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78" r:id="rId5"/>
    <p:sldId id="259" r:id="rId6"/>
    <p:sldId id="260" r:id="rId7"/>
    <p:sldId id="261" r:id="rId8"/>
    <p:sldId id="262" r:id="rId9"/>
    <p:sldId id="263" r:id="rId10"/>
    <p:sldId id="264" r:id="rId11"/>
    <p:sldId id="265" r:id="rId12"/>
    <p:sldId id="271" r:id="rId13"/>
    <p:sldId id="273" r:id="rId14"/>
    <p:sldId id="277" r:id="rId15"/>
    <p:sldId id="274" r:id="rId16"/>
    <p:sldId id="275" r:id="rId17"/>
    <p:sldId id="27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67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hyperlink" Target="https://github.com/Sammybams/HamoyeAI-Team-Theano-Capstone-Project" TargetMode="External"/><Relationship Id="rId4" Type="http://schemas.openxmlformats.org/officeDocument/2006/relationships/hyperlink" Target="https://bit.ly/africa-crime-forecasting-too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
        <p:nvSpPr>
          <p:cNvPr id="2" name="TextBox 1">
            <a:extLst>
              <a:ext uri="{FF2B5EF4-FFF2-40B4-BE49-F238E27FC236}">
                <a16:creationId xmlns:a16="http://schemas.microsoft.com/office/drawing/2014/main" id="{1C78393F-8DED-9149-8B3D-4F74740E697B}"/>
              </a:ext>
            </a:extLst>
          </p:cNvPr>
          <p:cNvSpPr txBox="1"/>
          <p:nvPr/>
        </p:nvSpPr>
        <p:spPr>
          <a:xfrm>
            <a:off x="250575" y="2642552"/>
            <a:ext cx="3744936" cy="369332"/>
          </a:xfrm>
          <a:prstGeom prst="rect">
            <a:avLst/>
          </a:prstGeom>
          <a:noFill/>
        </p:spPr>
        <p:txBody>
          <a:bodyPr wrap="none" rtlCol="0">
            <a:spAutoFit/>
          </a:bodyPr>
          <a:lstStyle/>
          <a:p>
            <a:r>
              <a:rPr lang="en-NG" sz="1800" dirty="0">
                <a:latin typeface="PT Sans" panose="020B0503020203020204" pitchFamily="34" charset="77"/>
              </a:rPr>
              <a:t>TEAM THEANO 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58771" y="520737"/>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154160" y="1079937"/>
            <a:ext cx="5309279"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Web App - </a:t>
            </a:r>
            <a:r>
              <a:rPr lang="en-GB" sz="1600" dirty="0">
                <a:solidFill>
                  <a:srgbClr val="0070C0"/>
                </a:solidFill>
                <a:latin typeface="PT Sans" panose="020B0503020203020204" pitchFamily="34" charset="77"/>
                <a:hlinkClick r:id="rId4">
                  <a:extLst>
                    <a:ext uri="{A12FA001-AC4F-418D-AE19-62706E023703}">
                      <ahyp:hlinkClr xmlns:ahyp="http://schemas.microsoft.com/office/drawing/2018/hyperlinkcolor" val="tx"/>
                    </a:ext>
                  </a:extLst>
                </a:hlinkClick>
              </a:rPr>
              <a:t>https://bit.ly/africa-crime-forecasting-tool</a:t>
            </a: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GitHub repo - </a:t>
            </a:r>
            <a:r>
              <a:rPr lang="en-GB" sz="1600" dirty="0">
                <a:solidFill>
                  <a:srgbClr val="0070C0"/>
                </a:solidFill>
                <a:latin typeface="PT Sans" panose="020B0503020203020204" pitchFamily="34" charset="77"/>
                <a:hlinkClick r:id="rId5">
                  <a:extLst>
                    <a:ext uri="{A12FA001-AC4F-418D-AE19-62706E023703}">
                      <ahyp:hlinkClr xmlns:ahyp="http://schemas.microsoft.com/office/drawing/2018/hyperlinkcolor" val="tx"/>
                    </a:ext>
                  </a:extLst>
                </a:hlinkClick>
              </a:rPr>
              <a:t>Team-Theano-Capstone-Project</a:t>
            </a:r>
            <a:endParaRPr lang="en-GB" sz="1600" dirty="0">
              <a:solidFill>
                <a:srgbClr val="0070C0"/>
              </a:solidFill>
              <a:latin typeface="PT Sans" panose="020B0503020203020204" pitchFamily="34" charset="77"/>
            </a:endParaRP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6"/>
          <a:stretch>
            <a:fillRect/>
          </a:stretch>
        </p:blipFill>
        <p:spPr>
          <a:xfrm>
            <a:off x="5558828" y="1602754"/>
            <a:ext cx="3585172" cy="23913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analysing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222936842"/>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latin typeface="PT Sans" panose="020B0503020203020204" pitchFamily="34" charset="77"/>
                        </a:rPr>
                        <a:t>Chrispine Tot</a:t>
                      </a:r>
                    </a:p>
                  </a:txBody>
                  <a:tcPr/>
                </a:tc>
                <a:extLst>
                  <a:ext uri="{0D108BD9-81ED-4DB2-BD59-A6C34878D82A}">
                    <a16:rowId xmlns:a16="http://schemas.microsoft.com/office/drawing/2014/main" val="2631025731"/>
                  </a:ext>
                </a:extLst>
              </a:tr>
              <a:tr h="432365">
                <a:tc>
                  <a:txBody>
                    <a:bodyPr/>
                    <a:lstStyle/>
                    <a:p>
                      <a:r>
                        <a:rPr lang="en-NG" dirty="0">
                          <a:latin typeface="PT Sans" panose="020B0503020203020204" pitchFamily="34" charset="77"/>
                        </a:rPr>
                        <a:t>Monicah Omondi</a:t>
                      </a:r>
                    </a:p>
                  </a:txBody>
                  <a:tcPr/>
                </a:tc>
                <a:extLst>
                  <a:ext uri="{0D108BD9-81ED-4DB2-BD59-A6C34878D82A}">
                    <a16:rowId xmlns:a16="http://schemas.microsoft.com/office/drawing/2014/main" val="3801795578"/>
                  </a:ext>
                </a:extLst>
              </a:tr>
              <a:tr h="432365">
                <a:tc>
                  <a:txBody>
                    <a:bodyPr/>
                    <a:lstStyle/>
                    <a:p>
                      <a:r>
                        <a:rPr lang="en-NG" dirty="0">
                          <a:latin typeface="PT Sans" panose="020B0503020203020204" pitchFamily="34" charset="77"/>
                        </a:rPr>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latin typeface="PT Sans" panose="020B0503020203020204" pitchFamily="34" charset="77"/>
                        </a:rPr>
                        <a:t>Kafayat Ibrahim</a:t>
                      </a:r>
                    </a:p>
                    <a:p>
                      <a:endParaRPr lang="en-NG" dirty="0"/>
                    </a:p>
                  </a:txBody>
                  <a:tcPr/>
                </a:tc>
                <a:extLst>
                  <a:ext uri="{0D108BD9-81ED-4DB2-BD59-A6C34878D82A}">
                    <a16:rowId xmlns:a16="http://schemas.microsoft.com/office/drawing/2014/main" val="2424056235"/>
                  </a:ext>
                </a:extLst>
              </a:tr>
              <a:tr h="432365">
                <a:tc>
                  <a:txBody>
                    <a:bodyPr/>
                    <a:lstStyle/>
                    <a:p>
                      <a:r>
                        <a:rPr lang="en-GB" sz="1400" b="0" i="0" u="none" strike="noStrike" cap="none" dirty="0" err="1">
                          <a:solidFill>
                            <a:srgbClr val="000000"/>
                          </a:solidFill>
                          <a:effectLst/>
                          <a:latin typeface="PT Sans" panose="020B0503020203020204" pitchFamily="34" charset="77"/>
                          <a:ea typeface="Arial"/>
                          <a:cs typeface="Arial"/>
                          <a:sym typeface="Arial"/>
                        </a:rPr>
                        <a:t>Lateefah</a:t>
                      </a:r>
                      <a:r>
                        <a:rPr lang="en-GB" sz="1400" b="0" i="0" u="none" strike="noStrike" cap="none" dirty="0">
                          <a:solidFill>
                            <a:srgbClr val="000000"/>
                          </a:solidFill>
                          <a:effectLst/>
                          <a:latin typeface="PT Sans" panose="020B0503020203020204" pitchFamily="34" charset="77"/>
                          <a:ea typeface="Arial"/>
                          <a:cs typeface="Arial"/>
                          <a:sym typeface="Arial"/>
                        </a:rPr>
                        <a:t> </a:t>
                      </a:r>
                      <a:r>
                        <a:rPr lang="en-GB" sz="1400" b="0" i="0" u="none" strike="noStrike" cap="none" dirty="0" err="1">
                          <a:solidFill>
                            <a:srgbClr val="000000"/>
                          </a:solidFill>
                          <a:effectLst/>
                          <a:latin typeface="PT Sans" panose="020B0503020203020204" pitchFamily="34" charset="77"/>
                          <a:ea typeface="Arial"/>
                          <a:cs typeface="Arial"/>
                          <a:sym typeface="Arial"/>
                        </a:rPr>
                        <a:t>Ajadi</a:t>
                      </a:r>
                      <a:endParaRPr lang="en-NG" dirty="0">
                        <a:latin typeface="PT Sans" panose="020B0503020203020204" pitchFamily="34" charset="77"/>
                      </a:endParaRPr>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212165"/>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Introduction</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764565"/>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212165"/>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6"/>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6"/>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6"/>
            </a:pPr>
            <a:r>
              <a:rPr lang="en-GB" sz="2500" dirty="0">
                <a:solidFill>
                  <a:schemeClr val="tx1"/>
                </a:solidFill>
                <a:latin typeface="PT Sans" panose="020B0503020203020204" pitchFamily="34" charset="77"/>
                <a:cs typeface="Times New Roman" panose="02020603050405020304" pitchFamily="18" charset="0"/>
              </a:rPr>
              <a:t>Conclusion</a:t>
            </a:r>
          </a:p>
          <a:p>
            <a:pPr marL="0" indent="0">
              <a:spcBef>
                <a:spcPts val="1200"/>
              </a:spcBef>
              <a:buClr>
                <a:schemeClr val="tx1"/>
              </a:buClr>
              <a:buSzPct val="100000"/>
              <a:buNone/>
            </a:pPr>
            <a:endParaRPr lang="en-GB" sz="2500" dirty="0">
              <a:solidFill>
                <a:schemeClr val="tx1"/>
              </a:solidFill>
              <a:latin typeface="PT Sans" panose="020B0503020203020204" pitchFamily="34" charset="77"/>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7" name="Google Shape;67;p14"/>
          <p:cNvSpPr txBox="1">
            <a:spLocks noGrp="1"/>
          </p:cNvSpPr>
          <p:nvPr>
            <p:ph type="subTitle" idx="1"/>
          </p:nvPr>
        </p:nvSpPr>
        <p:spPr>
          <a:xfrm>
            <a:off x="205151" y="595373"/>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INTRODUCTION</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205935"/>
            <a:ext cx="5299356" cy="2161825"/>
          </a:xfrm>
          <a:prstGeom prst="rect">
            <a:avLst/>
          </a:prstGeom>
        </p:spPr>
        <p:txBody>
          <a:bodyPr spcFirstLastPara="1" wrap="square" lIns="91425" tIns="91425" rIns="91425" bIns="91425" anchor="t" anchorCtr="0">
            <a:noAutofit/>
          </a:bodyPr>
          <a:lstStyle/>
          <a:p>
            <a:pPr marL="0" lvl="0" indent="0" algn="l">
              <a:lnSpc>
                <a:spcPct val="114000"/>
              </a:lnSpc>
            </a:pPr>
            <a:r>
              <a:rPr lang="en-GB" sz="1700" dirty="0">
                <a:solidFill>
                  <a:schemeClr val="tx1"/>
                </a:solidFill>
                <a:latin typeface="PT Sans" panose="020B0503020203020204" pitchFamily="34" charset="77"/>
                <a:cs typeface="Times New Roman" panose="02020603050405020304" pitchFamily="18" charset="0"/>
              </a:rPr>
              <a:t>A crime is a form of violence or illegal act performed by perpetrator(s) against another in order to cause harm to person or property which is punishable by the authority. Directly or indirectly, crime affects people's lives. It is a major variable that affects the development of a country.</a:t>
            </a:r>
          </a:p>
          <a:p>
            <a:pPr marL="0" lvl="0" indent="0" algn="l">
              <a:lnSpc>
                <a:spcPct val="114000"/>
              </a:lnSpc>
            </a:pPr>
            <a:endParaRPr lang="en-GB" sz="1700" dirty="0">
              <a:solidFill>
                <a:schemeClr val="tx1"/>
              </a:solidFill>
              <a:latin typeface="PT Sans" panose="020B0503020203020204" pitchFamily="34" charset="77"/>
              <a:cs typeface="Times New Roman" panose="02020603050405020304" pitchFamily="18" charset="0"/>
            </a:endParaRPr>
          </a:p>
          <a:p>
            <a:pPr marL="0" lvl="0" indent="0" algn="l">
              <a:lnSpc>
                <a:spcPct val="114000"/>
              </a:lnSpc>
            </a:pPr>
            <a:r>
              <a:rPr lang="en-GB" sz="1700" dirty="0">
                <a:solidFill>
                  <a:schemeClr val="tx1"/>
                </a:solidFill>
                <a:latin typeface="PT Sans" panose="020B0503020203020204" pitchFamily="34" charset="77"/>
                <a:cs typeface="Times New Roman" panose="02020603050405020304" pitchFamily="18" charset="0"/>
              </a:rPr>
              <a:t>Crimes in African nations keep rising which span from a range of violent and non-violent actions by political agents, including governments, rebels, militias, identity groups, political parties, external actors, rioters, protesters and civilians.</a:t>
            </a:r>
          </a:p>
        </p:txBody>
      </p:sp>
      <p:pic>
        <p:nvPicPr>
          <p:cNvPr id="4" name="Picture 3" descr="A picture containing road, person, outdoor, car&#10;&#10;Description automatically generated">
            <a:extLst>
              <a:ext uri="{FF2B5EF4-FFF2-40B4-BE49-F238E27FC236}">
                <a16:creationId xmlns:a16="http://schemas.microsoft.com/office/drawing/2014/main" id="{CCCB9DD2-CCA8-4442-9DBD-0A814F225F31}"/>
              </a:ext>
            </a:extLst>
          </p:cNvPr>
          <p:cNvPicPr>
            <a:picLocks noChangeAspect="1"/>
          </p:cNvPicPr>
          <p:nvPr/>
        </p:nvPicPr>
        <p:blipFill>
          <a:blip r:embed="rId4"/>
          <a:stretch>
            <a:fillRect/>
          </a:stretch>
        </p:blipFill>
        <p:spPr>
          <a:xfrm>
            <a:off x="5633202" y="1205935"/>
            <a:ext cx="3305647" cy="3305647"/>
          </a:xfrm>
          <a:prstGeom prst="rect">
            <a:avLst/>
          </a:prstGeom>
        </p:spPr>
      </p:pic>
    </p:spTree>
    <p:extLst>
      <p:ext uri="{BB962C8B-B14F-4D97-AF65-F5344CB8AC3E}">
        <p14:creationId xmlns:p14="http://schemas.microsoft.com/office/powerpoint/2010/main" val="311947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1183</Words>
  <Application>Microsoft Macintosh PowerPoint</Application>
  <PresentationFormat>On-screen Show (16:9)</PresentationFormat>
  <Paragraphs>95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25</cp:revision>
  <dcterms:modified xsi:type="dcterms:W3CDTF">2023-05-02T09:20:51Z</dcterms:modified>
</cp:coreProperties>
</file>