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1" r:id="rId12"/>
    <p:sldId id="273" r:id="rId13"/>
    <p:sldId id="277" r:id="rId14"/>
    <p:sldId id="274" r:id="rId15"/>
    <p:sldId id="275" r:id="rId16"/>
    <p:sldId id="27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C1D41-B068-4C7C-A271-7C7245D7ED48}">
  <a:tblStyle styleId="{DCEC1D41-B068-4C7C-A271-7C7245D7E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590"/>
  </p:normalViewPr>
  <p:slideViewPr>
    <p:cSldViewPr snapToGrid="0">
      <p:cViewPr varScale="1">
        <p:scale>
          <a:sx n="141" d="100"/>
          <a:sy n="141" d="100"/>
        </p:scale>
        <p:origin x="7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8b681e49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8b681e49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8b681e49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8b681e49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9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8b681e4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8b681e4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8b681e49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8b681e49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8b681e49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8b681e49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8b681e49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8b681e49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8b681e4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8b681e4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681e49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681e49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681e49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681e49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681e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681e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8b681e4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8b681e4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8b681e49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8b681e4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hyperlink" Target="https://bit.ly/africa-crime-forecasting-too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0575" y="1520549"/>
            <a:ext cx="8520600" cy="980400"/>
          </a:xfrm>
          <a:prstGeom prst="rect">
            <a:avLst/>
          </a:prstGeom>
          <a:effectLst>
            <a:outerShdw blurRad="57150" dist="19050" dir="5400000" algn="bl" rotWithShape="0">
              <a:srgbClr val="000000"/>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200" dirty="0"/>
              <a:t>Forecasting the Probability of a Conflict Arising in an African Nation</a:t>
            </a:r>
            <a:endParaRPr sz="3200" dirty="0"/>
          </a:p>
        </p:txBody>
      </p:sp>
      <p:sp>
        <p:nvSpPr>
          <p:cNvPr id="55" name="Google Shape;55;p13"/>
          <p:cNvSpPr txBox="1">
            <a:spLocks noGrp="1"/>
          </p:cNvSpPr>
          <p:nvPr>
            <p:ph type="subTitle" idx="1"/>
          </p:nvPr>
        </p:nvSpPr>
        <p:spPr>
          <a:xfrm>
            <a:off x="311700" y="3995225"/>
            <a:ext cx="1969800" cy="79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May 6, 2023</a:t>
            </a:r>
            <a:endParaRPr dirty="0"/>
          </a:p>
        </p:txBody>
      </p:sp>
      <p:pic>
        <p:nvPicPr>
          <p:cNvPr id="56" name="Google Shape;56;p13"/>
          <p:cNvPicPr preferRelativeResize="0"/>
          <p:nvPr/>
        </p:nvPicPr>
        <p:blipFill>
          <a:blip r:embed="rId3">
            <a:alphaModFix/>
          </a:blip>
          <a:stretch>
            <a:fillRect/>
          </a:stretch>
        </p:blipFill>
        <p:spPr>
          <a:xfrm>
            <a:off x="6786700" y="209725"/>
            <a:ext cx="2060450" cy="333925"/>
          </a:xfrm>
          <a:prstGeom prst="rect">
            <a:avLst/>
          </a:prstGeom>
          <a:noFill/>
          <a:ln>
            <a:noFill/>
          </a:ln>
        </p:spPr>
      </p:pic>
      <p:pic>
        <p:nvPicPr>
          <p:cNvPr id="57" name="Google Shape;57;p13"/>
          <p:cNvPicPr preferRelativeResize="0"/>
          <p:nvPr/>
        </p:nvPicPr>
        <p:blipFill>
          <a:blip r:embed="rId3">
            <a:alphaModFix/>
          </a:blip>
          <a:stretch>
            <a:fillRect/>
          </a:stretch>
        </p:blipFill>
        <p:spPr>
          <a:xfrm>
            <a:off x="437575" y="825800"/>
            <a:ext cx="2060388" cy="333925"/>
          </a:xfrm>
          <a:prstGeom prst="rect">
            <a:avLst/>
          </a:prstGeom>
          <a:noFill/>
          <a:ln>
            <a:noFill/>
          </a:ln>
        </p:spPr>
      </p:pic>
      <p:pic>
        <p:nvPicPr>
          <p:cNvPr id="3" name="Picture 2" descr="Map&#10;&#10;Description automatically generated">
            <a:extLst>
              <a:ext uri="{FF2B5EF4-FFF2-40B4-BE49-F238E27FC236}">
                <a16:creationId xmlns:a16="http://schemas.microsoft.com/office/drawing/2014/main" id="{A7B41DE3-A5D4-AE4D-9D23-950AEEC74774}"/>
              </a:ext>
            </a:extLst>
          </p:cNvPr>
          <p:cNvPicPr>
            <a:picLocks noChangeAspect="1"/>
          </p:cNvPicPr>
          <p:nvPr/>
        </p:nvPicPr>
        <p:blipFill>
          <a:blip r:embed="rId4"/>
          <a:stretch>
            <a:fillRect/>
          </a:stretch>
        </p:blipFill>
        <p:spPr>
          <a:xfrm>
            <a:off x="6155985" y="2163778"/>
            <a:ext cx="2615190" cy="28348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 name="TextBox 7">
            <a:extLst>
              <a:ext uri="{FF2B5EF4-FFF2-40B4-BE49-F238E27FC236}">
                <a16:creationId xmlns:a16="http://schemas.microsoft.com/office/drawing/2014/main" id="{402975C2-2BB3-B549-8780-71423ABBD7E5}"/>
              </a:ext>
            </a:extLst>
          </p:cNvPr>
          <p:cNvSpPr txBox="1"/>
          <p:nvPr/>
        </p:nvSpPr>
        <p:spPr>
          <a:xfrm>
            <a:off x="150597" y="275029"/>
            <a:ext cx="5263375" cy="830997"/>
          </a:xfrm>
          <a:prstGeom prst="rect">
            <a:avLst/>
          </a:prstGeom>
          <a:noFill/>
        </p:spPr>
        <p:txBody>
          <a:bodyPr wrap="square" rtlCol="0">
            <a:spAutoFit/>
          </a:bodyPr>
          <a:lstStyle/>
          <a:p>
            <a:r>
              <a:rPr lang="en-GB" sz="2400" b="1" dirty="0">
                <a:solidFill>
                  <a:schemeClr val="tx1"/>
                </a:solidFill>
                <a:latin typeface="PT Sans" panose="020B0503020203020204" pitchFamily="34" charset="77"/>
                <a:cs typeface="Times New Roman" panose="02020603050405020304" pitchFamily="18" charset="0"/>
              </a:rPr>
              <a:t>Analysis of Top 3 and Bottom Countries 3 in Crime rate</a:t>
            </a:r>
            <a:endParaRPr lang="en-NG" sz="2400" dirty="0"/>
          </a:p>
        </p:txBody>
      </p:sp>
      <p:pic>
        <p:nvPicPr>
          <p:cNvPr id="5" name="Picture 4" descr="Bar chart&#10;&#10;Description automatically generated with medium confidence">
            <a:extLst>
              <a:ext uri="{FF2B5EF4-FFF2-40B4-BE49-F238E27FC236}">
                <a16:creationId xmlns:a16="http://schemas.microsoft.com/office/drawing/2014/main" id="{2479BA9C-B940-F140-8D7A-86B885B67D96}"/>
              </a:ext>
            </a:extLst>
          </p:cNvPr>
          <p:cNvPicPr>
            <a:picLocks noChangeAspect="1"/>
          </p:cNvPicPr>
          <p:nvPr/>
        </p:nvPicPr>
        <p:blipFill>
          <a:blip r:embed="rId4"/>
          <a:stretch>
            <a:fillRect/>
          </a:stretch>
        </p:blipFill>
        <p:spPr>
          <a:xfrm>
            <a:off x="150596" y="1144657"/>
            <a:ext cx="3899147" cy="2159857"/>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A7210EA6-E60E-D844-A7A8-55DA6D300858}"/>
              </a:ext>
            </a:extLst>
          </p:cNvPr>
          <p:cNvPicPr>
            <a:picLocks noChangeAspect="1"/>
          </p:cNvPicPr>
          <p:nvPr/>
        </p:nvPicPr>
        <p:blipFill>
          <a:blip r:embed="rId5"/>
          <a:stretch>
            <a:fillRect/>
          </a:stretch>
        </p:blipFill>
        <p:spPr>
          <a:xfrm>
            <a:off x="4291941" y="1106027"/>
            <a:ext cx="3899147" cy="2175767"/>
          </a:xfrm>
          <a:prstGeom prst="rect">
            <a:avLst/>
          </a:prstGeom>
        </p:spPr>
      </p:pic>
      <p:sp>
        <p:nvSpPr>
          <p:cNvPr id="9" name="TextBox 8">
            <a:extLst>
              <a:ext uri="{FF2B5EF4-FFF2-40B4-BE49-F238E27FC236}">
                <a16:creationId xmlns:a16="http://schemas.microsoft.com/office/drawing/2014/main" id="{E96BC35F-C20F-4B47-8923-01DD7B1F2F9B}"/>
              </a:ext>
            </a:extLst>
          </p:cNvPr>
          <p:cNvSpPr txBox="1"/>
          <p:nvPr/>
        </p:nvSpPr>
        <p:spPr>
          <a:xfrm>
            <a:off x="367880" y="3288825"/>
            <a:ext cx="3552270"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Top Countries in Crime rate</a:t>
            </a:r>
          </a:p>
        </p:txBody>
      </p:sp>
      <p:sp>
        <p:nvSpPr>
          <p:cNvPr id="14" name="TextBox 13">
            <a:extLst>
              <a:ext uri="{FF2B5EF4-FFF2-40B4-BE49-F238E27FC236}">
                <a16:creationId xmlns:a16="http://schemas.microsoft.com/office/drawing/2014/main" id="{EBED07A6-1617-824A-A578-6D52A9381912}"/>
              </a:ext>
            </a:extLst>
          </p:cNvPr>
          <p:cNvSpPr txBox="1"/>
          <p:nvPr/>
        </p:nvSpPr>
        <p:spPr>
          <a:xfrm>
            <a:off x="4572000" y="3288825"/>
            <a:ext cx="3800437"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Bottom Countries in Crime rate</a:t>
            </a:r>
          </a:p>
        </p:txBody>
      </p:sp>
      <p:sp>
        <p:nvSpPr>
          <p:cNvPr id="10" name="TextBox 9">
            <a:extLst>
              <a:ext uri="{FF2B5EF4-FFF2-40B4-BE49-F238E27FC236}">
                <a16:creationId xmlns:a16="http://schemas.microsoft.com/office/drawing/2014/main" id="{C5FDD304-6990-D648-B07F-288281DD67B5}"/>
              </a:ext>
            </a:extLst>
          </p:cNvPr>
          <p:cNvSpPr txBox="1"/>
          <p:nvPr/>
        </p:nvSpPr>
        <p:spPr>
          <a:xfrm>
            <a:off x="322615" y="3643670"/>
            <a:ext cx="7823208" cy="1492716"/>
          </a:xfrm>
          <a:prstGeom prst="rect">
            <a:avLst/>
          </a:prstGeom>
          <a:noFill/>
        </p:spPr>
        <p:txBody>
          <a:bodyPr wrap="square" rtlCol="0">
            <a:spAutoFit/>
          </a:bodyPr>
          <a:lstStyle/>
          <a:p>
            <a:r>
              <a:rPr lang="en-GB" sz="1300" dirty="0">
                <a:latin typeface="PT Sans" panose="020B0503020203020204" pitchFamily="34" charset="77"/>
                <a:cs typeface="Times New Roman" panose="02020603050405020304" pitchFamily="18" charset="0"/>
              </a:rPr>
              <a:t>Actor type 1 which represents State Forces, has the most contribution to number of fatalities in both cases.</a:t>
            </a:r>
          </a:p>
          <a:p>
            <a:r>
              <a:rPr lang="en-GB" sz="1300" dirty="0">
                <a:latin typeface="PT Sans" panose="020B0503020203020204" pitchFamily="34" charset="77"/>
                <a:cs typeface="Times New Roman" panose="02020603050405020304" pitchFamily="18" charset="0"/>
              </a:rPr>
              <a:t>Actor types 2, 3 and 4 which are rare in the countries with least number of fatalities recorded are common in the high fatality countries.</a:t>
            </a:r>
          </a:p>
          <a:p>
            <a:endParaRPr lang="en-GB" sz="1300" dirty="0">
              <a:latin typeface="PT Sans" panose="020B0503020203020204" pitchFamily="34" charset="77"/>
              <a:cs typeface="Times New Roman" panose="02020603050405020304" pitchFamily="18" charset="0"/>
            </a:endParaRPr>
          </a:p>
          <a:p>
            <a:r>
              <a:rPr lang="en-GB" sz="1300" dirty="0">
                <a:latin typeface="PT Sans" panose="020B0503020203020204" pitchFamily="34" charset="77"/>
                <a:cs typeface="Times New Roman" panose="02020603050405020304" pitchFamily="18" charset="0"/>
              </a:rPr>
              <a:t>We can then assume that State Forces, Rebel Groups, Political Militias and Identity Militias are responsible for crimes incurring high number of fatalities.</a:t>
            </a:r>
          </a:p>
          <a:p>
            <a:endParaRPr lang="en-NG" sz="1300" dirty="0">
              <a:latin typeface="PT Sans" panose="020B0503020203020204" pitchFamily="34" charset="77"/>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4" name="TextBox 3">
            <a:extLst>
              <a:ext uri="{FF2B5EF4-FFF2-40B4-BE49-F238E27FC236}">
                <a16:creationId xmlns:a16="http://schemas.microsoft.com/office/drawing/2014/main" id="{BB1053DB-8E8F-444F-888E-A850ED25EC95}"/>
              </a:ext>
            </a:extLst>
          </p:cNvPr>
          <p:cNvSpPr txBox="1"/>
          <p:nvPr/>
        </p:nvSpPr>
        <p:spPr>
          <a:xfrm>
            <a:off x="153172" y="442106"/>
            <a:ext cx="6107206" cy="507831"/>
          </a:xfrm>
          <a:prstGeom prst="rect">
            <a:avLst/>
          </a:prstGeom>
          <a:noFill/>
        </p:spPr>
        <p:txBody>
          <a:bodyPr wrap="square" rtlCol="0">
            <a:spAutoFit/>
          </a:bodyPr>
          <a:lstStyle/>
          <a:p>
            <a:r>
              <a:rPr lang="en-GB" sz="2700" b="1" dirty="0">
                <a:solidFill>
                  <a:schemeClr val="tx1"/>
                </a:solidFill>
                <a:latin typeface="PT Sans" panose="020B0503020203020204" pitchFamily="34" charset="77"/>
                <a:cs typeface="Times New Roman" panose="02020603050405020304" pitchFamily="18" charset="0"/>
              </a:rPr>
              <a:t>Feature selection and engineering</a:t>
            </a:r>
            <a:endParaRPr lang="en-NG" sz="2700" dirty="0"/>
          </a:p>
        </p:txBody>
      </p:sp>
      <p:sp>
        <p:nvSpPr>
          <p:cNvPr id="5" name="TextBox 4">
            <a:extLst>
              <a:ext uri="{FF2B5EF4-FFF2-40B4-BE49-F238E27FC236}">
                <a16:creationId xmlns:a16="http://schemas.microsoft.com/office/drawing/2014/main" id="{7B3F130C-D1DE-D940-8FA6-E9B9EB2994A0}"/>
              </a:ext>
            </a:extLst>
          </p:cNvPr>
          <p:cNvSpPr txBox="1"/>
          <p:nvPr/>
        </p:nvSpPr>
        <p:spPr>
          <a:xfrm>
            <a:off x="0" y="979467"/>
            <a:ext cx="6382693" cy="3493264"/>
          </a:xfrm>
          <a:prstGeom prst="rect">
            <a:avLst/>
          </a:prstGeom>
          <a:noFill/>
        </p:spPr>
        <p:txBody>
          <a:bodyPr wrap="square" rtlCol="0">
            <a:spAutoFit/>
          </a:bodyPr>
          <a:lstStyle/>
          <a:p>
            <a:pPr marL="342900" indent="-342900">
              <a:buFont typeface="Arial" panose="020B0604020202020204" pitchFamily="34" charset="0"/>
              <a:buChar char="•"/>
            </a:pPr>
            <a:r>
              <a:rPr lang="en-GB" sz="1700" dirty="0">
                <a:latin typeface="PT Sans" panose="020B0503020203020204" pitchFamily="34" charset="77"/>
              </a:rPr>
              <a:t>For feature selection, columns with no missing data were chosen except for ADMIN1 which was manually filled after searching for the right value based on other columns. Selected features included event date, event type, sub event type, and actor1.</a:t>
            </a:r>
          </a:p>
          <a:p>
            <a:pPr marL="342900" indent="-342900">
              <a:buFont typeface="Arial" panose="020B0604020202020204" pitchFamily="34" charset="0"/>
              <a:buChar char="•"/>
            </a:pPr>
            <a:endParaRPr lang="en-GB" sz="1700" dirty="0">
              <a:latin typeface="PT Sans" panose="020B0503020203020204" pitchFamily="34" charset="77"/>
            </a:endParaRPr>
          </a:p>
          <a:p>
            <a:pPr marL="342900" indent="-342900">
              <a:buFont typeface="Arial" panose="020B0604020202020204" pitchFamily="34" charset="0"/>
              <a:buChar char="•"/>
            </a:pPr>
            <a:r>
              <a:rPr lang="en-GB" sz="1700" dirty="0">
                <a:latin typeface="PT Sans" panose="020B0503020203020204" pitchFamily="34" charset="77"/>
              </a:rPr>
              <a:t>One hot encoding was performed on categorical features with fewer number of categories while label encoding was used for columns with a large number of categorical variables. Target variable (Fatalities) was binned into seven categories/levels. The training set was then scaled using standard scaler and dimensionality was reduced to 98 components from 121 using Principal Component Analysis.</a:t>
            </a:r>
            <a:endParaRPr lang="en-NG" sz="1700" dirty="0">
              <a:latin typeface="PT Sans" panose="020B0503020203020204" pitchFamily="34" charset="77"/>
            </a:endParaRPr>
          </a:p>
        </p:txBody>
      </p:sp>
      <p:pic>
        <p:nvPicPr>
          <p:cNvPr id="6" name="Picture 5">
            <a:extLst>
              <a:ext uri="{FF2B5EF4-FFF2-40B4-BE49-F238E27FC236}">
                <a16:creationId xmlns:a16="http://schemas.microsoft.com/office/drawing/2014/main" id="{EE7BA7C9-FDD9-534D-86C6-42DC128FFDB2}"/>
              </a:ext>
            </a:extLst>
          </p:cNvPr>
          <p:cNvPicPr>
            <a:picLocks noChangeAspect="1"/>
          </p:cNvPicPr>
          <p:nvPr/>
        </p:nvPicPr>
        <p:blipFill>
          <a:blip r:embed="rId4"/>
          <a:stretch>
            <a:fillRect/>
          </a:stretch>
        </p:blipFill>
        <p:spPr>
          <a:xfrm>
            <a:off x="6260378" y="2144627"/>
            <a:ext cx="2853043" cy="15630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ctrTitle"/>
          </p:nvPr>
        </p:nvSpPr>
        <p:spPr>
          <a:xfrm>
            <a:off x="104241" y="404063"/>
            <a:ext cx="5758351"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2700" b="1" dirty="0">
                <a:solidFill>
                  <a:schemeClr val="tx1"/>
                </a:solidFill>
                <a:latin typeface="PT Sans" panose="020B0503020203020204" pitchFamily="34" charset="77"/>
                <a:cs typeface="Times New Roman" panose="02020603050405020304" pitchFamily="18" charset="0"/>
              </a:rPr>
              <a:t>Model Training and Evaluation</a:t>
            </a:r>
          </a:p>
        </p:txBody>
      </p:sp>
      <p:pic>
        <p:nvPicPr>
          <p:cNvPr id="191" name="Google Shape;191;p30"/>
          <p:cNvPicPr preferRelativeResize="0"/>
          <p:nvPr/>
        </p:nvPicPr>
        <p:blipFill>
          <a:blip r:embed="rId3">
            <a:alphaModFix/>
          </a:blip>
          <a:stretch>
            <a:fillRect/>
          </a:stretch>
        </p:blipFill>
        <p:spPr>
          <a:xfrm>
            <a:off x="6277509" y="180226"/>
            <a:ext cx="2762250" cy="447675"/>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1030157"/>
            <a:ext cx="5965809" cy="3493264"/>
          </a:xfrm>
          <a:prstGeom prst="rect">
            <a:avLst/>
          </a:prstGeom>
          <a:noFill/>
        </p:spPr>
        <p:txBody>
          <a:bodyPr wrap="square" rtlCol="0">
            <a:spAutoFit/>
          </a:bodyPr>
          <a:lstStyle/>
          <a:p>
            <a:r>
              <a:rPr lang="en-GB" sz="1700" dirty="0">
                <a:latin typeface="PT Sans" panose="020B0503020203020204" pitchFamily="34" charset="77"/>
              </a:rPr>
              <a:t>The </a:t>
            </a:r>
            <a:r>
              <a:rPr lang="en-GB" sz="1700" i="1" dirty="0" err="1">
                <a:latin typeface="PT Sans" panose="020B0503020203020204" pitchFamily="34" charset="77"/>
              </a:rPr>
              <a:t>XGBClassifier</a:t>
            </a:r>
            <a:r>
              <a:rPr lang="en-GB" sz="1700" dirty="0">
                <a:latin typeface="PT Sans" panose="020B0503020203020204" pitchFamily="34" charset="77"/>
              </a:rPr>
              <a:t> algorithm from </a:t>
            </a:r>
            <a:r>
              <a:rPr lang="en-GB" sz="1700" i="1" dirty="0" err="1">
                <a:latin typeface="PT Sans" panose="020B0503020203020204" pitchFamily="34" charset="77"/>
              </a:rPr>
              <a:t>xgboost</a:t>
            </a:r>
            <a:r>
              <a:rPr lang="en-GB" sz="1700" dirty="0">
                <a:latin typeface="PT Sans" panose="020B0503020203020204" pitchFamily="34" charset="77"/>
              </a:rPr>
              <a:t> was used to train the model on the pre-processed dataset. The target variable chosen was Fatalities, which was binned into seven categories/levels.</a:t>
            </a:r>
          </a:p>
          <a:p>
            <a:endParaRPr lang="en-GB" sz="1700" dirty="0">
              <a:latin typeface="PT Sans" panose="020B0503020203020204" pitchFamily="34" charset="77"/>
            </a:endParaRPr>
          </a:p>
          <a:p>
            <a:r>
              <a:rPr lang="en-GB" sz="1700" dirty="0">
                <a:latin typeface="PT Sans" panose="020B0503020203020204" pitchFamily="34" charset="77"/>
              </a:rPr>
              <a:t>To address the class imbalance in the target variable, we used the ‘</a:t>
            </a:r>
            <a:r>
              <a:rPr lang="en-GB" sz="1700" dirty="0" err="1">
                <a:latin typeface="PT Sans" panose="020B0503020203020204" pitchFamily="34" charset="77"/>
              </a:rPr>
              <a:t>c</a:t>
            </a:r>
            <a:r>
              <a:rPr lang="en-GB" sz="1700" i="1" dirty="0" err="1">
                <a:latin typeface="PT Sans" panose="020B0503020203020204" pitchFamily="34" charset="77"/>
              </a:rPr>
              <a:t>lass_weight</a:t>
            </a:r>
            <a:r>
              <a:rPr lang="en-GB" sz="1700" i="1" dirty="0">
                <a:latin typeface="PT Sans" panose="020B0503020203020204" pitchFamily="34" charset="77"/>
              </a:rPr>
              <a:t>’</a:t>
            </a:r>
            <a:r>
              <a:rPr lang="en-GB" sz="1700" dirty="0">
                <a:latin typeface="PT Sans" panose="020B0503020203020204" pitchFamily="34" charset="77"/>
              </a:rPr>
              <a:t> parameter from the ‘</a:t>
            </a:r>
            <a:r>
              <a:rPr lang="en-GB" sz="1700" i="1" dirty="0">
                <a:latin typeface="PT Sans" panose="020B0503020203020204" pitchFamily="34" charset="77"/>
              </a:rPr>
              <a:t>utils’</a:t>
            </a:r>
            <a:r>
              <a:rPr lang="en-GB" sz="1700" dirty="0">
                <a:latin typeface="PT Sans" panose="020B0503020203020204" pitchFamily="34" charset="77"/>
              </a:rPr>
              <a:t> module in the Scikit-learn library to compute sample weights based on the target variable's distribution. The generated sample weights were then passed into the</a:t>
            </a:r>
            <a:r>
              <a:rPr lang="en-GB" sz="1700" i="1" dirty="0">
                <a:latin typeface="PT Sans" panose="020B0503020203020204" pitchFamily="34" charset="77"/>
              </a:rPr>
              <a:t> </a:t>
            </a:r>
            <a:r>
              <a:rPr lang="en-GB" sz="1700" i="1" dirty="0" err="1">
                <a:latin typeface="PT Sans" panose="020B0503020203020204" pitchFamily="34" charset="77"/>
              </a:rPr>
              <a:t>xgboost</a:t>
            </a:r>
            <a:r>
              <a:rPr lang="en-GB" sz="1700" dirty="0">
                <a:latin typeface="PT Sans" panose="020B0503020203020204" pitchFamily="34" charset="77"/>
              </a:rPr>
              <a:t> model during fitting to improve the model's ability to handle the imbalance. This resulted in a trained model that can effectively predict the target variable with high accuracy.</a:t>
            </a:r>
            <a:endParaRPr lang="en-NG" sz="1700" dirty="0">
              <a:latin typeface="PT Sans" panose="020B0503020203020204" pitchFamily="34" charset="77"/>
            </a:endParaRPr>
          </a:p>
        </p:txBody>
      </p:sp>
      <p:pic>
        <p:nvPicPr>
          <p:cNvPr id="5" name="Picture 4">
            <a:extLst>
              <a:ext uri="{FF2B5EF4-FFF2-40B4-BE49-F238E27FC236}">
                <a16:creationId xmlns:a16="http://schemas.microsoft.com/office/drawing/2014/main" id="{9B7E2EE1-2D26-8144-907A-AF6C00752BC5}"/>
              </a:ext>
            </a:extLst>
          </p:cNvPr>
          <p:cNvPicPr>
            <a:picLocks noChangeAspect="1"/>
          </p:cNvPicPr>
          <p:nvPr/>
        </p:nvPicPr>
        <p:blipFill>
          <a:blip r:embed="rId4"/>
          <a:stretch>
            <a:fillRect/>
          </a:stretch>
        </p:blipFill>
        <p:spPr>
          <a:xfrm>
            <a:off x="6070050" y="1333493"/>
            <a:ext cx="3015936" cy="30159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6717671" y="125907"/>
            <a:ext cx="2322088" cy="408249"/>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404063"/>
            <a:ext cx="5400266" cy="4293483"/>
          </a:xfrm>
          <a:prstGeom prst="rect">
            <a:avLst/>
          </a:prstGeom>
          <a:noFill/>
        </p:spPr>
        <p:txBody>
          <a:bodyPr wrap="square" rtlCol="0">
            <a:spAutoFit/>
          </a:bodyPr>
          <a:lstStyle/>
          <a:p>
            <a:r>
              <a:rPr lang="en-GB" sz="1700" b="1" dirty="0">
                <a:latin typeface="PT Sans" panose="020B0503020203020204" pitchFamily="34" charset="77"/>
              </a:rPr>
              <a:t>Fatalities label encoding </a:t>
            </a:r>
          </a:p>
          <a:p>
            <a:r>
              <a:rPr lang="en-GB" sz="1600" dirty="0">
                <a:latin typeface="PT Sans" panose="020B0503020203020204" pitchFamily="34" charset="77"/>
              </a:rPr>
              <a:t>{'NO_FATALITY': 6,</a:t>
            </a:r>
          </a:p>
          <a:p>
            <a:r>
              <a:rPr lang="en-GB" sz="1600" dirty="0">
                <a:latin typeface="PT Sans" panose="020B0503020203020204" pitchFamily="34" charset="77"/>
              </a:rPr>
              <a:t>'1_FATALITY': 2,</a:t>
            </a:r>
          </a:p>
          <a:p>
            <a:r>
              <a:rPr lang="en-GB" sz="1600" dirty="0">
                <a:latin typeface="PT Sans" panose="020B0503020203020204" pitchFamily="34" charset="77"/>
              </a:rPr>
              <a:t>'2_TO_10': 3,</a:t>
            </a:r>
          </a:p>
          <a:p>
            <a:r>
              <a:rPr lang="en-GB" sz="1600" dirty="0">
                <a:latin typeface="PT Sans" panose="020B0503020203020204" pitchFamily="34" charset="77"/>
              </a:rPr>
              <a:t>'11_TO_50': 1,</a:t>
            </a:r>
          </a:p>
          <a:p>
            <a:r>
              <a:rPr lang="en-GB" sz="1600" dirty="0">
                <a:latin typeface="PT Sans" panose="020B0503020203020204" pitchFamily="34" charset="77"/>
              </a:rPr>
              <a:t>'51_TO_100': 5,</a:t>
            </a:r>
          </a:p>
          <a:p>
            <a:r>
              <a:rPr lang="en-GB" sz="1600" dirty="0">
                <a:latin typeface="PT Sans" panose="020B0503020203020204" pitchFamily="34" charset="77"/>
              </a:rPr>
              <a:t>'101_TO_500': 0,</a:t>
            </a:r>
          </a:p>
          <a:p>
            <a:r>
              <a:rPr lang="en-GB" sz="1600" dirty="0">
                <a:latin typeface="PT Sans" panose="020B0503020203020204" pitchFamily="34" charset="77"/>
              </a:rPr>
              <a:t>'501_TO_1350’: 4}</a:t>
            </a:r>
          </a:p>
          <a:p>
            <a:endParaRPr lang="en-GB" sz="1600" dirty="0">
              <a:latin typeface="PT Sans" panose="020B0503020203020204" pitchFamily="34" charset="77"/>
            </a:endParaRPr>
          </a:p>
          <a:p>
            <a:r>
              <a:rPr lang="en-GB" sz="1600" dirty="0">
                <a:latin typeface="PT Sans" panose="020B0503020203020204" pitchFamily="34" charset="77"/>
              </a:rPr>
              <a:t>Evaluating the model, we got an f1-score of 0.70 and a precision of 0.77 which are very good for the size of the dataset. The model can further be improved in the future leveraging deep learning algorithms.</a:t>
            </a:r>
          </a:p>
          <a:p>
            <a:endParaRPr lang="en-GB" sz="1600" dirty="0">
              <a:latin typeface="PT Sans" panose="020B0503020203020204" pitchFamily="34" charset="77"/>
            </a:endParaRPr>
          </a:p>
          <a:p>
            <a:r>
              <a:rPr lang="en-GB" sz="1600" dirty="0">
                <a:latin typeface="PT Sans" panose="020B0503020203020204" pitchFamily="34" charset="77"/>
              </a:rPr>
              <a:t>And for the predictions that were wrong, majority fell to the next level in the range of fatalities, which means our model generalised well on the dataset.</a:t>
            </a:r>
          </a:p>
        </p:txBody>
      </p:sp>
      <p:pic>
        <p:nvPicPr>
          <p:cNvPr id="4" name="Picture 3" descr="Graphical user interface, application&#10;&#10;Description automatically generated">
            <a:extLst>
              <a:ext uri="{FF2B5EF4-FFF2-40B4-BE49-F238E27FC236}">
                <a16:creationId xmlns:a16="http://schemas.microsoft.com/office/drawing/2014/main" id="{4E191560-FE8C-1045-9243-2C82B70EF22A}"/>
              </a:ext>
            </a:extLst>
          </p:cNvPr>
          <p:cNvPicPr>
            <a:picLocks noChangeAspect="1"/>
          </p:cNvPicPr>
          <p:nvPr/>
        </p:nvPicPr>
        <p:blipFill>
          <a:blip r:embed="rId4"/>
          <a:stretch>
            <a:fillRect/>
          </a:stretch>
        </p:blipFill>
        <p:spPr>
          <a:xfrm>
            <a:off x="5644709" y="1484773"/>
            <a:ext cx="3395050" cy="2800691"/>
          </a:xfrm>
          <a:prstGeom prst="rect">
            <a:avLst/>
          </a:prstGeom>
        </p:spPr>
      </p:pic>
      <p:pic>
        <p:nvPicPr>
          <p:cNvPr id="6" name="Picture 5" descr="Calendar&#10;&#10;Description automatically generated">
            <a:extLst>
              <a:ext uri="{FF2B5EF4-FFF2-40B4-BE49-F238E27FC236}">
                <a16:creationId xmlns:a16="http://schemas.microsoft.com/office/drawing/2014/main" id="{6811226D-DAE5-7E4F-8B71-BCD716B3865B}"/>
              </a:ext>
            </a:extLst>
          </p:cNvPr>
          <p:cNvPicPr>
            <a:picLocks noChangeAspect="1"/>
          </p:cNvPicPr>
          <p:nvPr/>
        </p:nvPicPr>
        <p:blipFill>
          <a:blip r:embed="rId5"/>
          <a:stretch>
            <a:fillRect/>
          </a:stretch>
        </p:blipFill>
        <p:spPr>
          <a:xfrm>
            <a:off x="2353197" y="768809"/>
            <a:ext cx="3221411" cy="1692820"/>
          </a:xfrm>
          <a:prstGeom prst="rect">
            <a:avLst/>
          </a:prstGeom>
        </p:spPr>
      </p:pic>
    </p:spTree>
    <p:extLst>
      <p:ext uri="{BB962C8B-B14F-4D97-AF65-F5344CB8AC3E}">
        <p14:creationId xmlns:p14="http://schemas.microsoft.com/office/powerpoint/2010/main" val="190470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a:off x="58771" y="520737"/>
            <a:ext cx="3894760"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3000" b="1" dirty="0">
                <a:solidFill>
                  <a:schemeClr val="tx1"/>
                </a:solidFill>
                <a:latin typeface="PT Sans" panose="020B0503020203020204" pitchFamily="34" charset="77"/>
                <a:cs typeface="Times New Roman" panose="02020603050405020304" pitchFamily="18" charset="0"/>
              </a:rPr>
              <a:t>Summary of Solution</a:t>
            </a:r>
          </a:p>
        </p:txBody>
      </p:sp>
      <p:pic>
        <p:nvPicPr>
          <p:cNvPr id="198" name="Google Shape;198;p31"/>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199" name="Google Shape;199;p31"/>
          <p:cNvSpPr txBox="1"/>
          <p:nvPr/>
        </p:nvSpPr>
        <p:spPr>
          <a:xfrm>
            <a:off x="154160" y="1079937"/>
            <a:ext cx="5309279" cy="34161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en-GB" sz="1600" dirty="0">
                <a:solidFill>
                  <a:schemeClr val="tx1"/>
                </a:solidFill>
                <a:latin typeface="PT Sans" panose="020B0503020203020204" pitchFamily="34" charset="77"/>
                <a:ea typeface="Average"/>
                <a:cs typeface="Average"/>
                <a:sym typeface="Average"/>
              </a:rPr>
              <a:t>We successfully provided a solution to our defined problem statement.</a:t>
            </a:r>
          </a:p>
          <a:p>
            <a:pPr lvl="0">
              <a:lnSpc>
                <a:spcPct val="115000"/>
              </a:lnSpc>
            </a:pPr>
            <a:endParaRPr lang="en-GB" sz="1600" dirty="0">
              <a:solidFill>
                <a:schemeClr val="tx1"/>
              </a:solidFill>
              <a:latin typeface="PT Sans" panose="020B0503020203020204" pitchFamily="34" charset="77"/>
            </a:endParaRPr>
          </a:p>
          <a:p>
            <a:pPr lvl="0">
              <a:lnSpc>
                <a:spcPct val="115000"/>
              </a:lnSpc>
            </a:pPr>
            <a:r>
              <a:rPr lang="en-GB" sz="1600" dirty="0">
                <a:solidFill>
                  <a:schemeClr val="tx1"/>
                </a:solidFill>
                <a:latin typeface="PT Sans" panose="020B0503020203020204" pitchFamily="34" charset="77"/>
              </a:rPr>
              <a:t>A pre-processed dataset was used to train an </a:t>
            </a:r>
            <a:r>
              <a:rPr lang="en-GB" sz="1600" dirty="0" err="1">
                <a:solidFill>
                  <a:schemeClr val="tx1"/>
                </a:solidFill>
                <a:latin typeface="PT Sans" panose="020B0503020203020204" pitchFamily="34" charset="77"/>
              </a:rPr>
              <a:t>xgboost</a:t>
            </a:r>
            <a:r>
              <a:rPr lang="en-GB" sz="1600" dirty="0">
                <a:solidFill>
                  <a:schemeClr val="tx1"/>
                </a:solidFill>
                <a:latin typeface="PT Sans" panose="020B0503020203020204" pitchFamily="34" charset="77"/>
              </a:rPr>
              <a:t> model that effectively predicted the target variable (fatalities).</a:t>
            </a:r>
          </a:p>
          <a:p>
            <a:pPr lvl="0">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A crime analytics and forecasting tool was built to assess the threat level of fatalities based on disorder types, actors, and possible crime events. The tool leverages insights from historical data to inform pre-emptive policy decisions.</a:t>
            </a:r>
          </a:p>
          <a:p>
            <a:pPr>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Web App - </a:t>
            </a:r>
            <a:r>
              <a:rPr lang="en-GB" sz="1600" dirty="0">
                <a:solidFill>
                  <a:srgbClr val="0070C0"/>
                </a:solidFill>
                <a:latin typeface="PT Sans" panose="020B0503020203020204" pitchFamily="34" charset="77"/>
                <a:hlinkClick r:id="rId4">
                  <a:extLst>
                    <a:ext uri="{A12FA001-AC4F-418D-AE19-62706E023703}">
                      <ahyp:hlinkClr xmlns:ahyp="http://schemas.microsoft.com/office/drawing/2018/hyperlinkcolor" val="tx"/>
                    </a:ext>
                  </a:extLst>
                </a:hlinkClick>
              </a:rPr>
              <a:t>https://bit.ly/africa-crime-forecasting-tool</a:t>
            </a:r>
            <a:endParaRPr lang="en-GB" sz="1600" dirty="0">
              <a:solidFill>
                <a:srgbClr val="0070C0"/>
              </a:solidFill>
              <a:latin typeface="PT Sans" panose="020B0503020203020204" pitchFamily="34" charset="77"/>
            </a:endParaRPr>
          </a:p>
          <a:p>
            <a:pPr lvl="0">
              <a:lnSpc>
                <a:spcPct val="115000"/>
              </a:lnSpc>
            </a:pPr>
            <a:endParaRPr sz="1600" dirty="0">
              <a:solidFill>
                <a:schemeClr val="tx1"/>
              </a:solidFill>
              <a:latin typeface="PT Sans" panose="020B0503020203020204" pitchFamily="34" charset="77"/>
            </a:endParaRPr>
          </a:p>
        </p:txBody>
      </p:sp>
      <p:pic>
        <p:nvPicPr>
          <p:cNvPr id="3" name="Picture 2" descr="A person pointing at a screen&#10;&#10;Description automatically generated with low confidence">
            <a:extLst>
              <a:ext uri="{FF2B5EF4-FFF2-40B4-BE49-F238E27FC236}">
                <a16:creationId xmlns:a16="http://schemas.microsoft.com/office/drawing/2014/main" id="{958F3750-637E-D740-BA65-245E243C55ED}"/>
              </a:ext>
            </a:extLst>
          </p:cNvPr>
          <p:cNvPicPr>
            <a:picLocks noChangeAspect="1"/>
          </p:cNvPicPr>
          <p:nvPr/>
        </p:nvPicPr>
        <p:blipFill>
          <a:blip r:embed="rId5"/>
          <a:stretch>
            <a:fillRect/>
          </a:stretch>
        </p:blipFill>
        <p:spPr>
          <a:xfrm>
            <a:off x="5558828" y="1602754"/>
            <a:ext cx="3585172" cy="23913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166845" y="613564"/>
            <a:ext cx="2150843"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Conclusion</a:t>
            </a:r>
            <a:endParaRPr sz="3000" b="1" dirty="0">
              <a:latin typeface="PT Sans" panose="020B0503020203020204" pitchFamily="34" charset="77"/>
            </a:endParaRPr>
          </a:p>
        </p:txBody>
      </p:sp>
      <p:pic>
        <p:nvPicPr>
          <p:cNvPr id="205" name="Google Shape;205;p3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06" name="Google Shape;206;p32"/>
          <p:cNvSpPr txBox="1"/>
          <p:nvPr/>
        </p:nvSpPr>
        <p:spPr>
          <a:xfrm>
            <a:off x="239273" y="1172764"/>
            <a:ext cx="7899792" cy="3713700"/>
          </a:xfrm>
          <a:prstGeom prst="rect">
            <a:avLst/>
          </a:prstGeom>
          <a:noFill/>
          <a:ln>
            <a:noFill/>
          </a:ln>
        </p:spPr>
        <p:txBody>
          <a:bodyPr spcFirstLastPara="1" wrap="square" lIns="0" tIns="91425" rIns="0" bIns="91425" anchor="t" anchorCtr="0">
            <a:noAutofit/>
          </a:bodyPr>
          <a:lstStyle/>
          <a:p>
            <a:pPr lvl="0">
              <a:lnSpc>
                <a:spcPct val="115000"/>
              </a:lnSpc>
            </a:pPr>
            <a:r>
              <a:rPr lang="en-GB" sz="1800" dirty="0">
                <a:latin typeface="PT Sans" panose="020B0503020203020204" pitchFamily="34" charset="77"/>
                <a:cs typeface="Times New Roman" panose="02020603050405020304" pitchFamily="18" charset="0"/>
              </a:rPr>
              <a:t>Our solution provided a comprehensive analysis of crime rates and fatalities in various African countries, with insights into the contributions of different actors and actor groups. Our analysis also highlighted the patterns in the trend of crime rate over the years, and the factors that are most dominant in the top and bottom countries in terms of crime rate.</a:t>
            </a:r>
          </a:p>
          <a:p>
            <a:pPr lvl="0">
              <a:lnSpc>
                <a:spcPct val="115000"/>
              </a:lnSpc>
            </a:pPr>
            <a:endParaRPr lang="en-GB" sz="1800" dirty="0">
              <a:latin typeface="PT Sans" panose="020B0503020203020204" pitchFamily="34" charset="77"/>
              <a:cs typeface="Times New Roman" panose="02020603050405020304" pitchFamily="18" charset="0"/>
            </a:endParaRPr>
          </a:p>
          <a:p>
            <a:pPr lvl="0">
              <a:lnSpc>
                <a:spcPct val="115000"/>
              </a:lnSpc>
            </a:pPr>
            <a:r>
              <a:rPr lang="en-GB" sz="1800" dirty="0">
                <a:latin typeface="PT Sans" panose="020B0503020203020204" pitchFamily="34" charset="77"/>
                <a:cs typeface="Times New Roman" panose="02020603050405020304" pitchFamily="18" charset="0"/>
              </a:rPr>
              <a:t>Our findings underscored the importance of considering location, time, and actors when </a:t>
            </a:r>
            <a:r>
              <a:rPr lang="en-GB" sz="1800" dirty="0" err="1">
                <a:latin typeface="PT Sans" panose="020B0503020203020204" pitchFamily="34" charset="77"/>
                <a:cs typeface="Times New Roman" panose="02020603050405020304" pitchFamily="18" charset="0"/>
              </a:rPr>
              <a:t>analyzing</a:t>
            </a:r>
            <a:r>
              <a:rPr lang="en-GB" sz="1800" dirty="0">
                <a:latin typeface="PT Sans" panose="020B0503020203020204" pitchFamily="34" charset="77"/>
                <a:cs typeface="Times New Roman" panose="02020603050405020304" pitchFamily="18" charset="0"/>
              </a:rPr>
              <a:t> crime to make informed policy decisions.</a:t>
            </a:r>
            <a:endParaRPr sz="1800" dirty="0">
              <a:solidFill>
                <a:schemeClr val="dk2"/>
              </a:solidFill>
              <a:latin typeface="PT Sans" panose="020B0503020203020204" pitchFamily="34" charset="77"/>
              <a:ea typeface="Nunito"/>
              <a:cs typeface="Times New Roman" panose="02020603050405020304" pitchFamily="18" charset="0"/>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ctrTitle"/>
          </p:nvPr>
        </p:nvSpPr>
        <p:spPr>
          <a:xfrm>
            <a:off x="1942785" y="2899946"/>
            <a:ext cx="85206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7000" b="1" dirty="0">
                <a:latin typeface="PT Sans" panose="020B0503020203020204" pitchFamily="34" charset="77"/>
              </a:rPr>
              <a:t>THANK YOU</a:t>
            </a:r>
            <a:endParaRPr sz="7000" b="1" dirty="0">
              <a:latin typeface="PT Sans" panose="020B0503020203020204" pitchFamily="34" charset="77"/>
            </a:endParaRPr>
          </a:p>
        </p:txBody>
      </p:sp>
      <p:pic>
        <p:nvPicPr>
          <p:cNvPr id="212" name="Google Shape;212;p33"/>
          <p:cNvPicPr preferRelativeResize="0"/>
          <p:nvPr/>
        </p:nvPicPr>
        <p:blipFill>
          <a:blip r:embed="rId3">
            <a:alphaModFix/>
          </a:blip>
          <a:stretch>
            <a:fillRect/>
          </a:stretch>
        </p:blipFill>
        <p:spPr>
          <a:xfrm>
            <a:off x="6070050" y="296900"/>
            <a:ext cx="27622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6" name="Google Shape;66;p14"/>
          <p:cNvSpPr txBox="1">
            <a:spLocks noGrp="1"/>
          </p:cNvSpPr>
          <p:nvPr>
            <p:ph type="subTitle" idx="1"/>
          </p:nvPr>
        </p:nvSpPr>
        <p:spPr>
          <a:xfrm>
            <a:off x="5071388" y="1149700"/>
            <a:ext cx="2848800" cy="447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dirty="0">
                <a:solidFill>
                  <a:schemeClr val="tx1"/>
                </a:solidFill>
                <a:latin typeface="PT Sans" panose="020B0503020203020204" pitchFamily="34" charset="77"/>
                <a:cs typeface="Times New Roman" panose="02020603050405020304" pitchFamily="18" charset="0"/>
              </a:rPr>
              <a:t>Other Active Members</a:t>
            </a:r>
            <a:endParaRPr sz="2000" b="1" dirty="0">
              <a:solidFill>
                <a:schemeClr val="tx1"/>
              </a:solidFill>
              <a:latin typeface="PT Sans" panose="020B0503020203020204" pitchFamily="34" charset="77"/>
              <a:cs typeface="Times New Roman" panose="02020603050405020304" pitchFamily="18" charset="0"/>
            </a:endParaRPr>
          </a:p>
        </p:txBody>
      </p:sp>
      <p:sp>
        <p:nvSpPr>
          <p:cNvPr id="67" name="Google Shape;67;p14"/>
          <p:cNvSpPr txBox="1">
            <a:spLocks noGrp="1"/>
          </p:cNvSpPr>
          <p:nvPr>
            <p:ph type="subTitle" idx="1"/>
          </p:nvPr>
        </p:nvSpPr>
        <p:spPr>
          <a:xfrm>
            <a:off x="205151" y="1026916"/>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Our Team</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719369"/>
            <a:ext cx="3986604" cy="216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a:t>
            </a:r>
            <a:r>
              <a:rPr lang="en" sz="1800" dirty="0" err="1">
                <a:solidFill>
                  <a:schemeClr val="tx1"/>
                </a:solidFill>
                <a:latin typeface="PT Sans" panose="020B0503020203020204" pitchFamily="34" charset="77"/>
                <a:cs typeface="Times New Roman" panose="02020603050405020304" pitchFamily="18" charset="0"/>
              </a:rPr>
              <a:t>Bamgbola</a:t>
            </a:r>
            <a:r>
              <a:rPr lang="en" sz="1800" dirty="0">
                <a:solidFill>
                  <a:schemeClr val="tx1"/>
                </a:solidFill>
                <a:latin typeface="PT Sans" panose="020B0503020203020204" pitchFamily="34" charset="77"/>
                <a:cs typeface="Times New Roman" panose="02020603050405020304" pitchFamily="18" charset="0"/>
              </a:rPr>
              <a:t> Samuel </a:t>
            </a:r>
            <a:r>
              <a:rPr lang="en" sz="1800" dirty="0" err="1">
                <a:solidFill>
                  <a:schemeClr val="tx1"/>
                </a:solidFill>
                <a:latin typeface="PT Sans" panose="020B0503020203020204" pitchFamily="34" charset="77"/>
                <a:cs typeface="Times New Roman" panose="02020603050405020304" pitchFamily="18" charset="0"/>
              </a:rPr>
              <a:t>Aduragbemi</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Clr>
                <a:schemeClr val="dk1"/>
              </a:buClr>
              <a:buSzPts val="440"/>
              <a:buFont typeface="Arial"/>
              <a:buNone/>
            </a:pPr>
            <a:r>
              <a:rPr lang="en" sz="1800" b="1" dirty="0">
                <a:solidFill>
                  <a:schemeClr val="tx1"/>
                </a:solidFill>
                <a:latin typeface="PT Sans" panose="020B0503020203020204" pitchFamily="34" charset="77"/>
                <a:cs typeface="Times New Roman" panose="02020603050405020304" pitchFamily="18" charset="0"/>
              </a:rPr>
              <a:t>Assistant 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Tanya </a:t>
            </a:r>
            <a:r>
              <a:rPr lang="en" sz="1800" dirty="0" err="1">
                <a:solidFill>
                  <a:schemeClr val="tx1"/>
                </a:solidFill>
                <a:latin typeface="PT Sans" panose="020B0503020203020204" pitchFamily="34" charset="77"/>
                <a:cs typeface="Times New Roman" panose="02020603050405020304" pitchFamily="18" charset="0"/>
              </a:rPr>
              <a:t>Shekhawat</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Query Analyst</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Clr>
                <a:schemeClr val="dk1"/>
              </a:buClr>
              <a:buSzPct val="39285"/>
              <a:buFont typeface="Arial"/>
              <a:buNone/>
            </a:pPr>
            <a:r>
              <a:rPr lang="en" sz="1800" dirty="0">
                <a:solidFill>
                  <a:schemeClr val="tx1"/>
                </a:solidFill>
                <a:latin typeface="PT Sans" panose="020B0503020203020204" pitchFamily="34" charset="77"/>
                <a:cs typeface="Times New Roman" panose="02020603050405020304" pitchFamily="18" charset="0"/>
              </a:rPr>
              <a:t>Name: Peace Onyekachi</a:t>
            </a:r>
            <a:endParaRPr sz="1800" dirty="0">
              <a:solidFill>
                <a:schemeClr val="tx1"/>
              </a:solidFill>
              <a:latin typeface="PT Sans" panose="020B0503020203020204" pitchFamily="34" charset="77"/>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57EBAD3-70ED-1D4D-A703-6E78F290A321}"/>
              </a:ext>
            </a:extLst>
          </p:cNvPr>
          <p:cNvGraphicFramePr>
            <a:graphicFrameLocks noGrp="1"/>
          </p:cNvGraphicFramePr>
          <p:nvPr>
            <p:extLst>
              <p:ext uri="{D42A27DB-BD31-4B8C-83A1-F6EECF244321}">
                <p14:modId xmlns:p14="http://schemas.microsoft.com/office/powerpoint/2010/main" val="1070989260"/>
              </p:ext>
            </p:extLst>
          </p:nvPr>
        </p:nvGraphicFramePr>
        <p:xfrm>
          <a:off x="5152869" y="1831975"/>
          <a:ext cx="2848800" cy="2247620"/>
        </p:xfrm>
        <a:graphic>
          <a:graphicData uri="http://schemas.openxmlformats.org/drawingml/2006/table">
            <a:tbl>
              <a:tblPr firstRow="1" bandRow="1">
                <a:tableStyleId>{DCEC1D41-B068-4C7C-A271-7C7245D7ED48}</a:tableStyleId>
              </a:tblPr>
              <a:tblGrid>
                <a:gridCol w="2848800">
                  <a:extLst>
                    <a:ext uri="{9D8B030D-6E8A-4147-A177-3AD203B41FA5}">
                      <a16:colId xmlns:a16="http://schemas.microsoft.com/office/drawing/2014/main" val="2271562845"/>
                    </a:ext>
                  </a:extLst>
                </a:gridCol>
              </a:tblGrid>
              <a:tr h="432365">
                <a:tc>
                  <a:txBody>
                    <a:bodyPr/>
                    <a:lstStyle/>
                    <a:p>
                      <a:r>
                        <a:rPr lang="en-NG" dirty="0"/>
                        <a:t>Chrispine Tot</a:t>
                      </a:r>
                    </a:p>
                  </a:txBody>
                  <a:tcPr/>
                </a:tc>
                <a:extLst>
                  <a:ext uri="{0D108BD9-81ED-4DB2-BD59-A6C34878D82A}">
                    <a16:rowId xmlns:a16="http://schemas.microsoft.com/office/drawing/2014/main" val="2631025731"/>
                  </a:ext>
                </a:extLst>
              </a:tr>
              <a:tr h="432365">
                <a:tc>
                  <a:txBody>
                    <a:bodyPr/>
                    <a:lstStyle/>
                    <a:p>
                      <a:r>
                        <a:rPr lang="en-NG" dirty="0"/>
                        <a:t>Monicah Omondi</a:t>
                      </a:r>
                    </a:p>
                  </a:txBody>
                  <a:tcPr/>
                </a:tc>
                <a:extLst>
                  <a:ext uri="{0D108BD9-81ED-4DB2-BD59-A6C34878D82A}">
                    <a16:rowId xmlns:a16="http://schemas.microsoft.com/office/drawing/2014/main" val="3801795578"/>
                  </a:ext>
                </a:extLst>
              </a:tr>
              <a:tr h="432365">
                <a:tc>
                  <a:txBody>
                    <a:bodyPr/>
                    <a:lstStyle/>
                    <a:p>
                      <a:r>
                        <a:rPr lang="en-NG" dirty="0"/>
                        <a:t>Omojasola Juwon Ezekiel</a:t>
                      </a:r>
                    </a:p>
                  </a:txBody>
                  <a:tcPr/>
                </a:tc>
                <a:extLst>
                  <a:ext uri="{0D108BD9-81ED-4DB2-BD59-A6C34878D82A}">
                    <a16:rowId xmlns:a16="http://schemas.microsoft.com/office/drawing/2014/main" val="3171369126"/>
                  </a:ext>
                </a:extLst>
              </a:tr>
              <a:tr h="4323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G" dirty="0"/>
                        <a:t>Kafayat Ibrahim</a:t>
                      </a:r>
                    </a:p>
                    <a:p>
                      <a:endParaRPr lang="en-NG" dirty="0"/>
                    </a:p>
                  </a:txBody>
                  <a:tcPr/>
                </a:tc>
                <a:extLst>
                  <a:ext uri="{0D108BD9-81ED-4DB2-BD59-A6C34878D82A}">
                    <a16:rowId xmlns:a16="http://schemas.microsoft.com/office/drawing/2014/main" val="2424056235"/>
                  </a:ext>
                </a:extLst>
              </a:tr>
              <a:tr h="432365">
                <a:tc>
                  <a:txBody>
                    <a:bodyPr/>
                    <a:lstStyle/>
                    <a:p>
                      <a:endParaRPr lang="en-NG" dirty="0"/>
                    </a:p>
                  </a:txBody>
                  <a:tcPr/>
                </a:tc>
                <a:extLst>
                  <a:ext uri="{0D108BD9-81ED-4DB2-BD59-A6C34878D82A}">
                    <a16:rowId xmlns:a16="http://schemas.microsoft.com/office/drawing/2014/main" val="40558059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346480" y="184416"/>
            <a:ext cx="2594462" cy="427704"/>
          </a:xfrm>
          <a:prstGeom prst="rect">
            <a:avLst/>
          </a:prstGeom>
          <a:noFill/>
          <a:ln>
            <a:noFill/>
          </a:ln>
        </p:spPr>
      </p:pic>
      <p:sp>
        <p:nvSpPr>
          <p:cNvPr id="78" name="Google Shape;78;p15"/>
          <p:cNvSpPr txBox="1">
            <a:spLocks noGrp="1"/>
          </p:cNvSpPr>
          <p:nvPr>
            <p:ph type="body" idx="4294967295"/>
          </p:nvPr>
        </p:nvSpPr>
        <p:spPr>
          <a:xfrm>
            <a:off x="416459" y="1475716"/>
            <a:ext cx="4680642" cy="2812326"/>
          </a:xfrm>
          <a:prstGeom prst="rect">
            <a:avLst/>
          </a:prstGeom>
          <a:noFill/>
          <a:ln>
            <a:noFill/>
          </a:ln>
        </p:spPr>
        <p:txBody>
          <a:bodyPr spcFirstLastPara="1" wrap="square" lIns="0" tIns="91425" rIns="0" bIns="91425" anchor="t" anchorCtr="0">
            <a:noAutofit/>
          </a:bodyPr>
          <a:lstStyle/>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Problem Statement</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Process Flow</a:t>
            </a:r>
          </a:p>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Exploratory Data Analysis</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Feature selection and engineering</a:t>
            </a: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a:p>
            <a:pPr marL="0" marR="0" lvl="0" indent="0" algn="l" rtl="0">
              <a:lnSpc>
                <a:spcPct val="115000"/>
              </a:lnSpc>
              <a:spcBef>
                <a:spcPts val="1199"/>
              </a:spcBef>
              <a:spcAft>
                <a:spcPts val="0"/>
              </a:spcAft>
              <a:buClr>
                <a:schemeClr val="tx1"/>
              </a:buClr>
              <a:buSzPct val="100000"/>
              <a:buFont typeface="Arial"/>
              <a:buNone/>
            </a:pP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p:txBody>
      </p:sp>
      <p:sp>
        <p:nvSpPr>
          <p:cNvPr id="7" name="Google Shape;67;p14">
            <a:extLst>
              <a:ext uri="{FF2B5EF4-FFF2-40B4-BE49-F238E27FC236}">
                <a16:creationId xmlns:a16="http://schemas.microsoft.com/office/drawing/2014/main" id="{85D3EB7A-9511-F049-9180-188515890CC0}"/>
              </a:ext>
            </a:extLst>
          </p:cNvPr>
          <p:cNvSpPr txBox="1">
            <a:spLocks noGrp="1"/>
          </p:cNvSpPr>
          <p:nvPr>
            <p:ph type="subTitle" idx="1"/>
          </p:nvPr>
        </p:nvSpPr>
        <p:spPr>
          <a:xfrm>
            <a:off x="416459" y="997440"/>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200" b="1" dirty="0">
                <a:solidFill>
                  <a:schemeClr val="tx1"/>
                </a:solidFill>
                <a:latin typeface="PT Sans" panose="020B0503020203020204" pitchFamily="34" charset="77"/>
                <a:cs typeface="Times New Roman" panose="02020603050405020304" pitchFamily="18" charset="0"/>
              </a:rPr>
              <a:t>Presentation Outline</a:t>
            </a:r>
            <a:endParaRPr sz="3200" b="1" dirty="0">
              <a:solidFill>
                <a:schemeClr val="tx1"/>
              </a:solidFill>
              <a:latin typeface="PT Sans" panose="020B0503020203020204" pitchFamily="34" charset="77"/>
              <a:cs typeface="Times New Roman" panose="02020603050405020304" pitchFamily="18" charset="0"/>
            </a:endParaRPr>
          </a:p>
        </p:txBody>
      </p:sp>
      <p:sp>
        <p:nvSpPr>
          <p:cNvPr id="8" name="Google Shape;78;p15">
            <a:extLst>
              <a:ext uri="{FF2B5EF4-FFF2-40B4-BE49-F238E27FC236}">
                <a16:creationId xmlns:a16="http://schemas.microsoft.com/office/drawing/2014/main" id="{93577895-6796-794E-ADC2-2948F0A69EB2}"/>
              </a:ext>
            </a:extLst>
          </p:cNvPr>
          <p:cNvSpPr txBox="1">
            <a:spLocks/>
          </p:cNvSpPr>
          <p:nvPr/>
        </p:nvSpPr>
        <p:spPr>
          <a:xfrm>
            <a:off x="5097101" y="1475716"/>
            <a:ext cx="3938259" cy="340188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Model Training and Evaluation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Summary of Solution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5" name="Google Shape;85;p16"/>
          <p:cNvSpPr txBox="1"/>
          <p:nvPr/>
        </p:nvSpPr>
        <p:spPr>
          <a:xfrm>
            <a:off x="111483" y="850646"/>
            <a:ext cx="5972451" cy="4431952"/>
          </a:xfrm>
          <a:prstGeom prst="rect">
            <a:avLst/>
          </a:prstGeom>
          <a:noFill/>
          <a:ln>
            <a:noFill/>
          </a:ln>
        </p:spPr>
        <p:txBody>
          <a:bodyPr spcFirstLastPara="1" wrap="square" lIns="91425" tIns="91425" rIns="91425" bIns="91425" anchor="t" anchorCtr="0">
            <a:spAutoFit/>
          </a:bodyPr>
          <a:lstStyle/>
          <a:p>
            <a:pPr marL="431800" lvl="0" indent="-285750">
              <a:lnSpc>
                <a:spcPct val="115000"/>
              </a:lnSpc>
              <a:buClr>
                <a:schemeClr val="tx1"/>
              </a:buClr>
              <a:buSzPts val="1300"/>
              <a:buFontTx/>
              <a:buChar char="-"/>
            </a:pPr>
            <a:r>
              <a:rPr lang="en-GB" sz="1600" dirty="0">
                <a:solidFill>
                  <a:schemeClr val="tx1"/>
                </a:solidFill>
                <a:latin typeface="PT Sans" panose="020B0503020203020204" pitchFamily="34" charset="77"/>
                <a:cs typeface="Times New Roman" panose="02020603050405020304" pitchFamily="18" charset="0"/>
              </a:rPr>
              <a:t>To </a:t>
            </a:r>
            <a:r>
              <a:rPr lang="en-GB" sz="1600" dirty="0" err="1">
                <a:solidFill>
                  <a:schemeClr val="tx1"/>
                </a:solidFill>
                <a:latin typeface="PT Sans" panose="020B0503020203020204" pitchFamily="34" charset="77"/>
                <a:cs typeface="Times New Roman" panose="02020603050405020304" pitchFamily="18" charset="0"/>
              </a:rPr>
              <a:t>analyze</a:t>
            </a:r>
            <a:r>
              <a:rPr lang="en-GB" sz="1600" dirty="0">
                <a:solidFill>
                  <a:schemeClr val="tx1"/>
                </a:solidFill>
                <a:latin typeface="PT Sans" panose="020B0503020203020204" pitchFamily="34" charset="77"/>
                <a:cs typeface="Times New Roman" panose="02020603050405020304" pitchFamily="18" charset="0"/>
              </a:rPr>
              <a:t> crime rates and fatalities in various African countries, as well as the variations among different actors and actor groups and their contributions to total crimes and fatalities recorded.</a:t>
            </a:r>
          </a:p>
          <a:p>
            <a:pPr marL="146050" lvl="0">
              <a:lnSpc>
                <a:spcPct val="115000"/>
              </a:lnSpc>
              <a:buClr>
                <a:schemeClr val="tx1"/>
              </a:buClr>
              <a:buSzPts val="1300"/>
            </a:pP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To observe patterns in the trend in crime rate over the years from 1997 to 2023 (March 31st), and the factors that are most dominant or differ the most in the top 3 and bottom 3 countries in terms of crime rate.</a:t>
            </a:r>
          </a:p>
          <a:p>
            <a:pPr marL="431800" lvl="0" indent="-285750">
              <a:lnSpc>
                <a:spcPct val="115000"/>
              </a:lnSpc>
              <a:buClr>
                <a:schemeClr val="tx1"/>
              </a:buClr>
              <a:buSzPts val="1300"/>
              <a:buFontTx/>
              <a:buChar char="-"/>
            </a:pPr>
            <a:endParaRPr lang="en-GB" sz="1600" dirty="0">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Build a crime analytics and forecasting tool that assesses fatalities threat level based on disorder type, actor, and possible crime events, leveraging insights from historical data to inform pre-emptive policy decisions.</a:t>
            </a: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gn="l" rtl="0">
              <a:lnSpc>
                <a:spcPct val="115000"/>
              </a:lnSpc>
              <a:spcBef>
                <a:spcPts val="0"/>
              </a:spcBef>
              <a:spcAft>
                <a:spcPts val="0"/>
              </a:spcAft>
              <a:buClr>
                <a:schemeClr val="tx1"/>
              </a:buClr>
              <a:buSzPts val="1300"/>
              <a:buFontTx/>
              <a:buChar char="-"/>
            </a:pPr>
            <a:endParaRPr sz="1600" dirty="0">
              <a:solidFill>
                <a:schemeClr val="tx1"/>
              </a:solidFill>
              <a:latin typeface="PT Sans" panose="020B0503020203020204" pitchFamily="34" charset="77"/>
              <a:cs typeface="Times New Roman" panose="02020603050405020304" pitchFamily="18" charset="0"/>
            </a:endParaRPr>
          </a:p>
        </p:txBody>
      </p:sp>
      <p:sp>
        <p:nvSpPr>
          <p:cNvPr id="5" name="Google Shape;67;p14">
            <a:extLst>
              <a:ext uri="{FF2B5EF4-FFF2-40B4-BE49-F238E27FC236}">
                <a16:creationId xmlns:a16="http://schemas.microsoft.com/office/drawing/2014/main" id="{2C7B8B55-4176-A642-86CB-EF2F6B9EDD38}"/>
              </a:ext>
            </a:extLst>
          </p:cNvPr>
          <p:cNvSpPr txBox="1">
            <a:spLocks noGrp="1"/>
          </p:cNvSpPr>
          <p:nvPr>
            <p:ph type="subTitle" idx="1"/>
          </p:nvPr>
        </p:nvSpPr>
        <p:spPr>
          <a:xfrm>
            <a:off x="311700" y="421152"/>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000" b="1" dirty="0">
                <a:solidFill>
                  <a:schemeClr val="tx1"/>
                </a:solidFill>
                <a:latin typeface="PT Sans" panose="020B0503020203020204" pitchFamily="34" charset="77"/>
              </a:rPr>
              <a:t>Problem Statement</a:t>
            </a:r>
            <a:endParaRPr sz="3000" b="1" dirty="0">
              <a:solidFill>
                <a:schemeClr val="tx1"/>
              </a:solidFill>
              <a:latin typeface="PT Sans" panose="020B0503020203020204" pitchFamily="34" charset="77"/>
            </a:endParaRPr>
          </a:p>
        </p:txBody>
      </p:sp>
      <p:pic>
        <p:nvPicPr>
          <p:cNvPr id="6" name="Picture 5" descr="A picture containing clock, watch&#10;&#10;Description automatically generated">
            <a:extLst>
              <a:ext uri="{FF2B5EF4-FFF2-40B4-BE49-F238E27FC236}">
                <a16:creationId xmlns:a16="http://schemas.microsoft.com/office/drawing/2014/main" id="{02DE848A-6E2E-3D40-899D-67EDA0A3B595}"/>
              </a:ext>
            </a:extLst>
          </p:cNvPr>
          <p:cNvPicPr>
            <a:picLocks noChangeAspect="1"/>
          </p:cNvPicPr>
          <p:nvPr/>
        </p:nvPicPr>
        <p:blipFill>
          <a:blip r:embed="rId4"/>
          <a:stretch>
            <a:fillRect/>
          </a:stretch>
        </p:blipFill>
        <p:spPr>
          <a:xfrm>
            <a:off x="6168028" y="1448553"/>
            <a:ext cx="2833735" cy="2833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420340" y="1246944"/>
            <a:ext cx="3228205"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cs typeface="Times New Roman" panose="02020603050405020304" pitchFamily="18" charset="0"/>
              </a:rPr>
              <a:t>Process Flow</a:t>
            </a:r>
            <a:endParaRPr sz="3000" b="1" dirty="0">
              <a:latin typeface="PT Sans" panose="020B0503020203020204" pitchFamily="34" charset="77"/>
              <a:cs typeface="Times New Roman" panose="02020603050405020304" pitchFamily="18" charset="0"/>
            </a:endParaRPr>
          </a:p>
        </p:txBody>
      </p:sp>
      <p:pic>
        <p:nvPicPr>
          <p:cNvPr id="91" name="Google Shape;91;p17"/>
          <p:cNvPicPr preferRelativeResize="0"/>
          <p:nvPr/>
        </p:nvPicPr>
        <p:blipFill>
          <a:blip r:embed="rId3">
            <a:alphaModFix/>
          </a:blip>
          <a:stretch>
            <a:fillRect/>
          </a:stretch>
        </p:blipFill>
        <p:spPr>
          <a:xfrm>
            <a:off x="6391746" y="298764"/>
            <a:ext cx="2440553" cy="445811"/>
          </a:xfrm>
          <a:prstGeom prst="rect">
            <a:avLst/>
          </a:prstGeom>
          <a:noFill/>
          <a:ln>
            <a:noFill/>
          </a:ln>
        </p:spPr>
      </p:pic>
      <p:pic>
        <p:nvPicPr>
          <p:cNvPr id="3" name="Picture 2">
            <a:extLst>
              <a:ext uri="{FF2B5EF4-FFF2-40B4-BE49-F238E27FC236}">
                <a16:creationId xmlns:a16="http://schemas.microsoft.com/office/drawing/2014/main" id="{8FB17CCA-DD5B-CB4F-B27C-DF68BEE4FCC4}"/>
              </a:ext>
            </a:extLst>
          </p:cNvPr>
          <p:cNvPicPr>
            <a:picLocks noChangeAspect="1"/>
          </p:cNvPicPr>
          <p:nvPr/>
        </p:nvPicPr>
        <p:blipFill>
          <a:blip r:embed="rId4"/>
          <a:stretch>
            <a:fillRect/>
          </a:stretch>
        </p:blipFill>
        <p:spPr>
          <a:xfrm>
            <a:off x="153910" y="2185128"/>
            <a:ext cx="8781860" cy="1822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541439" y="461927"/>
            <a:ext cx="3098054"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About the Data</a:t>
            </a:r>
            <a:endParaRPr sz="3000" b="1" dirty="0">
              <a:latin typeface="PT Sans" panose="020B0503020203020204" pitchFamily="34" charset="77"/>
            </a:endParaRPr>
          </a:p>
        </p:txBody>
      </p:sp>
      <p:pic>
        <p:nvPicPr>
          <p:cNvPr id="97" name="Google Shape;97;p1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 name="TextBox 1">
            <a:extLst>
              <a:ext uri="{FF2B5EF4-FFF2-40B4-BE49-F238E27FC236}">
                <a16:creationId xmlns:a16="http://schemas.microsoft.com/office/drawing/2014/main" id="{4885AF18-F538-4345-AABA-E75EBB5BF859}"/>
              </a:ext>
            </a:extLst>
          </p:cNvPr>
          <p:cNvSpPr txBox="1"/>
          <p:nvPr/>
        </p:nvSpPr>
        <p:spPr>
          <a:xfrm>
            <a:off x="541439" y="1035420"/>
            <a:ext cx="5723559" cy="4478149"/>
          </a:xfrm>
          <a:prstGeom prst="rect">
            <a:avLst/>
          </a:prstGeom>
          <a:noFill/>
        </p:spPr>
        <p:txBody>
          <a:bodyPr wrap="square" rtlCol="0">
            <a:spAutoFit/>
          </a:bodyPr>
          <a:lstStyle/>
          <a:p>
            <a:r>
              <a:rPr lang="en-GB" sz="1500" dirty="0">
                <a:latin typeface="PT Sans" panose="020B0503020203020204" pitchFamily="34" charset="77"/>
              </a:rPr>
              <a:t>The Armed Conflict Location and Event Data Project is designed for disaggregated conflict analysis and crisis mapping. This dataset codes the dates and locations of all reported political violence and protest events in dozens of developing countries in Africa.</a:t>
            </a:r>
          </a:p>
          <a:p>
            <a:endParaRPr lang="en-GB" sz="1500" dirty="0">
              <a:latin typeface="PT Sans" panose="020B0503020203020204" pitchFamily="34" charset="77"/>
            </a:endParaRPr>
          </a:p>
          <a:p>
            <a:r>
              <a:rPr lang="en-GB" sz="1500" dirty="0">
                <a:latin typeface="PT Sans" panose="020B0503020203020204" pitchFamily="34" charset="77"/>
              </a:rPr>
              <a:t>The project covers all African countries from 1997 to March 31st, 2023.</a:t>
            </a:r>
          </a:p>
          <a:p>
            <a:endParaRPr lang="en-GB" sz="1500" dirty="0">
              <a:latin typeface="PT Sans" panose="020B0503020203020204" pitchFamily="34" charset="77"/>
            </a:endParaRPr>
          </a:p>
          <a:p>
            <a:r>
              <a:rPr lang="en-GB" sz="1500" dirty="0">
                <a:latin typeface="PT Sans" panose="020B0503020203020204" pitchFamily="34" charset="77"/>
              </a:rPr>
              <a:t>These data contain information on:</a:t>
            </a:r>
            <a:br>
              <a:rPr lang="en-GB" sz="1500" dirty="0">
                <a:latin typeface="PT Sans" panose="020B0503020203020204" pitchFamily="34" charset="77"/>
              </a:rPr>
            </a:br>
            <a:r>
              <a:rPr lang="en-GB" sz="1500" dirty="0">
                <a:latin typeface="PT Sans" panose="020B0503020203020204" pitchFamily="34" charset="77"/>
              </a:rPr>
              <a:t>- Dates and locations of conflict events</a:t>
            </a:r>
            <a:br>
              <a:rPr lang="en-GB" sz="1500" dirty="0">
                <a:latin typeface="PT Sans" panose="020B0503020203020204" pitchFamily="34" charset="77"/>
              </a:rPr>
            </a:br>
            <a:r>
              <a:rPr lang="en-GB" sz="1500" dirty="0">
                <a:latin typeface="PT Sans" panose="020B0503020203020204" pitchFamily="34" charset="77"/>
              </a:rPr>
              <a:t>- Specific types of events including battles, civilian killings, riots, protests and recruitment activities</a:t>
            </a:r>
            <a:br>
              <a:rPr lang="en-GB" sz="1500" dirty="0">
                <a:latin typeface="PT Sans" panose="020B0503020203020204" pitchFamily="34" charset="77"/>
              </a:rPr>
            </a:br>
            <a:r>
              <a:rPr lang="en-GB" sz="1500" dirty="0">
                <a:latin typeface="PT Sans" panose="020B0503020203020204" pitchFamily="34" charset="77"/>
              </a:rPr>
              <a:t>- Events by a range of actors, including rebels, governments, militias, armed groups, protesters and civilians</a:t>
            </a:r>
            <a:br>
              <a:rPr lang="en-GB" sz="1500" dirty="0">
                <a:latin typeface="PT Sans" panose="020B0503020203020204" pitchFamily="34" charset="77"/>
              </a:rPr>
            </a:br>
            <a:r>
              <a:rPr lang="en-GB" sz="1500" dirty="0">
                <a:latin typeface="PT Sans" panose="020B0503020203020204" pitchFamily="34" charset="77"/>
              </a:rPr>
              <a:t>- Changes in territorial control and</a:t>
            </a:r>
            <a:br>
              <a:rPr lang="en-GB" sz="1500" dirty="0">
                <a:latin typeface="PT Sans" panose="020B0503020203020204" pitchFamily="34" charset="77"/>
              </a:rPr>
            </a:br>
            <a:r>
              <a:rPr lang="en-GB" sz="1500" dirty="0">
                <a:latin typeface="PT Sans" panose="020B0503020203020204" pitchFamily="34" charset="77"/>
              </a:rPr>
              <a:t>- Reported fatalities</a:t>
            </a:r>
          </a:p>
          <a:p>
            <a:br>
              <a:rPr lang="en-GB" sz="1500" dirty="0">
                <a:latin typeface="PT Sans" panose="020B0503020203020204" pitchFamily="34" charset="77"/>
              </a:rPr>
            </a:br>
            <a:endParaRPr lang="en-GB" sz="1500" dirty="0">
              <a:latin typeface="PT Sans" panose="020B0503020203020204" pitchFamily="34" charset="77"/>
            </a:endParaRPr>
          </a:p>
          <a:p>
            <a:endParaRPr lang="en-GB" sz="1500" dirty="0">
              <a:latin typeface="PT Sans" panose="020B0503020203020204" pitchFamily="34" charset="77"/>
            </a:endParaRPr>
          </a:p>
        </p:txBody>
      </p:sp>
      <p:pic>
        <p:nvPicPr>
          <p:cNvPr id="4" name="Picture 3" descr="Chart, icon&#10;&#10;Description automatically generated">
            <a:extLst>
              <a:ext uri="{FF2B5EF4-FFF2-40B4-BE49-F238E27FC236}">
                <a16:creationId xmlns:a16="http://schemas.microsoft.com/office/drawing/2014/main" id="{ECDA8215-57D0-7D4C-9B66-019CE344CB80}"/>
              </a:ext>
            </a:extLst>
          </p:cNvPr>
          <p:cNvPicPr>
            <a:picLocks noChangeAspect="1"/>
          </p:cNvPicPr>
          <p:nvPr/>
        </p:nvPicPr>
        <p:blipFill>
          <a:blip r:embed="rId4"/>
          <a:stretch>
            <a:fillRect/>
          </a:stretch>
        </p:blipFill>
        <p:spPr>
          <a:xfrm>
            <a:off x="6163721" y="1778534"/>
            <a:ext cx="2668579" cy="26685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6655404" y="115959"/>
            <a:ext cx="2304751" cy="373056"/>
          </a:xfrm>
          <a:prstGeom prst="rect">
            <a:avLst/>
          </a:prstGeom>
          <a:noFill/>
          <a:ln>
            <a:noFill/>
          </a:ln>
        </p:spPr>
      </p:pic>
      <p:sp>
        <p:nvSpPr>
          <p:cNvPr id="2" name="TextBox 1">
            <a:extLst>
              <a:ext uri="{FF2B5EF4-FFF2-40B4-BE49-F238E27FC236}">
                <a16:creationId xmlns:a16="http://schemas.microsoft.com/office/drawing/2014/main" id="{F83F9AD7-9816-D244-BB49-ADA50267923C}"/>
              </a:ext>
            </a:extLst>
          </p:cNvPr>
          <p:cNvSpPr txBox="1"/>
          <p:nvPr/>
        </p:nvSpPr>
        <p:spPr>
          <a:xfrm>
            <a:off x="150597" y="275029"/>
            <a:ext cx="4421403" cy="553998"/>
          </a:xfrm>
          <a:prstGeom prst="rect">
            <a:avLst/>
          </a:prstGeom>
          <a:noFill/>
        </p:spPr>
        <p:txBody>
          <a:bodyPr wrap="none" rtlCol="0">
            <a:spAutoFit/>
          </a:bodyPr>
          <a:lstStyle/>
          <a:p>
            <a:r>
              <a:rPr lang="en-GB" sz="3000" b="1" dirty="0">
                <a:solidFill>
                  <a:schemeClr val="tx1"/>
                </a:solidFill>
                <a:latin typeface="PT Sans" panose="020B0503020203020204" pitchFamily="34" charset="77"/>
                <a:cs typeface="Times New Roman" panose="02020603050405020304" pitchFamily="18" charset="0"/>
              </a:rPr>
              <a:t>Exploratory Data Analysis</a:t>
            </a:r>
            <a:endParaRPr lang="en-NG" sz="3000" dirty="0"/>
          </a:p>
        </p:txBody>
      </p:sp>
      <p:pic>
        <p:nvPicPr>
          <p:cNvPr id="4" name="Picture 3" descr="Chart, histogram&#10;&#10;Description automatically generated">
            <a:extLst>
              <a:ext uri="{FF2B5EF4-FFF2-40B4-BE49-F238E27FC236}">
                <a16:creationId xmlns:a16="http://schemas.microsoft.com/office/drawing/2014/main" id="{39F202D2-E3A7-5647-BC47-475220A24A72}"/>
              </a:ext>
            </a:extLst>
          </p:cNvPr>
          <p:cNvPicPr>
            <a:picLocks noChangeAspect="1"/>
          </p:cNvPicPr>
          <p:nvPr/>
        </p:nvPicPr>
        <p:blipFill>
          <a:blip r:embed="rId4"/>
          <a:stretch>
            <a:fillRect/>
          </a:stretch>
        </p:blipFill>
        <p:spPr>
          <a:xfrm>
            <a:off x="266615" y="1573812"/>
            <a:ext cx="3467476" cy="3467476"/>
          </a:xfrm>
          <a:prstGeom prst="rect">
            <a:avLst/>
          </a:prstGeom>
        </p:spPr>
      </p:pic>
      <p:pic>
        <p:nvPicPr>
          <p:cNvPr id="8" name="Picture 7" descr="Chart, pie chart&#10;&#10;Description automatically generated">
            <a:extLst>
              <a:ext uri="{FF2B5EF4-FFF2-40B4-BE49-F238E27FC236}">
                <a16:creationId xmlns:a16="http://schemas.microsoft.com/office/drawing/2014/main" id="{BDC6ACEC-5175-3143-9A2A-E603121C7B73}"/>
              </a:ext>
            </a:extLst>
          </p:cNvPr>
          <p:cNvPicPr>
            <a:picLocks noChangeAspect="1"/>
          </p:cNvPicPr>
          <p:nvPr/>
        </p:nvPicPr>
        <p:blipFill>
          <a:blip r:embed="rId5"/>
          <a:stretch>
            <a:fillRect/>
          </a:stretch>
        </p:blipFill>
        <p:spPr>
          <a:xfrm>
            <a:off x="4146904" y="955198"/>
            <a:ext cx="5017000" cy="2890986"/>
          </a:xfrm>
          <a:prstGeom prst="rect">
            <a:avLst/>
          </a:prstGeom>
        </p:spPr>
      </p:pic>
      <p:sp>
        <p:nvSpPr>
          <p:cNvPr id="11" name="TextBox 10">
            <a:extLst>
              <a:ext uri="{FF2B5EF4-FFF2-40B4-BE49-F238E27FC236}">
                <a16:creationId xmlns:a16="http://schemas.microsoft.com/office/drawing/2014/main" id="{C083C2DC-0A7D-8643-B48C-0C3BC6ECE001}"/>
              </a:ext>
            </a:extLst>
          </p:cNvPr>
          <p:cNvSpPr txBox="1"/>
          <p:nvPr/>
        </p:nvSpPr>
        <p:spPr>
          <a:xfrm>
            <a:off x="167961" y="955198"/>
            <a:ext cx="4421403" cy="492443"/>
          </a:xfrm>
          <a:prstGeom prst="rect">
            <a:avLst/>
          </a:prstGeom>
          <a:noFill/>
        </p:spPr>
        <p:txBody>
          <a:bodyPr wrap="square" rtlCol="0">
            <a:spAutoFit/>
          </a:bodyPr>
          <a:lstStyle/>
          <a:p>
            <a:r>
              <a:rPr lang="en-NG" sz="1300" dirty="0">
                <a:latin typeface="PT Sans" panose="020B0503020203020204" pitchFamily="34" charset="77"/>
              </a:rPr>
              <a:t>These visuals show how fatalities of crimes in africa vary in event types and the actor types involved in the crimes. </a:t>
            </a:r>
          </a:p>
        </p:txBody>
      </p:sp>
      <p:pic>
        <p:nvPicPr>
          <p:cNvPr id="6" name="Picture 5" descr="A black screen with white text&#10;&#10;Description automatically generated with low confidence">
            <a:extLst>
              <a:ext uri="{FF2B5EF4-FFF2-40B4-BE49-F238E27FC236}">
                <a16:creationId xmlns:a16="http://schemas.microsoft.com/office/drawing/2014/main" id="{7EE4AF19-19A8-664E-81A4-AFE1D8F70468}"/>
              </a:ext>
            </a:extLst>
          </p:cNvPr>
          <p:cNvPicPr>
            <a:picLocks noChangeAspect="1"/>
          </p:cNvPicPr>
          <p:nvPr/>
        </p:nvPicPr>
        <p:blipFill>
          <a:blip r:embed="rId6"/>
          <a:stretch>
            <a:fillRect/>
          </a:stretch>
        </p:blipFill>
        <p:spPr>
          <a:xfrm>
            <a:off x="3931168" y="3451937"/>
            <a:ext cx="2360989" cy="1691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391746" y="224477"/>
            <a:ext cx="2458660" cy="40927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9998F383-319A-6942-A855-64CC4A44667A}"/>
              </a:ext>
            </a:extLst>
          </p:cNvPr>
          <p:cNvPicPr>
            <a:picLocks noChangeAspect="1"/>
          </p:cNvPicPr>
          <p:nvPr/>
        </p:nvPicPr>
        <p:blipFill>
          <a:blip r:embed="rId4"/>
          <a:stretch>
            <a:fillRect/>
          </a:stretch>
        </p:blipFill>
        <p:spPr>
          <a:xfrm>
            <a:off x="231429" y="520737"/>
            <a:ext cx="4914900" cy="3149600"/>
          </a:xfrm>
          <a:prstGeom prst="rect">
            <a:avLst/>
          </a:prstGeom>
        </p:spPr>
      </p:pic>
      <p:sp>
        <p:nvSpPr>
          <p:cNvPr id="6" name="TextBox 5">
            <a:extLst>
              <a:ext uri="{FF2B5EF4-FFF2-40B4-BE49-F238E27FC236}">
                <a16:creationId xmlns:a16="http://schemas.microsoft.com/office/drawing/2014/main" id="{FB6C21B7-17B3-264A-8C1B-812D5C044864}"/>
              </a:ext>
            </a:extLst>
          </p:cNvPr>
          <p:cNvSpPr txBox="1"/>
          <p:nvPr/>
        </p:nvSpPr>
        <p:spPr>
          <a:xfrm>
            <a:off x="5450179" y="985682"/>
            <a:ext cx="3385996" cy="3016210"/>
          </a:xfrm>
          <a:prstGeom prst="rect">
            <a:avLst/>
          </a:prstGeom>
          <a:noFill/>
        </p:spPr>
        <p:txBody>
          <a:bodyPr wrap="square" rtlCol="0">
            <a:spAutoFit/>
          </a:bodyPr>
          <a:lstStyle/>
          <a:p>
            <a:r>
              <a:rPr lang="en-GB" sz="1900" dirty="0">
                <a:latin typeface="PT Sans" panose="020B0503020203020204" pitchFamily="34" charset="77"/>
                <a:cs typeface="Times New Roman" panose="02020603050405020304" pitchFamily="18" charset="0"/>
              </a:rPr>
              <a:t>We can see the trend of number of crimes committed per year begin to increase steadily from 2009.</a:t>
            </a:r>
          </a:p>
          <a:p>
            <a:endParaRPr lang="en-NG" sz="1900" dirty="0">
              <a:latin typeface="PT Sans" panose="020B0503020203020204" pitchFamily="34" charset="77"/>
              <a:cs typeface="Times New Roman" panose="02020603050405020304" pitchFamily="18" charset="0"/>
            </a:endParaRPr>
          </a:p>
          <a:p>
            <a:r>
              <a:rPr lang="en-GB" sz="1900" dirty="0">
                <a:latin typeface="PT Sans" panose="020B0503020203020204" pitchFamily="34" charset="77"/>
                <a:cs typeface="Times New Roman" panose="02020603050405020304" pitchFamily="18" charset="0"/>
              </a:rPr>
              <a:t>There is a steep drop in total record of crimes in 2023 because the records stop at March 31st.</a:t>
            </a:r>
          </a:p>
          <a:p>
            <a:endParaRPr lang="en-NG" sz="1900" dirty="0">
              <a:latin typeface="PT Sans" panose="020B0503020203020204" pitchFamily="34" charset="77"/>
              <a:cs typeface="Times New Roman" panose="02020603050405020304" pitchFamily="18" charset="0"/>
            </a:endParaRPr>
          </a:p>
        </p:txBody>
      </p:sp>
      <p:sp>
        <p:nvSpPr>
          <p:cNvPr id="7" name="TextBox 6">
            <a:extLst>
              <a:ext uri="{FF2B5EF4-FFF2-40B4-BE49-F238E27FC236}">
                <a16:creationId xmlns:a16="http://schemas.microsoft.com/office/drawing/2014/main" id="{975465B0-DD9E-7644-914D-F9044B7191F0}"/>
              </a:ext>
            </a:extLst>
          </p:cNvPr>
          <p:cNvSpPr txBox="1"/>
          <p:nvPr/>
        </p:nvSpPr>
        <p:spPr>
          <a:xfrm>
            <a:off x="479837" y="3872563"/>
            <a:ext cx="8229596" cy="1261884"/>
          </a:xfrm>
          <a:prstGeom prst="rect">
            <a:avLst/>
          </a:prstGeom>
          <a:noFill/>
        </p:spPr>
        <p:txBody>
          <a:bodyPr wrap="square" rtlCol="0">
            <a:spAutoFit/>
          </a:bodyPr>
          <a:lstStyle/>
          <a:p>
            <a:r>
              <a:rPr lang="en-GB" sz="1900" dirty="0">
                <a:latin typeface="PT Sans" panose="020B0503020203020204" pitchFamily="34" charset="77"/>
              </a:rPr>
              <a:t>To add a bit of context, we can see that the total number of crimes recorded so far in 2023 exceeds the total recorded in 2011. This just means that the rate of crime has increased very largely over the years.</a:t>
            </a:r>
          </a:p>
          <a:p>
            <a:endParaRPr lang="en-NG" sz="1900" dirty="0">
              <a:latin typeface="PT Sans" panose="020B0503020203020204" pitchFamily="34"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6364585" y="260689"/>
            <a:ext cx="2494874" cy="382110"/>
          </a:xfrm>
          <a:prstGeom prst="rect">
            <a:avLst/>
          </a:prstGeom>
          <a:noFill/>
          <a:ln>
            <a:noFill/>
          </a:ln>
        </p:spPr>
      </p:pic>
      <p:pic>
        <p:nvPicPr>
          <p:cNvPr id="5" name="Picture 4" descr="Map&#10;&#10;Description automatically generated">
            <a:extLst>
              <a:ext uri="{FF2B5EF4-FFF2-40B4-BE49-F238E27FC236}">
                <a16:creationId xmlns:a16="http://schemas.microsoft.com/office/drawing/2014/main" id="{145EC531-7E5A-8440-873B-3930BB652289}"/>
              </a:ext>
            </a:extLst>
          </p:cNvPr>
          <p:cNvPicPr>
            <a:picLocks noChangeAspect="1"/>
          </p:cNvPicPr>
          <p:nvPr/>
        </p:nvPicPr>
        <p:blipFill>
          <a:blip r:embed="rId4"/>
          <a:stretch>
            <a:fillRect/>
          </a:stretch>
        </p:blipFill>
        <p:spPr>
          <a:xfrm>
            <a:off x="126752" y="917107"/>
            <a:ext cx="3550429" cy="3012097"/>
          </a:xfrm>
          <a:prstGeom prst="rect">
            <a:avLst/>
          </a:prstGeom>
        </p:spPr>
      </p:pic>
      <p:sp>
        <p:nvSpPr>
          <p:cNvPr id="6" name="TextBox 5">
            <a:extLst>
              <a:ext uri="{FF2B5EF4-FFF2-40B4-BE49-F238E27FC236}">
                <a16:creationId xmlns:a16="http://schemas.microsoft.com/office/drawing/2014/main" id="{BDC49DCF-6AA9-254F-A9B6-14A1ED31BCD3}"/>
              </a:ext>
            </a:extLst>
          </p:cNvPr>
          <p:cNvSpPr txBox="1"/>
          <p:nvPr/>
        </p:nvSpPr>
        <p:spPr>
          <a:xfrm>
            <a:off x="117692" y="3944501"/>
            <a:ext cx="3935016" cy="292388"/>
          </a:xfrm>
          <a:prstGeom prst="rect">
            <a:avLst/>
          </a:prstGeom>
          <a:noFill/>
        </p:spPr>
        <p:txBody>
          <a:bodyPr wrap="square" rtlCol="0">
            <a:spAutoFit/>
          </a:bodyPr>
          <a:lstStyle/>
          <a:p>
            <a:r>
              <a:rPr lang="en-NG" sz="1300" dirty="0">
                <a:latin typeface="PT Sans" panose="020B0503020203020204" pitchFamily="34" charset="77"/>
              </a:rPr>
              <a:t>Heatmap </a:t>
            </a:r>
            <a:r>
              <a:rPr lang="en-NG" sz="1300">
                <a:latin typeface="PT Sans" panose="020B0503020203020204" pitchFamily="34" charset="77"/>
              </a:rPr>
              <a:t>representing Hotspots </a:t>
            </a:r>
            <a:r>
              <a:rPr lang="en-NG" sz="1300" dirty="0">
                <a:latin typeface="PT Sans" panose="020B0503020203020204" pitchFamily="34" charset="77"/>
              </a:rPr>
              <a:t>of Crime in 2022</a:t>
            </a:r>
          </a:p>
        </p:txBody>
      </p:sp>
      <p:pic>
        <p:nvPicPr>
          <p:cNvPr id="8" name="Picture 7" descr="Chart&#10;&#10;Description automatically generated with medium confidence">
            <a:extLst>
              <a:ext uri="{FF2B5EF4-FFF2-40B4-BE49-F238E27FC236}">
                <a16:creationId xmlns:a16="http://schemas.microsoft.com/office/drawing/2014/main" id="{0FDE1E62-A3B2-5541-B652-CE103ECDEE88}"/>
              </a:ext>
            </a:extLst>
          </p:cNvPr>
          <p:cNvPicPr>
            <a:picLocks noChangeAspect="1"/>
          </p:cNvPicPr>
          <p:nvPr/>
        </p:nvPicPr>
        <p:blipFill>
          <a:blip r:embed="rId5"/>
          <a:stretch>
            <a:fillRect/>
          </a:stretch>
        </p:blipFill>
        <p:spPr>
          <a:xfrm>
            <a:off x="3804540" y="917107"/>
            <a:ext cx="2609313" cy="2622798"/>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AC484524-16A8-0349-8068-6F99609A4747}"/>
              </a:ext>
            </a:extLst>
          </p:cNvPr>
          <p:cNvPicPr>
            <a:picLocks noChangeAspect="1"/>
          </p:cNvPicPr>
          <p:nvPr/>
        </p:nvPicPr>
        <p:blipFill>
          <a:blip r:embed="rId6"/>
          <a:stretch>
            <a:fillRect/>
          </a:stretch>
        </p:blipFill>
        <p:spPr>
          <a:xfrm>
            <a:off x="6481352" y="911211"/>
            <a:ext cx="2631884" cy="3305647"/>
          </a:xfrm>
          <a:prstGeom prst="rect">
            <a:avLst/>
          </a:prstGeom>
        </p:spPr>
      </p:pic>
      <p:cxnSp>
        <p:nvCxnSpPr>
          <p:cNvPr id="12" name="Straight Connector 11">
            <a:extLst>
              <a:ext uri="{FF2B5EF4-FFF2-40B4-BE49-F238E27FC236}">
                <a16:creationId xmlns:a16="http://schemas.microsoft.com/office/drawing/2014/main" id="{E01A5F9B-A492-7847-8BE4-75028A5D6A2B}"/>
              </a:ext>
            </a:extLst>
          </p:cNvPr>
          <p:cNvCxnSpPr>
            <a:cxnSpLocks/>
          </p:cNvCxnSpPr>
          <p:nvPr/>
        </p:nvCxnSpPr>
        <p:spPr>
          <a:xfrm flipV="1">
            <a:off x="3767618" y="760495"/>
            <a:ext cx="32457" cy="33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A76207-6E13-D044-BDDA-16A82DC69076}"/>
              </a:ext>
            </a:extLst>
          </p:cNvPr>
          <p:cNvCxnSpPr>
            <a:cxnSpLocks/>
          </p:cNvCxnSpPr>
          <p:nvPr/>
        </p:nvCxnSpPr>
        <p:spPr>
          <a:xfrm flipV="1">
            <a:off x="6458046" y="760494"/>
            <a:ext cx="5200" cy="3384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26A5DB-3046-EB49-A8D5-6919891CB165}"/>
              </a:ext>
            </a:extLst>
          </p:cNvPr>
          <p:cNvSpPr txBox="1"/>
          <p:nvPr/>
        </p:nvSpPr>
        <p:spPr>
          <a:xfrm>
            <a:off x="3998390" y="3932185"/>
            <a:ext cx="2107435" cy="292388"/>
          </a:xfrm>
          <a:prstGeom prst="rect">
            <a:avLst/>
          </a:prstGeom>
          <a:noFill/>
        </p:spPr>
        <p:txBody>
          <a:bodyPr wrap="square" rtlCol="0">
            <a:spAutoFit/>
          </a:bodyPr>
          <a:lstStyle/>
          <a:p>
            <a:r>
              <a:rPr lang="en-NG" sz="1300" dirty="0">
                <a:latin typeface="PT Sans" panose="020B0503020203020204" pitchFamily="34" charset="77"/>
              </a:rPr>
              <a:t>Top Countries in crime rate</a:t>
            </a:r>
          </a:p>
        </p:txBody>
      </p:sp>
      <p:sp>
        <p:nvSpPr>
          <p:cNvPr id="34" name="TextBox 33">
            <a:extLst>
              <a:ext uri="{FF2B5EF4-FFF2-40B4-BE49-F238E27FC236}">
                <a16:creationId xmlns:a16="http://schemas.microsoft.com/office/drawing/2014/main" id="{80D79638-A515-4340-A198-6FC550E8E74C}"/>
              </a:ext>
            </a:extLst>
          </p:cNvPr>
          <p:cNvSpPr txBox="1"/>
          <p:nvPr/>
        </p:nvSpPr>
        <p:spPr>
          <a:xfrm>
            <a:off x="6458046" y="3924470"/>
            <a:ext cx="2437629" cy="292388"/>
          </a:xfrm>
          <a:prstGeom prst="rect">
            <a:avLst/>
          </a:prstGeom>
          <a:noFill/>
        </p:spPr>
        <p:txBody>
          <a:bodyPr wrap="square" rtlCol="0">
            <a:spAutoFit/>
          </a:bodyPr>
          <a:lstStyle/>
          <a:p>
            <a:r>
              <a:rPr lang="en-NG" sz="1300" dirty="0">
                <a:latin typeface="PT Sans" panose="020B0503020203020204" pitchFamily="34" charset="77"/>
              </a:rPr>
              <a:t>Bottom Countries in crime rate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1071</Words>
  <Application>Microsoft Macintosh PowerPoint</Application>
  <PresentationFormat>On-screen Show (16:9)</PresentationFormat>
  <Paragraphs>87</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PT Sans</vt:lpstr>
      <vt:lpstr>Simple Light</vt:lpstr>
      <vt:lpstr>Forecasting the Probability of a Conflict Arising in an African Nation</vt:lpstr>
      <vt:lpstr>PowerPoint Presentation</vt:lpstr>
      <vt:lpstr>PowerPoint Presentation</vt:lpstr>
      <vt:lpstr>PowerPoint Presentation</vt:lpstr>
      <vt:lpstr>Process Flow</vt:lpstr>
      <vt:lpstr>About the Data</vt:lpstr>
      <vt:lpstr>PowerPoint Presentation</vt:lpstr>
      <vt:lpstr>PowerPoint Presentation</vt:lpstr>
      <vt:lpstr>PowerPoint Presentation</vt:lpstr>
      <vt:lpstr>PowerPoint Presentation</vt:lpstr>
      <vt:lpstr>PowerPoint Presentation</vt:lpstr>
      <vt:lpstr>Model Training and Evaluation</vt:lpstr>
      <vt:lpstr>PowerPoint Presentation</vt:lpstr>
      <vt:lpstr>Summary of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Probability of a Conflict Arising in an African Nation</dc:title>
  <cp:lastModifiedBy>Olajuwon ODEBUNMI</cp:lastModifiedBy>
  <cp:revision>19</cp:revision>
  <dcterms:modified xsi:type="dcterms:W3CDTF">2023-04-30T17:36:38Z</dcterms:modified>
</cp:coreProperties>
</file>