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7" r:id="rId6"/>
    <p:sldId id="275" r:id="rId7"/>
    <p:sldId id="278" r:id="rId8"/>
    <p:sldId id="279" r:id="rId9"/>
    <p:sldId id="280" r:id="rId10"/>
    <p:sldId id="281" r:id="rId11"/>
    <p:sldId id="286" r:id="rId12"/>
    <p:sldId id="283" r:id="rId13"/>
    <p:sldId id="285" r:id="rId14"/>
    <p:sldId id="284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00"/>
    <p:restoredTop sz="89795"/>
  </p:normalViewPr>
  <p:slideViewPr>
    <p:cSldViewPr snapToGrid="0">
      <p:cViewPr varScale="1">
        <p:scale>
          <a:sx n="122" d="100"/>
          <a:sy n="122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EF6F64-1348-374C-BAD6-EE7AE13BB0F5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A344DA-BF48-9D4C-AF15-6E77BEB0F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998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469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3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311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4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00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58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7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8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10/17/25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0580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26" r:id="rId7"/>
    <p:sldLayoutId id="2147483727" r:id="rId8"/>
    <p:sldLayoutId id="2147483728" r:id="rId9"/>
    <p:sldLayoutId id="2147483729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du.gcfglobal.org/en/statistics-basic-concepts/mean-median-and-mode/1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 descr="A green background with white text&#10;&#10;Description automatically generated">
            <a:extLst>
              <a:ext uri="{FF2B5EF4-FFF2-40B4-BE49-F238E27FC236}">
                <a16:creationId xmlns:a16="http://schemas.microsoft.com/office/drawing/2014/main" id="{B82A3AFF-50BD-DAFB-9486-3E5F711280F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471" r="4306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1B773E-9CE8-BB24-8819-83C4F6BC42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 to Data Science/Machine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D1C3-050C-5954-465E-02815F91F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98" y="4890463"/>
            <a:ext cx="7207683" cy="2331181"/>
          </a:xfrm>
        </p:spPr>
        <p:txBody>
          <a:bodyPr vert="horz" lIns="91440" tIns="45720" rIns="91440" bIns="45720" rtlCol="0" anchor="t">
            <a:no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University of Wisconsin Milwaukee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Fall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Sammie Omranian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150435D-CA82-40CE-954B-EAF77FB12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03110" y="2889102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384E378-44EE-43CF-80E1-ECE2AF785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85100" y="3689818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58606AA2-E69C-4A42-8D9F-E9747752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64111" y="450803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D56DBB4-69C9-48F4-94E5-3F0B9E8D7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58942" y="5508464"/>
            <a:ext cx="703889" cy="703889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72E76EB-531B-4745-BE92-4AE3CFF5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84590" y="5222789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DC16CFC8-F3C3-4765-9768-9F10E6B53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48330" y="56395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F868898F-D22E-4E6A-8DD3-FE24FF0F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370" y="579607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1B65DAB-5A32-48EC-A4A4-64E6D1CD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64029" y="603142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8EC2A46-C18F-4863-B4EB-B7B873FD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88354" y="5602414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E8EA60C-5FEB-439D-82C1-E1A33B9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5463" y="6119667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4BD9DC6E-71EF-4302-BD87-C70C8AFC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42637" y="6605011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CABA3D-675F-405D-9552-216F2DDD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23926" y="6611226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407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Mode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466235" y="1879825"/>
            <a:ext cx="856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🎯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the number that appears most often.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Example: [10, 12, 12, 14] → mode =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12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Think of it as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math helper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for your data! 🧮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F48-58AC-434A-2176-04EE5C0E64FC}"/>
              </a:ext>
            </a:extLst>
          </p:cNvPr>
          <p:cNvSpPr txBox="1"/>
          <p:nvPr/>
        </p:nvSpPr>
        <p:spPr>
          <a:xfrm>
            <a:off x="840805" y="4224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🧩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Try in Python: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50096-BE43-C20A-DBAA-2EE9B9B9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36" y="4735747"/>
            <a:ext cx="6746935" cy="14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08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What </a:t>
            </a:r>
            <a:r>
              <a:rPr lang="en-US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the 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statistics</a:t>
            </a:r>
            <a:r>
              <a:rPr lang="en-US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 Module?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391590" y="1567346"/>
            <a:ext cx="856905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📊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Python has a built-in helper for data called statistics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You don’t need to install anything — it’s already included!</a:t>
            </a: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It helps us quickly find things like: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→ average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Median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→ middle value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Mode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→ most common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F48-58AC-434A-2176-04EE5C0E64FC}"/>
              </a:ext>
            </a:extLst>
          </p:cNvPr>
          <p:cNvSpPr txBox="1"/>
          <p:nvPr/>
        </p:nvSpPr>
        <p:spPr>
          <a:xfrm>
            <a:off x="466235" y="4921322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🧩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Try in Python: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67E9F-0F24-D725-3270-152EE6526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564" y="4409176"/>
            <a:ext cx="5753100" cy="23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82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Understanding Correlation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466235" y="1879825"/>
            <a:ext cx="10659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📈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Correlation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= how two things move together.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Positive correlation: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when one increases, the other increases (📱 usage &amp; battery drain).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Negative correlation: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when one increases, the other decreases (🌡️ temp &amp; coat sales).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 correlation: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no pattern at all.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🧠 It’s not cause-and-effect, it’s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just a relationship.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10" name="Picture 9" descr="A graph with red dots&#10;&#10;Description automatically generated">
            <a:extLst>
              <a:ext uri="{FF2B5EF4-FFF2-40B4-BE49-F238E27FC236}">
                <a16:creationId xmlns:a16="http://schemas.microsoft.com/office/drawing/2014/main" id="{9CC417BD-18E0-F605-DB6E-E8926215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85" y="4030306"/>
            <a:ext cx="7772400" cy="2554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Understanding Correlation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466235" y="1879825"/>
            <a:ext cx="106591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📈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Correlation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= how two things move together.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Positive correlation: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when one increases, the other increases (📱 usage &amp; battery drain).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Negative correlation: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when one increases, the other decreases (🌡️ temp &amp; coat sales).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 correlation: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no pattern at all.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🧠 It’s not cause-and-effect, it’s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just a relationship.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F48-58AC-434A-2176-04EE5C0E64FC}"/>
              </a:ext>
            </a:extLst>
          </p:cNvPr>
          <p:cNvSpPr txBox="1"/>
          <p:nvPr/>
        </p:nvSpPr>
        <p:spPr>
          <a:xfrm>
            <a:off x="840805" y="4224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🧩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Try in Python: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050096-BE43-C20A-DBAA-2EE9B9B98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536" y="4735747"/>
            <a:ext cx="6746935" cy="149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104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Correlation - Practice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466235" y="1879825"/>
            <a:ext cx="10659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📈 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Using </a:t>
            </a:r>
            <a:r>
              <a:rPr lang="en-US" dirty="0" err="1"/>
              <a:t>spotify_mini.csv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🎵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F48-58AC-434A-2176-04EE5C0E64FC}"/>
              </a:ext>
            </a:extLst>
          </p:cNvPr>
          <p:cNvSpPr txBox="1"/>
          <p:nvPr/>
        </p:nvSpPr>
        <p:spPr>
          <a:xfrm>
            <a:off x="840805" y="312312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🧩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Try in Python: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BD2BC5-8084-A8DF-2601-CFDCBAED8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01" y="3969462"/>
            <a:ext cx="8504787" cy="205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86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B4ECDFC-8958-4B83-B01F-58AEFB867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D68778-F94A-4C5B-9118-3B992BB97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29" y="289695"/>
            <a:ext cx="7068496" cy="13914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Google </a:t>
            </a:r>
            <a:r>
              <a:rPr lang="en-US" sz="3600" b="0" i="0" u="none" strike="noStrike" dirty="0" err="1">
                <a:solidFill>
                  <a:srgbClr val="000000"/>
                </a:solidFill>
                <a:effectLst/>
              </a:rPr>
              <a:t>Colab</a:t>
            </a:r>
            <a:r>
              <a:rPr lang="en-US" sz="3600" b="0" i="0" u="none" strike="noStrike" dirty="0">
                <a:solidFill>
                  <a:srgbClr val="000000"/>
                </a:solidFill>
                <a:effectLst/>
              </a:rPr>
              <a:t> – Our Coding Hub</a:t>
            </a:r>
            <a:br>
              <a:rPr lang="en-US" sz="36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</a:rPr>
              <a:t>Where we’ll write, run, and share all our Python code</a:t>
            </a:r>
            <a:endParaRPr lang="en-US" sz="2000" kern="1200" dirty="0">
              <a:solidFill>
                <a:schemeClr val="accent5">
                  <a:lumMod val="50000"/>
                </a:schemeClr>
              </a:solidFill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490943" y="2664835"/>
            <a:ext cx="7909862" cy="3647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400" dirty="0"/>
          </a:p>
        </p:txBody>
      </p:sp>
      <p:grpSp>
        <p:nvGrpSpPr>
          <p:cNvPr id="16" name="decorative circles">
            <a:extLst>
              <a:ext uri="{FF2B5EF4-FFF2-40B4-BE49-F238E27FC236}">
                <a16:creationId xmlns:a16="http://schemas.microsoft.com/office/drawing/2014/main" id="{B29252B9-8F48-4CC0-A640-09C8A8C24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461374" cy="5966848"/>
            <a:chOff x="6008627" y="289695"/>
            <a:chExt cx="5461374" cy="596684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8548D73-0AE2-434D-B75C-77D24F5ED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BC26AF4-B368-411A-BF70-74F07FA77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BE4EEE7-FD25-4B68-819D-487E4D78F3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E52A4F8-9F27-4959-B733-FDA9FCA2E8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654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13DA742-C9EF-49AA-ADEB-553344930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B11FE23-8E0B-E331-4097-B70A6D02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015" y="5736964"/>
            <a:ext cx="1986455" cy="10391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5DBEA-E7D6-45AF-4E55-DF38A2F85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183" y="2509699"/>
            <a:ext cx="65024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38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5400" b="1" i="0" u="none" strike="noStrike" dirty="0">
                <a:solidFill>
                  <a:srgbClr val="000000"/>
                </a:solidFill>
                <a:effectLst/>
              </a:rPr>
              <a:t>Girls Who Code – Week 6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2398" y="4683158"/>
            <a:ext cx="2533951" cy="13255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777239" y="2272749"/>
            <a:ext cx="906267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</a:b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Lucida Sans" panose="020B0602030504020204" pitchFamily="34" charset="77"/>
              </a:rPr>
              <a:t>Describing Data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ucida Sans" panose="020B0602030504020204" pitchFamily="34" charset="77"/>
              </a:rPr>
              <a:t>w</a:t>
            </a:r>
            <a:r>
              <a:rPr lang="en-US" sz="24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Lucida Sans" panose="020B0602030504020204" pitchFamily="34" charset="77"/>
              </a:rPr>
              <a:t>ith Statistics</a:t>
            </a:r>
            <a:endParaRPr lang="en-US" sz="2400" dirty="0">
              <a:solidFill>
                <a:srgbClr val="000000"/>
              </a:solidFill>
              <a:latin typeface="Lucida Sans" panose="020B0602030504020204" pitchFamily="34" charset="77"/>
            </a:endParaRPr>
          </a:p>
          <a:p>
            <a:endParaRPr lang="en-US" sz="2400" dirty="0">
              <a:latin typeface="Lucida Sans" panose="020B0602030504020204" pitchFamily="34" charset="77"/>
            </a:endParaRPr>
          </a:p>
          <a:p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🧠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</a:rPr>
              <a:t>How numbers help us describe and compare data!</a:t>
            </a:r>
          </a:p>
          <a:p>
            <a:endParaRPr lang="en-US" sz="2400" i="1" dirty="0">
              <a:solidFill>
                <a:srgbClr val="000000"/>
              </a:solidFill>
              <a:latin typeface="Lucida Sans" panose="020B0602030504020204" pitchFamily="34" charset="77"/>
            </a:endParaRPr>
          </a:p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We’ll learn: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Mean, Median, 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Correlation (how two things move together)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Hands-on coding practice</a:t>
            </a:r>
          </a:p>
          <a:p>
            <a:endParaRPr lang="en-US" sz="2400" b="0" i="1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5221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Agenda</a:t>
            </a:r>
            <a:endParaRPr lang="en-US" dirty="0"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55479" y="4974000"/>
            <a:ext cx="1977975" cy="10347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96E646-B72E-CAFE-4FCE-FCB52EB5304C}"/>
              </a:ext>
            </a:extLst>
          </p:cNvPr>
          <p:cNvSpPr txBox="1"/>
          <p:nvPr/>
        </p:nvSpPr>
        <p:spPr>
          <a:xfrm>
            <a:off x="213677" y="2223069"/>
            <a:ext cx="90355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Today’s Plan:</a:t>
            </a:r>
          </a:p>
          <a:p>
            <a:pPr marL="457200" indent="-457200" algn="l">
              <a:buFont typeface="+mj-lt"/>
              <a:buAutoNum type="arabicPeriod"/>
            </a:pPr>
            <a:endParaRPr lang="en-US" sz="2400" b="0" i="0" u="none" strike="noStrike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What are mean, median, and mode?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Why they matter in data science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Correlation – when two variables are connected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Hands-on: Spotify datasets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Reflection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2400" dirty="0">
              <a:solidFill>
                <a:srgbClr val="000000"/>
              </a:solidFill>
              <a:latin typeface="Lucida Sans" panose="020B0602030504020204" pitchFamily="34" charset="77"/>
            </a:endParaRPr>
          </a:p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🕒 </a:t>
            </a:r>
            <a:r>
              <a:rPr lang="en-US" sz="2400" b="0" i="1" u="none" strike="noStrike" dirty="0">
                <a:solidFill>
                  <a:srgbClr val="000000"/>
                </a:solidFill>
                <a:effectLst/>
                <a:latin typeface="Lucida Sans" panose="020B0602030504020204" pitchFamily="34" charset="77"/>
              </a:rPr>
              <a:t>We’ll learn → code → see results → share discoveries!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8B4E41-00DA-62B8-EB0B-282EF63BC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3922" y="1257300"/>
            <a:ext cx="3210337" cy="258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3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What is Statistics?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853" y="4983480"/>
            <a:ext cx="1991062" cy="1041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36076-AE3A-1AE9-72B2-FBA37D70546C}"/>
              </a:ext>
            </a:extLst>
          </p:cNvPr>
          <p:cNvSpPr txBox="1"/>
          <p:nvPr/>
        </p:nvSpPr>
        <p:spPr>
          <a:xfrm>
            <a:off x="545856" y="2030209"/>
            <a:ext cx="10820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🎲 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“Statistics” sounds like a big word… but it’s really just </a:t>
            </a:r>
            <a:r>
              <a:rPr lang="en-US" sz="2400" b="1" i="1" u="none" strike="noStrike" dirty="0">
                <a:solidFill>
                  <a:srgbClr val="000000"/>
                </a:solidFill>
                <a:effectLst/>
              </a:rPr>
              <a:t>learning from data!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</a:rPr>
              <a:t> 🎯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Lucida Sans" panose="020B0602030504020204" pitchFamily="34" charset="77"/>
            </a:endParaRPr>
          </a:p>
        </p:txBody>
      </p:sp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6C825B9F-613E-D930-639E-1557F0B2B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3904" y="3247053"/>
            <a:ext cx="5276955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1B692-D37B-3B52-6B2B-6CF2FD47B945}"/>
              </a:ext>
            </a:extLst>
          </p:cNvPr>
          <p:cNvSpPr txBox="1"/>
          <p:nvPr/>
        </p:nvSpPr>
        <p:spPr>
          <a:xfrm>
            <a:off x="1222310" y="635325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Image credit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9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b="0" i="0" u="none" strike="noStrike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Lucida Sans" panose="020B0602030504020204" pitchFamily="34" charset="77"/>
              </a:rPr>
              <a:t>Statistics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  <a:latin typeface="Lucida Sans" panose="020B0602030504020204" pitchFamily="34" charset="77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8853" y="4983480"/>
            <a:ext cx="1991062" cy="10415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36076-AE3A-1AE9-72B2-FBA37D70546C}"/>
              </a:ext>
            </a:extLst>
          </p:cNvPr>
          <p:cNvSpPr txBox="1"/>
          <p:nvPr/>
        </p:nvSpPr>
        <p:spPr>
          <a:xfrm>
            <a:off x="545856" y="2030209"/>
            <a:ext cx="108201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Imagine everyone in the class shares how many minutes they spend on TikTok: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Some spend 10 mins, some 200 mins 😱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Instead of reading all the numbers, we can describe the whole group with: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Average (mean)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about how much everyone spends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Middle value (median)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what’s typical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Most common (mode)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– what most people do</a:t>
            </a:r>
          </a:p>
          <a:p>
            <a:pPr lvl="1" algn="l"/>
            <a:endParaRPr lang="en-US" dirty="0">
              <a:solidFill>
                <a:srgbClr val="000000"/>
              </a:solidFill>
            </a:endParaRPr>
          </a:p>
          <a:p>
            <a:pPr lvl="1"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🧠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That’s statistics!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Turning many numbers into a simple story.</a:t>
            </a:r>
          </a:p>
        </p:txBody>
      </p:sp>
    </p:spTree>
    <p:extLst>
      <p:ext uri="{BB962C8B-B14F-4D97-AF65-F5344CB8AC3E}">
        <p14:creationId xmlns:p14="http://schemas.microsoft.com/office/powerpoint/2010/main" val="350287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Why Describe Data?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267036" y="2504976"/>
            <a:ext cx="8569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📊 Data visualization shows us the picture,</a:t>
            </a:r>
          </a:p>
          <a:p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📈 but statistics help us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summarize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that picture with numbers.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F48-58AC-434A-2176-04EE5C0E64FC}"/>
              </a:ext>
            </a:extLst>
          </p:cNvPr>
          <p:cNvSpPr txBox="1"/>
          <p:nvPr/>
        </p:nvSpPr>
        <p:spPr>
          <a:xfrm>
            <a:off x="1315616" y="4142792"/>
            <a:ext cx="676031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Example:</a:t>
            </a: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If we have the ages of 100 passengers…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US" dirty="0"/>
              <a:t>Do we really want to look at all 100?</a:t>
            </a:r>
            <a:br>
              <a:rPr lang="en-US" dirty="0"/>
            </a:br>
            <a:r>
              <a:rPr lang="en-US" dirty="0"/>
              <a:t>No! We can describe them with a few values → </a:t>
            </a:r>
            <a:r>
              <a:rPr lang="en-US" b="1" dirty="0"/>
              <a:t>mean, median, mode.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0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Mean (Average)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466235" y="1879825"/>
            <a:ext cx="85690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💡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is the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average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— add them up, divide by how many.</a:t>
            </a: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Example: 10, 12, 14</a:t>
            </a: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→ (10 + 12 + 14) / 3 =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12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F48-58AC-434A-2176-04EE5C0E64FC}"/>
              </a:ext>
            </a:extLst>
          </p:cNvPr>
          <p:cNvSpPr txBox="1"/>
          <p:nvPr/>
        </p:nvSpPr>
        <p:spPr>
          <a:xfrm>
            <a:off x="840805" y="4224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🧩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Try in Python: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345F2-D3F5-34C8-843D-2E05E6452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231" y="4858139"/>
            <a:ext cx="3490037" cy="86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2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Median (Middle Value)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466235" y="1879825"/>
            <a:ext cx="856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📍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median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is the middle number when sorted.</a:t>
            </a: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If there’s an even number, take the average of the two middle ones.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  <a:p>
            <a:pPr algn="l"/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Example: 10, 12, 14, 18 → median = (12 + 14)/2 =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13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F48-58AC-434A-2176-04EE5C0E64FC}"/>
              </a:ext>
            </a:extLst>
          </p:cNvPr>
          <p:cNvSpPr txBox="1"/>
          <p:nvPr/>
        </p:nvSpPr>
        <p:spPr>
          <a:xfrm>
            <a:off x="840805" y="4224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🧩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Try in Python: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BF463-5A84-FBA1-AFA2-B96F4946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1875" y="4733351"/>
            <a:ext cx="3686369" cy="106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1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0692-5AB9-44B9-1778-CD04D1AD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805" y="98088"/>
            <a:ext cx="1065911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Lucida Sans" panose="020B0602030504020204" pitchFamily="34" charset="77"/>
              </a:rPr>
              <a:t>What is NumPy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D5BE08-0A17-917D-57E4-C9BAEC265E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35288" y="4735748"/>
            <a:ext cx="2464627" cy="12892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C0A436-B382-B509-5072-A10B923E11DC}"/>
              </a:ext>
            </a:extLst>
          </p:cNvPr>
          <p:cNvSpPr txBox="1"/>
          <p:nvPr/>
        </p:nvSpPr>
        <p:spPr>
          <a:xfrm>
            <a:off x="466235" y="1879825"/>
            <a:ext cx="8569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💡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NumPy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(pronounced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Num-Pie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stands for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Numerical Python</a:t>
            </a:r>
          </a:p>
          <a:p>
            <a:pPr algn="l"/>
            <a:endParaRPr lang="en-US" b="1" dirty="0">
              <a:solidFill>
                <a:srgbClr val="000000"/>
              </a:solidFill>
            </a:endParaRPr>
          </a:p>
          <a:p>
            <a:pPr algn="l"/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 helps Python do math with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lists of numbers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more easily.</a:t>
            </a:r>
          </a:p>
          <a:p>
            <a:pPr algn="l"/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Think of it as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math helper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for your data! 🧮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E0BF48-58AC-434A-2176-04EE5C0E64FC}"/>
              </a:ext>
            </a:extLst>
          </p:cNvPr>
          <p:cNvSpPr txBox="1"/>
          <p:nvPr/>
        </p:nvSpPr>
        <p:spPr>
          <a:xfrm>
            <a:off x="840805" y="4224510"/>
            <a:ext cx="1797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🧩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Try in Python: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2F62B-4714-3942-E9AE-A58A4D52C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308" y="4653447"/>
            <a:ext cx="5091793" cy="151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4556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4729</TotalTime>
  <Words>673</Words>
  <Application>Microsoft Macintosh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-webkit-standard</vt:lpstr>
      <vt:lpstr>Aptos</vt:lpstr>
      <vt:lpstr>Arial</vt:lpstr>
      <vt:lpstr>AvenirNext LT Pro Medium</vt:lpstr>
      <vt:lpstr>Calibri</vt:lpstr>
      <vt:lpstr>Gill Sans Nova</vt:lpstr>
      <vt:lpstr>Lucida Sans</vt:lpstr>
      <vt:lpstr>ConfettiVTI</vt:lpstr>
      <vt:lpstr>Introduction to Data Science/Machine Learning</vt:lpstr>
      <vt:lpstr>Girls Who Code – Week 6</vt:lpstr>
      <vt:lpstr>Agenda</vt:lpstr>
      <vt:lpstr>What is Statistics?</vt:lpstr>
      <vt:lpstr>Statistics</vt:lpstr>
      <vt:lpstr>Why Describe Data?</vt:lpstr>
      <vt:lpstr>Mean (Average)</vt:lpstr>
      <vt:lpstr>Median (Middle Value)</vt:lpstr>
      <vt:lpstr>What is NumPy</vt:lpstr>
      <vt:lpstr>Mode </vt:lpstr>
      <vt:lpstr>What the statistics Module? </vt:lpstr>
      <vt:lpstr>Understanding Correlation </vt:lpstr>
      <vt:lpstr>Understanding Correlation </vt:lpstr>
      <vt:lpstr>Correlation - Practice</vt:lpstr>
      <vt:lpstr>Google Colab – Our Coding Hub Where we’ll write, run, and share all our Python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Science/Machine Learning</dc:title>
  <dc:creator>Sammie Omranian</dc:creator>
  <cp:lastModifiedBy>Sammie Omranian</cp:lastModifiedBy>
  <cp:revision>47</cp:revision>
  <dcterms:created xsi:type="dcterms:W3CDTF">2025-09-12T18:51:33Z</dcterms:created>
  <dcterms:modified xsi:type="dcterms:W3CDTF">2025-10-17T20:01:05Z</dcterms:modified>
</cp:coreProperties>
</file>