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71" r:id="rId9"/>
    <p:sldId id="272" r:id="rId10"/>
    <p:sldId id="273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10/3/25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8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26" r:id="rId7"/>
    <p:sldLayoutId id="2147483727" r:id="rId8"/>
    <p:sldLayoutId id="2147483728" r:id="rId9"/>
    <p:sldLayoutId id="2147483729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B82A3AFF-50BD-DAFB-9486-3E5F7112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471" r="430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773E-9CE8-BB24-8819-83C4F6BC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Data Science/Machine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D1C3-050C-5954-465E-02815F91F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98" y="4890463"/>
            <a:ext cx="7207683" cy="233118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Wisconsin Milwaukee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Fall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Sammie Omranian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150435D-CA82-40CE-954B-EAF77FB12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03110" y="2889102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384E378-44EE-43CF-80E1-ECE2AF785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85100" y="3689818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06AA2-E69C-4A42-8D9F-E9747752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64111" y="450803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D56DBB4-69C9-48F4-94E5-3F0B9E8D7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58942" y="5508464"/>
            <a:ext cx="703889" cy="703889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72E76EB-531B-4745-BE92-4AE3CFF5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84590" y="5222789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C16CFC8-F3C3-4765-9768-9F10E6B53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48330" y="56395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868898F-D22E-4E6A-8DD3-FE24FF0F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370" y="579607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B65DAB-5A32-48EC-A4A4-64E6D1CD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64029" y="603142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8EC2A46-C18F-4863-B4EB-B7B873FD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88354" y="5602414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E8EA60C-5FEB-439D-82C1-E1A33B9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5463" y="6119667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BD9DC6E-71EF-4302-BD87-C70C8AFC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42637" y="6605011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CABA3D-675F-405D-9552-216F2DDD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23926" y="6611226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Explore a </a:t>
            </a:r>
            <a:r>
              <a:rPr lang="en-US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Lucida Sans" panose="020B0602030504020204" pitchFamily="34" charset="77"/>
              </a:rPr>
              <a:t>DataFrame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48D12-ECFB-A6EF-3D70-FBA26692B31D}"/>
              </a:ext>
            </a:extLst>
          </p:cNvPr>
          <p:cNvSpPr txBox="1"/>
          <p:nvPr/>
        </p:nvSpPr>
        <p:spPr>
          <a:xfrm>
            <a:off x="1940062" y="2467308"/>
            <a:ext cx="90526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Commands to try:</a:t>
            </a:r>
          </a:p>
          <a:p>
            <a:pPr algn="l"/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df.head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()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→ first rows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df.info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()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→ summary of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df.describe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()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→ quick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88E27-8202-ECE1-A62D-27356990B37B}"/>
              </a:ext>
            </a:extLst>
          </p:cNvPr>
          <p:cNvSpPr txBox="1"/>
          <p:nvPr/>
        </p:nvSpPr>
        <p:spPr>
          <a:xfrm>
            <a:off x="2882348" y="5764696"/>
            <a:ext cx="4529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🧠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Question:</a:t>
            </a:r>
            <a:br>
              <a:rPr lang="en-US" sz="2400" dirty="0"/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“What does </a:t>
            </a:r>
            <a:r>
              <a:rPr lang="en-US" sz="2400" dirty="0" err="1">
                <a:highlight>
                  <a:srgbClr val="C0C0C0"/>
                </a:highlight>
              </a:rPr>
              <a:t>df</a:t>
            </a:r>
            <a:r>
              <a:rPr lang="en-US" sz="2400" dirty="0">
                <a:highlight>
                  <a:srgbClr val="C0C0C0"/>
                </a:highlight>
              </a:rPr>
              <a:t>["Name"]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-webkit-standard"/>
              </a:rPr>
              <a:t>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show us?”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59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Edit a </a:t>
            </a:r>
            <a:r>
              <a:rPr lang="en-US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Lucida Sans" panose="020B0602030504020204" pitchFamily="34" charset="77"/>
              </a:rPr>
              <a:t>DataFrame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48D12-ECFB-A6EF-3D70-FBA26692B31D}"/>
              </a:ext>
            </a:extLst>
          </p:cNvPr>
          <p:cNvSpPr txBox="1"/>
          <p:nvPr/>
        </p:nvSpPr>
        <p:spPr>
          <a:xfrm>
            <a:off x="1940062" y="2467308"/>
            <a:ext cx="905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- Add a new column: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6B1F8-418B-8D01-440D-B787E792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61" y="3064198"/>
            <a:ext cx="4991100" cy="62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AE7D9-7587-0AFC-2B26-84B123ECAC7F}"/>
              </a:ext>
            </a:extLst>
          </p:cNvPr>
          <p:cNvSpPr txBox="1"/>
          <p:nvPr/>
        </p:nvSpPr>
        <p:spPr>
          <a:xfrm>
            <a:off x="2037521" y="430291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- Edit a value:</a:t>
            </a:r>
            <a:endParaRPr lang="en-US" sz="2400" dirty="0">
              <a:latin typeface="Lucida Sans" panose="020B0602030504020204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2E741-E0F6-A3E9-E896-9EFA8B1D6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661" y="4868468"/>
            <a:ext cx="3238500" cy="59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FB097E-C0DB-5072-7101-317C4EE0C114}"/>
              </a:ext>
            </a:extLst>
          </p:cNvPr>
          <p:cNvSpPr txBox="1"/>
          <p:nvPr/>
        </p:nvSpPr>
        <p:spPr>
          <a:xfrm>
            <a:off x="2153448" y="5685555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🧠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Question:</a:t>
            </a:r>
            <a:br>
              <a:rPr lang="en-US" dirty="0">
                <a:latin typeface="Lucida Sans" panose="020B0602030504020204" pitchFamily="34" charset="77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“What changed in the table?”</a:t>
            </a:r>
            <a:endParaRPr lang="en-US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291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9" y="289695"/>
            <a:ext cx="7068496" cy="139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Google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</a:rPr>
              <a:t>Colab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 – Our Coding Hub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Where we’ll write, run, and share all our Python code</a:t>
            </a:r>
            <a:endParaRPr lang="en-US" sz="2000" kern="1200" dirty="0">
              <a:solidFill>
                <a:schemeClr val="accent5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90943" y="2664835"/>
            <a:ext cx="7909862" cy="3647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B11FE23-8E0B-E331-4097-B70A6D02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015" y="5736964"/>
            <a:ext cx="1986455" cy="1039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5DBEA-E7D6-45AF-4E55-DF38A2F8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83" y="2509699"/>
            <a:ext cx="6502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i="0" u="none" strike="noStrike" dirty="0">
                <a:solidFill>
                  <a:srgbClr val="000000"/>
                </a:solidFill>
                <a:effectLst/>
              </a:rPr>
              <a:t>Girls Who Code – Week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2150" y="3710022"/>
            <a:ext cx="4394200" cy="229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777240" y="2272749"/>
            <a:ext cx="10563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Review: Lists &amp; Dictionaries → Intro to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DataFrames</a:t>
            </a:r>
            <a:endParaRPr lang="en-US" sz="2400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52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Agenda</a:t>
            </a:r>
            <a:endParaRPr lang="en-US" dirty="0"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2400" y="4683158"/>
            <a:ext cx="2533950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24071" y="2223053"/>
            <a:ext cx="69308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Today’s Plan: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Review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–Lists, Dictionaries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DataFrames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-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From Dictionary to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DataFrame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Hands-On Activity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worksheet 4 and 5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Reflection &amp; Wrap-Up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B4E41-00DA-62B8-EB0B-282EF63B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22" y="1257300"/>
            <a:ext cx="3210337" cy="25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Review - Lists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723" y="4395883"/>
            <a:ext cx="2464627" cy="1289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36076-AE3A-1AE9-72B2-FBA37D70546C}"/>
              </a:ext>
            </a:extLst>
          </p:cNvPr>
          <p:cNvSpPr txBox="1"/>
          <p:nvPr/>
        </p:nvSpPr>
        <p:spPr>
          <a:xfrm>
            <a:off x="1451114" y="1899530"/>
            <a:ext cx="6351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A 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list</a:t>
            </a:r>
            <a:r>
              <a:rPr lang="en-US" sz="2400" dirty="0"/>
              <a:t> is a collection of items, in order.</a:t>
            </a:r>
          </a:p>
          <a:p>
            <a:r>
              <a:rPr lang="en-US" sz="2400" dirty="0"/>
              <a:t>- Written with square brackets: </a:t>
            </a:r>
            <a:r>
              <a:rPr lang="en-US" sz="2400" dirty="0">
                <a:highlight>
                  <a:srgbClr val="C0C0C0"/>
                </a:highlight>
              </a:rPr>
              <a:t>[ ]</a:t>
            </a:r>
          </a:p>
          <a:p>
            <a:endParaRPr lang="en-US" sz="2400" dirty="0">
              <a:highlight>
                <a:srgbClr val="C0C0C0"/>
              </a:highlight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Example:</a:t>
            </a:r>
            <a:endParaRPr lang="en-US" sz="2400" dirty="0">
              <a:highlight>
                <a:srgbClr val="C0C0C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80BEF-3788-5AAD-6AF9-DA815A56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16" y="3663876"/>
            <a:ext cx="6129872" cy="659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A29BF-873E-56F0-CE43-73D7CC112513}"/>
              </a:ext>
            </a:extLst>
          </p:cNvPr>
          <p:cNvSpPr txBox="1"/>
          <p:nvPr/>
        </p:nvSpPr>
        <p:spPr>
          <a:xfrm>
            <a:off x="1196864" y="4553883"/>
            <a:ext cx="490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Lists:</a:t>
            </a:r>
          </a:p>
          <a:p>
            <a:r>
              <a:rPr lang="en-US" sz="2400" dirty="0"/>
              <a:t>Store multiple values</a:t>
            </a:r>
          </a:p>
          <a:p>
            <a:r>
              <a:rPr lang="en-US" sz="2400" dirty="0"/>
              <a:t>Items can be numbers, strings, or mixed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929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2EB512AB-FC58-8632-FC45-1D92108B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539" y="4795709"/>
            <a:ext cx="2080315" cy="108825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9833CF-4D50-3E31-10D6-392432DB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Practice: Lists in Action 🍎🍌🍒</a:t>
            </a:r>
            <a:endParaRPr lang="en-US" dirty="0">
              <a:latin typeface="Lucida Sans" panose="020B0602030504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387B0-CDA3-DD6E-E51B-7E1B4FD4BDA4}"/>
              </a:ext>
            </a:extLst>
          </p:cNvPr>
          <p:cNvSpPr txBox="1"/>
          <p:nvPr/>
        </p:nvSpPr>
        <p:spPr>
          <a:xfrm>
            <a:off x="1369114" y="1992003"/>
            <a:ext cx="7824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👉 Try it yourself in Google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Colab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(or your coding notebook):</a:t>
            </a:r>
            <a:endParaRPr lang="en-US" dirty="0">
              <a:latin typeface="Lucida Sans" panose="020B0602030504020204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8352B-A07A-30C6-D153-D81CC003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30" y="2505922"/>
            <a:ext cx="7818417" cy="2289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DE9DA-4CE4-5E98-FC18-16BA8AEF1A58}"/>
              </a:ext>
            </a:extLst>
          </p:cNvPr>
          <p:cNvSpPr txBox="1"/>
          <p:nvPr/>
        </p:nvSpPr>
        <p:spPr>
          <a:xfrm>
            <a:off x="1580322" y="5378377"/>
            <a:ext cx="5008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🧠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Questions: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What does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 fruits[0]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show?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What happens when we add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"pear"?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Can you make your own list of 3 favorite snacks?</a:t>
            </a:r>
          </a:p>
        </p:txBody>
      </p:sp>
    </p:spTree>
    <p:extLst>
      <p:ext uri="{BB962C8B-B14F-4D97-AF65-F5344CB8AC3E}">
        <p14:creationId xmlns:p14="http://schemas.microsoft.com/office/powerpoint/2010/main" val="427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Lucida Sans" panose="020B0602030504020204" pitchFamily="34" charset="77"/>
              </a:rPr>
              <a:t>Quick Review: Dictionaries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A54C7-0D12-D524-1D57-115B95E26967}"/>
              </a:ext>
            </a:extLst>
          </p:cNvPr>
          <p:cNvSpPr txBox="1"/>
          <p:nvPr/>
        </p:nvSpPr>
        <p:spPr>
          <a:xfrm>
            <a:off x="1349235" y="2331231"/>
            <a:ext cx="75264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dictionary</a:t>
            </a:r>
            <a:r>
              <a:rPr lang="en-US" sz="2400" dirty="0"/>
              <a:t> stores key → value pairs    </a:t>
            </a:r>
            <a:r>
              <a:rPr lang="en-US" sz="2400" dirty="0">
                <a:highlight>
                  <a:srgbClr val="FFFF00"/>
                </a:highlight>
              </a:rPr>
              <a:t>key, value</a:t>
            </a:r>
          </a:p>
          <a:p>
            <a:r>
              <a:rPr lang="en-US" sz="2400" dirty="0"/>
              <a:t>Written with curly braces: </a:t>
            </a:r>
            <a:r>
              <a:rPr lang="en-US" sz="2400" dirty="0">
                <a:highlight>
                  <a:srgbClr val="C0C0C0"/>
                </a:highlight>
              </a:rPr>
              <a:t>{ }</a:t>
            </a:r>
          </a:p>
          <a:p>
            <a:endParaRPr lang="en-US" sz="2400" dirty="0">
              <a:highlight>
                <a:srgbClr val="C0C0C0"/>
              </a:highlight>
            </a:endParaRPr>
          </a:p>
          <a:p>
            <a:r>
              <a:rPr lang="en-US" sz="2400" dirty="0"/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BCD94-E817-63DF-1BAB-439EDC14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68" y="3993432"/>
            <a:ext cx="9082122" cy="7243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E7AED7-8F69-5BB0-464D-29544E481452}"/>
              </a:ext>
            </a:extLst>
          </p:cNvPr>
          <p:cNvSpPr txBox="1"/>
          <p:nvPr/>
        </p:nvSpPr>
        <p:spPr>
          <a:xfrm>
            <a:off x="1527313" y="533246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✅ Keys = labels</a:t>
            </a:r>
          </a:p>
          <a:p>
            <a:r>
              <a:rPr lang="en-US" sz="2400" dirty="0"/>
              <a:t>✅ Values = data linked to each key</a:t>
            </a:r>
          </a:p>
        </p:txBody>
      </p:sp>
    </p:spTree>
    <p:extLst>
      <p:ext uri="{BB962C8B-B14F-4D97-AF65-F5344CB8AC3E}">
        <p14:creationId xmlns:p14="http://schemas.microsoft.com/office/powerpoint/2010/main" val="30584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Practice: Dictionaries in Action 📖</a:t>
            </a:r>
            <a:endParaRPr lang="en-US" dirty="0"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48D12-ECFB-A6EF-3D70-FBA26692B31D}"/>
              </a:ext>
            </a:extLst>
          </p:cNvPr>
          <p:cNvSpPr txBox="1"/>
          <p:nvPr/>
        </p:nvSpPr>
        <p:spPr>
          <a:xfrm>
            <a:off x="1110697" y="2363923"/>
            <a:ext cx="85203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👉 Try it yourself in Google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Colab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 (or your coding notebook):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9B2C2-47E5-09ED-4BBA-2A5BAB94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73" y="2888571"/>
            <a:ext cx="6841621" cy="2080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11C6A-8344-3B65-03CE-D527DF1D8268}"/>
              </a:ext>
            </a:extLst>
          </p:cNvPr>
          <p:cNvSpPr txBox="1"/>
          <p:nvPr/>
        </p:nvSpPr>
        <p:spPr>
          <a:xfrm>
            <a:off x="1047319" y="5270057"/>
            <a:ext cx="77537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🧠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Questions: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What does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student["name"]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show?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What changed when we updated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"age"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Can you add your own key–value pair (like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"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favorite_color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"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 to the dictionary?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562873"/>
            <a:ext cx="1065911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From Dictionary to </a:t>
            </a:r>
            <a:r>
              <a:rPr lang="en-US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Lucida Sans" panose="020B0602030504020204" pitchFamily="34" charset="77"/>
              </a:rPr>
              <a:t>DataFrame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48D12-ECFB-A6EF-3D70-FBA26692B31D}"/>
              </a:ext>
            </a:extLst>
          </p:cNvPr>
          <p:cNvSpPr txBox="1"/>
          <p:nvPr/>
        </p:nvSpPr>
        <p:spPr>
          <a:xfrm>
            <a:off x="1661768" y="2131322"/>
            <a:ext cx="7562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Real datasets look like </a:t>
            </a:r>
            <a:r>
              <a:rPr lang="en-US" sz="2400" b="1" dirty="0"/>
              <a:t>tables</a:t>
            </a:r>
            <a:r>
              <a:rPr lang="en-US" sz="2400" dirty="0"/>
              <a:t> (rows &amp; columns).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Python, we use </a:t>
            </a:r>
            <a:r>
              <a:rPr lang="en-US" sz="2400" b="1" dirty="0"/>
              <a:t>pandas </a:t>
            </a:r>
            <a:r>
              <a:rPr lang="en-US" sz="2400" b="1" dirty="0" err="1"/>
              <a:t>DataFrame</a:t>
            </a:r>
            <a:r>
              <a:rPr lang="en-US" sz="2400" dirty="0"/>
              <a:t> for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➡ Output looks like a table! Try it!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E2B84-43B4-14A4-4375-0F3D10A01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95" y="3576620"/>
            <a:ext cx="5069509" cy="30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Why </a:t>
            </a:r>
            <a:r>
              <a:rPr lang="en-US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Lucida Sans" panose="020B0602030504020204" pitchFamily="34" charset="77"/>
              </a:rPr>
              <a:t>DataFrames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?</a:t>
            </a:r>
            <a:endParaRPr lang="en-US" dirty="0"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48D12-ECFB-A6EF-3D70-FBA26692B31D}"/>
              </a:ext>
            </a:extLst>
          </p:cNvPr>
          <p:cNvSpPr txBox="1"/>
          <p:nvPr/>
        </p:nvSpPr>
        <p:spPr>
          <a:xfrm>
            <a:off x="1661767" y="2288404"/>
            <a:ext cx="90526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Easier to work with large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Columns = variables (Name, Score, 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Rows = observations (each student, each passenger, each city)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clean, analyze, and visualize!</a:t>
            </a:r>
          </a:p>
        </p:txBody>
      </p:sp>
    </p:spTree>
    <p:extLst>
      <p:ext uri="{BB962C8B-B14F-4D97-AF65-F5344CB8AC3E}">
        <p14:creationId xmlns:p14="http://schemas.microsoft.com/office/powerpoint/2010/main" val="95370515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398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-webkit-standard</vt:lpstr>
      <vt:lpstr>Arial</vt:lpstr>
      <vt:lpstr>AvenirNext LT Pro Medium</vt:lpstr>
      <vt:lpstr>Calibri</vt:lpstr>
      <vt:lpstr>Gill Sans Nova</vt:lpstr>
      <vt:lpstr>Lucida Sans</vt:lpstr>
      <vt:lpstr>ConfettiVTI</vt:lpstr>
      <vt:lpstr>Introduction to Data Science/Machine Learning</vt:lpstr>
      <vt:lpstr>Girls Who Code – Week 4</vt:lpstr>
      <vt:lpstr>Agenda</vt:lpstr>
      <vt:lpstr>Review - Lists</vt:lpstr>
      <vt:lpstr>Practice: Lists in Action 🍎🍌🍒</vt:lpstr>
      <vt:lpstr>Quick Review: Dictionaries</vt:lpstr>
      <vt:lpstr>Practice: Dictionaries in Action 📖</vt:lpstr>
      <vt:lpstr>From Dictionary to DataFrame</vt:lpstr>
      <vt:lpstr>Why DataFrames?</vt:lpstr>
      <vt:lpstr>Explore a DataFrame</vt:lpstr>
      <vt:lpstr>Edit a DataFrame</vt:lpstr>
      <vt:lpstr>Google Colab – Our Coding Hub Where we’ll write, run, and share all our 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Science/Machine Learning</dc:title>
  <dc:creator>Sammie Omranian</dc:creator>
  <cp:lastModifiedBy>Sammie Omranian</cp:lastModifiedBy>
  <cp:revision>27</cp:revision>
  <dcterms:created xsi:type="dcterms:W3CDTF">2025-09-12T18:51:33Z</dcterms:created>
  <dcterms:modified xsi:type="dcterms:W3CDTF">2025-10-03T21:32:52Z</dcterms:modified>
</cp:coreProperties>
</file>