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3" r:id="rId9"/>
    <p:sldId id="269" r:id="rId10"/>
    <p:sldId id="270" r:id="rId11"/>
    <p:sldId id="268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27"/>
  </p:normalViewPr>
  <p:slideViewPr>
    <p:cSldViewPr snapToGrid="0">
      <p:cViewPr varScale="1">
        <p:scale>
          <a:sx n="96" d="100"/>
          <a:sy n="96" d="100"/>
        </p:scale>
        <p:origin x="20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9/18/25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6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3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1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8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4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9/18/25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4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9/18/25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0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9/18/25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2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9/18/25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8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9/18/25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6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9/18/25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8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9/18/25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580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26" r:id="rId7"/>
    <p:sldLayoutId id="2147483727" r:id="rId8"/>
    <p:sldLayoutId id="2147483728" r:id="rId9"/>
    <p:sldLayoutId id="2147483729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D6A5485D-4AF6-47BA-8BB1-44D0639B9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 green background with white text&#10;&#10;Description automatically generated">
            <a:extLst>
              <a:ext uri="{FF2B5EF4-FFF2-40B4-BE49-F238E27FC236}">
                <a16:creationId xmlns:a16="http://schemas.microsoft.com/office/drawing/2014/main" id="{B82A3AFF-50BD-DAFB-9486-3E5F711280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471" r="4306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E9B141D4-C8D6-48AA-95E4-9D7277D2A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47811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B773E-9CE8-BB24-8819-83C4F6BC4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532995"/>
            <a:ext cx="7207683" cy="15150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 to Data Science/Machine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D1C3-050C-5954-465E-02815F91F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98" y="4890463"/>
            <a:ext cx="7207683" cy="2331181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University of Wisconsin Milwaukee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Fall 2025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Sammie Omranian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150435D-CA82-40CE-954B-EAF77FB12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303110" y="2889102"/>
            <a:ext cx="800716" cy="800716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384E378-44EE-43CF-80E1-ECE2AF785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685100" y="3689818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8606AA2-E69C-4A42-8D9F-E9747752D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964111" y="4508034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D56DBB4-69C9-48F4-94E5-3F0B9E8D7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58942" y="5508464"/>
            <a:ext cx="703889" cy="703889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72E76EB-531B-4745-BE92-4AE3CFF5F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784590" y="5222789"/>
            <a:ext cx="405140" cy="405140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C16CFC8-F3C3-4765-9768-9F10E6B53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48330" y="5639556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868898F-D22E-4E6A-8DD3-FE24FF0F7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370" y="5796077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1B65DAB-5A32-48EC-A4A4-64E6D1CD0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464029" y="6031429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8EC2A46-C18F-4863-B4EB-B7B873FD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88354" y="5602414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E8EA60C-5FEB-439D-82C1-E1A33B9ED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85463" y="6119667"/>
            <a:ext cx="230878" cy="230878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BD9DC6E-71EF-4302-BD87-C70C8AFCB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42637" y="6605011"/>
            <a:ext cx="56114" cy="56114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1CABA3D-675F-405D-9552-216F2DDD1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23926" y="6611226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0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913126"/>
            <a:ext cx="10659110" cy="1325563"/>
          </a:xfrm>
        </p:spPr>
        <p:txBody>
          <a:bodyPr>
            <a:normAutofit/>
          </a:bodyPr>
          <a:lstStyle/>
          <a:p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Exploring Titanic Data</a:t>
            </a:r>
            <a:endParaRPr lang="en-US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5BE08-0A17-917D-57E4-C9BAEC265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9894" y="4969564"/>
            <a:ext cx="1986455" cy="1039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96E646-B72E-CAFE-4FCE-FCB52EB5304C}"/>
              </a:ext>
            </a:extLst>
          </p:cNvPr>
          <p:cNvSpPr txBox="1"/>
          <p:nvPr/>
        </p:nvSpPr>
        <p:spPr>
          <a:xfrm>
            <a:off x="1661768" y="2238689"/>
            <a:ext cx="6930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0000"/>
              </a:solidFill>
              <a:latin typeface="-webkit-standar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F26F5-52C0-8ABC-9990-F5C35D85FEE2}"/>
              </a:ext>
            </a:extLst>
          </p:cNvPr>
          <p:cNvSpPr txBox="1"/>
          <p:nvPr/>
        </p:nvSpPr>
        <p:spPr>
          <a:xfrm>
            <a:off x="904461" y="2828836"/>
            <a:ext cx="824202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Who survived and who didn’t?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Do survival rates differ by gender?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Which class had more survivors?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📌 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</a:rPr>
              <a:t>Worksheet 2 – Exercises 1–3</a:t>
            </a: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4966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B4ECDFC-8958-4B83-B01F-58AEFB867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D68778-F94A-4C5B-9118-3B992BB9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29" y="289695"/>
            <a:ext cx="7068496" cy="13914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0" i="0" u="none" strike="noStrike" dirty="0">
                <a:solidFill>
                  <a:srgbClr val="000000"/>
                </a:solidFill>
                <a:effectLst/>
              </a:rPr>
              <a:t>Google </a:t>
            </a:r>
            <a:r>
              <a:rPr lang="en-US" sz="3600" b="0" i="0" u="none" strike="noStrike" dirty="0" err="1">
                <a:solidFill>
                  <a:srgbClr val="000000"/>
                </a:solidFill>
                <a:effectLst/>
              </a:rPr>
              <a:t>Colab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</a:rPr>
              <a:t> – Our Coding Hub</a:t>
            </a:r>
            <a:br>
              <a:rPr lang="en-US" sz="36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</a:rPr>
              <a:t>Where we’ll write, run, and share all our Python code</a:t>
            </a:r>
            <a:endParaRPr lang="en-US" sz="2000" kern="1200" dirty="0">
              <a:solidFill>
                <a:schemeClr val="accent5">
                  <a:lumMod val="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6E646-B72E-CAFE-4FCE-FCB52EB5304C}"/>
              </a:ext>
            </a:extLst>
          </p:cNvPr>
          <p:cNvSpPr txBox="1"/>
          <p:nvPr/>
        </p:nvSpPr>
        <p:spPr>
          <a:xfrm>
            <a:off x="490943" y="2664835"/>
            <a:ext cx="7909862" cy="36476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400" dirty="0"/>
          </a:p>
        </p:txBody>
      </p:sp>
      <p:grpSp>
        <p:nvGrpSpPr>
          <p:cNvPr id="16" name="decorative circles">
            <a:extLst>
              <a:ext uri="{FF2B5EF4-FFF2-40B4-BE49-F238E27FC236}">
                <a16:creationId xmlns:a16="http://schemas.microsoft.com/office/drawing/2014/main" id="{B29252B9-8F48-4CC0-A640-09C8A8C24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461374" cy="5966848"/>
            <a:chOff x="6008627" y="289695"/>
            <a:chExt cx="5461374" cy="596684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8548D73-0AE2-434D-B75C-77D24F5ED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BC26AF4-B368-411A-BF70-74F07FA77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E4EEE7-FD25-4B68-819D-487E4D78F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52A4F8-9F27-4959-B733-FDA9FCA2E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654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13DA742-C9EF-49AA-ADEB-553344930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EB11FE23-8E0B-E331-4097-B70A6D028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015" y="5736964"/>
            <a:ext cx="1986455" cy="10391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55DBEA-E7D6-45AF-4E55-DF38A2F85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183" y="2509699"/>
            <a:ext cx="65024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38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B4ECDFC-8958-4B83-B01F-58AEFB867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D68778-F94A-4C5B-9118-3B992BB9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29" y="289695"/>
            <a:ext cx="7068496" cy="13914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0" i="0" u="none" strike="noStrike" dirty="0">
                <a:solidFill>
                  <a:srgbClr val="000000"/>
                </a:solidFill>
                <a:effectLst/>
              </a:rPr>
              <a:t>Wrap up</a:t>
            </a:r>
            <a:endParaRPr lang="en-US" sz="2000" kern="1200" dirty="0">
              <a:solidFill>
                <a:schemeClr val="accent5">
                  <a:lumMod val="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6E646-B72E-CAFE-4FCE-FCB52EB5304C}"/>
              </a:ext>
            </a:extLst>
          </p:cNvPr>
          <p:cNvSpPr txBox="1"/>
          <p:nvPr/>
        </p:nvSpPr>
        <p:spPr>
          <a:xfrm>
            <a:off x="490943" y="2664835"/>
            <a:ext cx="7909862" cy="36476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400" dirty="0"/>
          </a:p>
        </p:txBody>
      </p:sp>
      <p:grpSp>
        <p:nvGrpSpPr>
          <p:cNvPr id="16" name="decorative circles">
            <a:extLst>
              <a:ext uri="{FF2B5EF4-FFF2-40B4-BE49-F238E27FC236}">
                <a16:creationId xmlns:a16="http://schemas.microsoft.com/office/drawing/2014/main" id="{B29252B9-8F48-4CC0-A640-09C8A8C24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461374" cy="5966848"/>
            <a:chOff x="6008627" y="289695"/>
            <a:chExt cx="5461374" cy="596684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8548D73-0AE2-434D-B75C-77D24F5ED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BC26AF4-B368-411A-BF70-74F07FA77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E4EEE7-FD25-4B68-819D-487E4D78F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52A4F8-9F27-4959-B733-FDA9FCA2E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654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13DA742-C9EF-49AA-ADEB-553344930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EB11FE23-8E0B-E331-4097-B70A6D028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015" y="5736964"/>
            <a:ext cx="1986455" cy="10391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EDDB47-CEAD-05D2-F5A4-B8E2FF57A687}"/>
              </a:ext>
            </a:extLst>
          </p:cNvPr>
          <p:cNvSpPr txBox="1"/>
          <p:nvPr/>
        </p:nvSpPr>
        <p:spPr>
          <a:xfrm>
            <a:off x="1736033" y="2197609"/>
            <a:ext cx="880757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✅ Reviewed Python basics (if/else, for, while)</a:t>
            </a:r>
          </a:p>
          <a:p>
            <a:br>
              <a:rPr lang="en-US" sz="2400" dirty="0">
                <a:latin typeface="Lucida Sans" panose="020B0602030504020204" pitchFamily="34" charset="77"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✅ Practiced with small programs</a:t>
            </a:r>
          </a:p>
          <a:p>
            <a:br>
              <a:rPr lang="en-US" sz="2400" dirty="0">
                <a:latin typeface="Lucida Sans" panose="020B0602030504020204" pitchFamily="34" charset="77"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✅ Learned how to load and explore a dataset in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Colab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Lucida Sans" panose="020B0602030504020204" pitchFamily="34" charset="77"/>
            </a:endParaRPr>
          </a:p>
          <a:p>
            <a:br>
              <a:rPr lang="en-US" sz="2400" dirty="0">
                <a:latin typeface="Lucida Sans" panose="020B0602030504020204" pitchFamily="34" charset="77"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📌 Next week: 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Cleaning &amp; preparing data</a:t>
            </a:r>
            <a:endParaRPr lang="en-US" sz="2400" dirty="0">
              <a:latin typeface="Lucida Sans" panose="020B0602030504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7046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400" b="1" i="0" u="none" strike="noStrike" dirty="0">
                <a:solidFill>
                  <a:srgbClr val="000000"/>
                </a:solidFill>
                <a:effectLst/>
              </a:rPr>
              <a:t>Girls Who Code – Week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5BE08-0A17-917D-57E4-C9BAEC265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2150" y="3710022"/>
            <a:ext cx="4394200" cy="2298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96E646-B72E-CAFE-4FCE-FCB52EB5304C}"/>
              </a:ext>
            </a:extLst>
          </p:cNvPr>
          <p:cNvSpPr txBox="1"/>
          <p:nvPr/>
        </p:nvSpPr>
        <p:spPr>
          <a:xfrm>
            <a:off x="424071" y="2223053"/>
            <a:ext cx="63643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br>
              <a:rPr lang="en-US" sz="20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- More Python Basics</a:t>
            </a:r>
          </a:p>
          <a:p>
            <a:pPr algn="l"/>
            <a:endParaRPr lang="en-US" sz="20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- Real-World Data in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2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Agenda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5BE08-0A17-917D-57E4-C9BAEC265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2122" y="4400528"/>
            <a:ext cx="3074228" cy="1608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96E646-B72E-CAFE-4FCE-FCB52EB5304C}"/>
              </a:ext>
            </a:extLst>
          </p:cNvPr>
          <p:cNvSpPr txBox="1"/>
          <p:nvPr/>
        </p:nvSpPr>
        <p:spPr>
          <a:xfrm>
            <a:off x="424071" y="2223053"/>
            <a:ext cx="69308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Today’s Plan:</a:t>
            </a:r>
          </a:p>
          <a:p>
            <a:pPr marL="457200" indent="-457200" algn="l">
              <a:buFont typeface="+mj-lt"/>
              <a:buAutoNum type="arabicPeriod"/>
            </a:pP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Quick Python Basics Review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Practice: if/else, for loops, while loops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Intro to Real-World Data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Hands-on with Titanic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3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Python Basics Review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5BE08-0A17-917D-57E4-C9BAEC265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1723" y="4395883"/>
            <a:ext cx="2464627" cy="12892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519ABA-9CE0-78DB-254C-EBCE611BA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81" y="2280771"/>
            <a:ext cx="7510008" cy="173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9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2EB512AB-FC58-8632-FC45-1D92108B4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2539" y="4795709"/>
            <a:ext cx="2080315" cy="10882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CA8306-3F6A-77BF-4CE7-F6A71E923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46" y="1667840"/>
            <a:ext cx="7669154" cy="322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913126"/>
            <a:ext cx="1065911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r>
              <a:rPr lang="en-US" sz="5400" dirty="0">
                <a:solidFill>
                  <a:schemeClr val="accent3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 loop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6E646-B72E-CAFE-4FCE-FCB52EB5304C}"/>
              </a:ext>
            </a:extLst>
          </p:cNvPr>
          <p:cNvSpPr txBox="1"/>
          <p:nvPr/>
        </p:nvSpPr>
        <p:spPr>
          <a:xfrm>
            <a:off x="1661768" y="2238689"/>
            <a:ext cx="6930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0000"/>
              </a:solidFill>
              <a:latin typeface="-webkit-standar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06467A94-B30E-2AF5-1DE3-E070EAE0B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9894" y="4969564"/>
            <a:ext cx="1986455" cy="10391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7A0887-1AF0-2B6B-AED2-51ACAF6B9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645" y="2608021"/>
            <a:ext cx="7598687" cy="220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5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913126"/>
            <a:ext cx="1065911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-webkit-standard"/>
              </a:rPr>
              <a:t>w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hile loop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5BE08-0A17-917D-57E4-C9BAEC265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9894" y="4969564"/>
            <a:ext cx="1986455" cy="1039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96E646-B72E-CAFE-4FCE-FCB52EB5304C}"/>
              </a:ext>
            </a:extLst>
          </p:cNvPr>
          <p:cNvSpPr txBox="1"/>
          <p:nvPr/>
        </p:nvSpPr>
        <p:spPr>
          <a:xfrm>
            <a:off x="1661768" y="2238689"/>
            <a:ext cx="6930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0000"/>
              </a:solidFill>
              <a:latin typeface="-webkit-standar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7A68A4-74B3-A1E3-106C-D1E3D41E9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20" y="2311357"/>
            <a:ext cx="9332274" cy="372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25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B4ECDFC-8958-4B83-B01F-58AEFB867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D68778-F94A-4C5B-9118-3B992BB9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452" y="948771"/>
            <a:ext cx="6021125" cy="776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Intro to Real-World Data</a:t>
            </a:r>
            <a:endParaRPr lang="en-US" sz="3600" kern="1200" dirty="0">
              <a:latin typeface="Lucida Sans" panose="020B0602030504020204" pitchFamily="34" charset="77"/>
            </a:endParaRPr>
          </a:p>
        </p:txBody>
      </p:sp>
      <p:grpSp>
        <p:nvGrpSpPr>
          <p:cNvPr id="16" name="decorative circles">
            <a:extLst>
              <a:ext uri="{FF2B5EF4-FFF2-40B4-BE49-F238E27FC236}">
                <a16:creationId xmlns:a16="http://schemas.microsoft.com/office/drawing/2014/main" id="{B29252B9-8F48-4CC0-A640-09C8A8C24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461374" cy="5966848"/>
            <a:chOff x="6008627" y="289695"/>
            <a:chExt cx="5461374" cy="596684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8548D73-0AE2-434D-B75C-77D24F5ED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BC26AF4-B368-411A-BF70-74F07FA77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E4EEE7-FD25-4B68-819D-487E4D78F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52A4F8-9F27-4959-B733-FDA9FCA2E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654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13DA742-C9EF-49AA-ADEB-553344930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AA99F9C8-0CD7-8E6F-60C6-940881132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699" y="5760934"/>
            <a:ext cx="1986455" cy="10391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AF6337-FDE9-CF92-BED3-065F75B88DC2}"/>
              </a:ext>
            </a:extLst>
          </p:cNvPr>
          <p:cNvSpPr txBox="1"/>
          <p:nvPr/>
        </p:nvSpPr>
        <p:spPr>
          <a:xfrm>
            <a:off x="1331844" y="2494721"/>
            <a:ext cx="74698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Data is everywhere (music, sports, social media, weather)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Python helps us 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organize and explore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 data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We’ll use a library called 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pandas</a:t>
            </a: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407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913126"/>
            <a:ext cx="10659110" cy="1325563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First Look at a Dataset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5BE08-0A17-917D-57E4-C9BAEC265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9894" y="4969564"/>
            <a:ext cx="1986455" cy="1039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96E646-B72E-CAFE-4FCE-FCB52EB5304C}"/>
              </a:ext>
            </a:extLst>
          </p:cNvPr>
          <p:cNvSpPr txBox="1"/>
          <p:nvPr/>
        </p:nvSpPr>
        <p:spPr>
          <a:xfrm>
            <a:off x="1661768" y="2238689"/>
            <a:ext cx="6930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0000"/>
              </a:solidFill>
              <a:latin typeface="-webkit-standar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80D516-C810-F1D1-C986-9D7E5C978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95" y="2670969"/>
            <a:ext cx="7945033" cy="329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14253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189</Words>
  <Application>Microsoft Macintosh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-webkit-standard</vt:lpstr>
      <vt:lpstr>Arial</vt:lpstr>
      <vt:lpstr>AvenirNext LT Pro Medium</vt:lpstr>
      <vt:lpstr>Calibri</vt:lpstr>
      <vt:lpstr>Century Gothic</vt:lpstr>
      <vt:lpstr>Gill Sans Nova</vt:lpstr>
      <vt:lpstr>Lucida Sans</vt:lpstr>
      <vt:lpstr>ConfettiVTI</vt:lpstr>
      <vt:lpstr>Introduction to Data Science/Machine Learning</vt:lpstr>
      <vt:lpstr>Girls Who Code – Week 2</vt:lpstr>
      <vt:lpstr>Agenda</vt:lpstr>
      <vt:lpstr>Python Basics Review</vt:lpstr>
      <vt:lpstr>PowerPoint Presentation</vt:lpstr>
      <vt:lpstr>for loop</vt:lpstr>
      <vt:lpstr>while loop</vt:lpstr>
      <vt:lpstr>Intro to Real-World Data</vt:lpstr>
      <vt:lpstr>First Look at a Dataset</vt:lpstr>
      <vt:lpstr>Exploring Titanic Data</vt:lpstr>
      <vt:lpstr>Google Colab – Our Coding Hub Where we’ll write, run, and share all our Python code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Science/Machine Learning</dc:title>
  <dc:creator>Sammie Omranian</dc:creator>
  <cp:lastModifiedBy>Sammie Omranian</cp:lastModifiedBy>
  <cp:revision>10</cp:revision>
  <dcterms:created xsi:type="dcterms:W3CDTF">2025-09-12T18:51:33Z</dcterms:created>
  <dcterms:modified xsi:type="dcterms:W3CDTF">2025-09-18T23:12:55Z</dcterms:modified>
</cp:coreProperties>
</file>