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5" r:id="rId6"/>
    <p:sldId id="276" r:id="rId7"/>
    <p:sldId id="260" r:id="rId8"/>
    <p:sldId id="266" r:id="rId9"/>
    <p:sldId id="269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89775"/>
  </p:normalViewPr>
  <p:slideViewPr>
    <p:cSldViewPr snapToGrid="0">
      <p:cViewPr varScale="1">
        <p:scale>
          <a:sx n="139" d="100"/>
          <a:sy n="139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F6F64-1348-374C-BAD6-EE7AE13BB0F5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344DA-BF48-9D4C-AF15-6E77BE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Each bar tells how common a value is. It’s like counting how many times each score or number shows up — but in picture form!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A344DA-BF48-9D4C-AF15-6E77BEB0F5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10/10/25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8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26" r:id="rId7"/>
    <p:sldLayoutId id="2147483727" r:id="rId8"/>
    <p:sldLayoutId id="2147483728" r:id="rId9"/>
    <p:sldLayoutId id="2147483729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B82A3AFF-50BD-DAFB-9486-3E5F7112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471" r="430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773E-9CE8-BB24-8819-83C4F6BC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Data Science/Machine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D1C3-050C-5954-465E-02815F91F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98" y="4890463"/>
            <a:ext cx="7207683" cy="2331181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Wisconsin Milwaukee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Fall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Sammie Omranian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150435D-CA82-40CE-954B-EAF77FB12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03110" y="2889102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384E378-44EE-43CF-80E1-ECE2AF785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685100" y="3689818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06AA2-E69C-4A42-8D9F-E9747752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964111" y="450803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D56DBB4-69C9-48F4-94E5-3F0B9E8D7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58942" y="5508464"/>
            <a:ext cx="703889" cy="703889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72E76EB-531B-4745-BE92-4AE3CFF5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84590" y="5222789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C16CFC8-F3C3-4765-9768-9F10E6B53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48330" y="56395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868898F-D22E-4E6A-8DD3-FE24FF0F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370" y="579607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B65DAB-5A32-48EC-A4A4-64E6D1CD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64029" y="603142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8EC2A46-C18F-4863-B4EB-B7B873FD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88354" y="5602414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E8EA60C-5FEB-439D-82C1-E1A33B9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5463" y="6119667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BD9DC6E-71EF-4302-BD87-C70C8AFC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42637" y="6605011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CABA3D-675F-405D-9552-216F2DDD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23926" y="6611226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562873"/>
            <a:ext cx="10659110" cy="1325563"/>
          </a:xfrm>
        </p:spPr>
        <p:txBody>
          <a:bodyPr>
            <a:normAutofit/>
          </a:bodyPr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Using seaborn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48D12-ECFB-A6EF-3D70-FBA26692B31D}"/>
              </a:ext>
            </a:extLst>
          </p:cNvPr>
          <p:cNvSpPr txBox="1"/>
          <p:nvPr/>
        </p:nvSpPr>
        <p:spPr>
          <a:xfrm>
            <a:off x="566928" y="5094798"/>
            <a:ext cx="82958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-webkit-standard"/>
              </a:rPr>
              <a:t>🧩 </a:t>
            </a:r>
            <a:r>
              <a:rPr lang="en-US" sz="2400" b="1" i="0" u="none" strike="noStrike" dirty="0">
                <a:solidFill>
                  <a:srgbClr val="00B050"/>
                </a:solidFill>
                <a:effectLst/>
              </a:rPr>
              <a:t>Your Turn:</a:t>
            </a:r>
            <a:endParaRPr lang="en-US" sz="2400" b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ucida Sans" panose="020B0602030504020204" pitchFamily="34" charset="77"/>
              </a:rPr>
              <a:t>Add a new fruit 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ucida Sans" panose="020B0602030504020204" pitchFamily="34" charset="77"/>
              </a:rPr>
              <a:t>Try </a:t>
            </a:r>
            <a:r>
              <a:rPr lang="en-US" sz="2400" dirty="0" err="1">
                <a:latin typeface="Lucida Sans" panose="020B0602030504020204" pitchFamily="34" charset="77"/>
              </a:rPr>
              <a:t>sns.histplot</a:t>
            </a:r>
            <a:r>
              <a:rPr lang="en-US" sz="2400" dirty="0">
                <a:latin typeface="Lucida Sans" panose="020B0602030504020204" pitchFamily="34" charset="77"/>
              </a:rPr>
              <a:t>(data["Count"])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1FE8E-141F-A9D3-21CB-A03DE1EB6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2126" y="635104"/>
            <a:ext cx="381654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BAEA1-BA9C-EA83-1EEB-620093225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64" y="2080154"/>
            <a:ext cx="8422693" cy="235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9" y="289695"/>
            <a:ext cx="7068496" cy="139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Google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</a:rPr>
              <a:t>Colab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 – Our Coding Hub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Where we’ll write, run, and share all our Python code</a:t>
            </a:r>
            <a:endParaRPr lang="en-US" sz="2000" kern="1200" dirty="0">
              <a:solidFill>
                <a:schemeClr val="accent5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90943" y="2664835"/>
            <a:ext cx="7909862" cy="3647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B11FE23-8E0B-E331-4097-B70A6D02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015" y="5736964"/>
            <a:ext cx="1986455" cy="1039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5DBEA-E7D6-45AF-4E55-DF38A2F8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83" y="2509699"/>
            <a:ext cx="6502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b="1" i="0" u="none" strike="noStrike" dirty="0">
                <a:solidFill>
                  <a:srgbClr val="000000"/>
                </a:solidFill>
                <a:effectLst/>
              </a:rPr>
              <a:t>Girls Who Code – Week 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2398" y="4683158"/>
            <a:ext cx="2533951" cy="1325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777239" y="2272749"/>
            <a:ext cx="906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</a:b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Lucida Sans" panose="020B0602030504020204" pitchFamily="34" charset="77"/>
              </a:rPr>
              <a:t>Data Visualization</a:t>
            </a:r>
          </a:p>
          <a:p>
            <a:endParaRPr lang="en-US" sz="2400" dirty="0">
              <a:solidFill>
                <a:srgbClr val="000000"/>
              </a:solidFill>
              <a:latin typeface="Lucida Sans" panose="020B0602030504020204" pitchFamily="34" charset="77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Using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matplotlib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and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seaborn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to make data come alive 💡</a:t>
            </a:r>
          </a:p>
          <a:p>
            <a:br>
              <a:rPr lang="en-US" sz="2400" dirty="0">
                <a:latin typeface="Lucida Sans" panose="020B0602030504020204" pitchFamily="34" charset="77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🧠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Goal: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Turn data tables into easy-to-understand pictures. </a:t>
            </a:r>
            <a:endParaRPr lang="en-US" sz="2400" dirty="0"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52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Agenda</a:t>
            </a:r>
            <a:endParaRPr lang="en-US" dirty="0">
              <a:latin typeface="Lucida Sans" panose="020B06020305040202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505" y="4683158"/>
            <a:ext cx="2533950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213677" y="2223069"/>
            <a:ext cx="90355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Today’s Plan: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Lucida Sans" panose="020B0602030504020204" pitchFamily="34" charset="77"/>
              </a:rPr>
              <a:t>Why we visualize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Lucida Sans" panose="020B0602030504020204" pitchFamily="34" charset="77"/>
              </a:rPr>
              <a:t>Meet matplotlib &amp; seaborn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Lucida Sans" panose="020B0602030504020204" pitchFamily="34" charset="77"/>
              </a:rPr>
              <a:t>Create your first charts (line &amp; bar)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Lucida Sans" panose="020B0602030504020204" pitchFamily="34" charset="77"/>
              </a:rPr>
              <a:t>Visualize a real dataset – Titanic 🛳️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Lucida Sans" panose="020B0602030504020204" pitchFamily="34" charset="77"/>
              </a:rPr>
              <a:t>Reflection – What did we learn?</a:t>
            </a:r>
          </a:p>
          <a:p>
            <a:pPr marL="342900" indent="-342900"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Lucida Sans" panose="020B0602030504020204" pitchFamily="34" charset="77"/>
            </a:endParaRPr>
          </a:p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🕒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We’ll learn → code → see results → share discoveries!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B4E41-00DA-62B8-EB0B-282EF63B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22" y="1257300"/>
            <a:ext cx="3210337" cy="25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Why visualize data?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Lucida Sans" panose="020B06020305040202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36076-AE3A-1AE9-72B2-FBA37D70546C}"/>
              </a:ext>
            </a:extLst>
          </p:cNvPr>
          <p:cNvSpPr txBox="1"/>
          <p:nvPr/>
        </p:nvSpPr>
        <p:spPr>
          <a:xfrm>
            <a:off x="555001" y="1569308"/>
            <a:ext cx="79680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We visualize data to…</a:t>
            </a:r>
          </a:p>
          <a:p>
            <a:pPr algn="l"/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See patterns and trends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Spot differences quickly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Tell a story with numbers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📊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Example: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0AA55D-EC68-CFBD-46B2-D7439C36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713" y="3560099"/>
            <a:ext cx="5856986" cy="32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9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Data Visualization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Lucida Sans" panose="020B06020305040202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825F3-14B2-6D48-EC99-DC0D69DD2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04" y="1189528"/>
            <a:ext cx="4433831" cy="5668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267037" y="2504976"/>
            <a:ext cx="39489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you notice first in this dashboard?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story does it tell about this listener?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you understand it as easily if it were just a table of numbers?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Data Visualization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Lucida Sans" panose="020B06020305040202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825F3-14B2-6D48-EC99-DC0D69DD2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304" y="1189528"/>
            <a:ext cx="4433831" cy="5668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267037" y="2504976"/>
            <a:ext cx="3948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takeaway: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Visuals make data easy to understand.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Charts help us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see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patterns, not just read them.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You can tell your story with data — just like Spotify does!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6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2EB512AB-FC58-8632-FC45-1D92108B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539" y="4795709"/>
            <a:ext cx="2080315" cy="108825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9833CF-4D50-3E31-10D6-392432DB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>
            <a:normAutofit/>
          </a:bodyPr>
          <a:lstStyle/>
          <a:p>
            <a:r>
              <a:rPr lang="en-US" sz="4800" b="0" i="0" u="none" strike="noStrike" dirty="0">
                <a:solidFill>
                  <a:schemeClr val="tx1"/>
                </a:solidFill>
                <a:effectLst/>
                <a:latin typeface="Lucida Sans" panose="020B0602030504020204" pitchFamily="34" charset="77"/>
              </a:rPr>
              <a:t>Meet matplotlib &amp; seaborn</a:t>
            </a:r>
            <a:endParaRPr lang="en-US" sz="4800" dirty="0">
              <a:solidFill>
                <a:schemeClr val="tx1"/>
              </a:solidFill>
              <a:latin typeface="Lucida Sans" panose="020B060203050402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E82F0-B8C1-45A5-BBE2-4825186EB764}"/>
              </a:ext>
            </a:extLst>
          </p:cNvPr>
          <p:cNvSpPr txBox="1"/>
          <p:nvPr/>
        </p:nvSpPr>
        <p:spPr>
          <a:xfrm>
            <a:off x="1157161" y="1853076"/>
            <a:ext cx="97754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matplotlib:</a:t>
            </a:r>
            <a:r>
              <a:rPr lang="en-US" sz="2400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the basic drawing tool 🖊️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For simple, customizable plots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seaborn:</a:t>
            </a:r>
            <a:r>
              <a:rPr lang="en-US" sz="2400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built on matplotlib 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Prettier and faster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Lucida Sans" panose="020B0602030504020204" pitchFamily="34" charset="77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🧠 Think: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matplotlib = pencil ✏️ → seaborn = colored markers 🖍️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endParaRPr lang="en-US" sz="2400" dirty="0">
              <a:latin typeface="Lucida Sans" panose="020B0602030504020204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893CE-7B1F-8F3F-E71E-4C84E7490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24" y="1853076"/>
            <a:ext cx="38735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E588D3-7880-9297-7C09-5C11C3B5F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054" y="3324392"/>
            <a:ext cx="381654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5" y="994046"/>
            <a:ext cx="11153123" cy="1325563"/>
          </a:xfrm>
        </p:spPr>
        <p:txBody>
          <a:bodyPr>
            <a:noAutofit/>
          </a:bodyPr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Practice: Our First Chart (</a:t>
            </a:r>
            <a:r>
              <a:rPr lang="en-US" sz="4800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matplotlib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)</a:t>
            </a:r>
            <a:endParaRPr lang="en-US" sz="4800" dirty="0">
              <a:solidFill>
                <a:schemeClr val="accent1">
                  <a:lumMod val="75000"/>
                </a:schemeClr>
              </a:solidFill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47628-11F0-20F3-0E09-795593E2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9" y="2009883"/>
            <a:ext cx="7131566" cy="3271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C1F2D3-2730-984C-C149-0DE13A736BCC}"/>
              </a:ext>
            </a:extLst>
          </p:cNvPr>
          <p:cNvSpPr txBox="1"/>
          <p:nvPr/>
        </p:nvSpPr>
        <p:spPr>
          <a:xfrm>
            <a:off x="655454" y="5489142"/>
            <a:ext cx="5721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🧩</a:t>
            </a:r>
            <a:r>
              <a:rPr lang="en-US" sz="2400" b="1" i="0" u="none" strike="noStrike" dirty="0">
                <a:solidFill>
                  <a:srgbClr val="00B050"/>
                </a:solidFill>
                <a:effectLst/>
              </a:rPr>
              <a:t> Your Turn: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Change y to squares [1,4,9,16,25]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Add a title with your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722DA6-9D76-2CEC-C9B1-978C37DD7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732" y="1303106"/>
            <a:ext cx="2949500" cy="72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9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Practice: Bar Chart</a:t>
            </a:r>
            <a:endParaRPr lang="en-US" sz="4800" dirty="0"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11C6A-8344-3B65-03CE-D527DF1D8268}"/>
              </a:ext>
            </a:extLst>
          </p:cNvPr>
          <p:cNvSpPr txBox="1"/>
          <p:nvPr/>
        </p:nvSpPr>
        <p:spPr>
          <a:xfrm>
            <a:off x="1239343" y="5169473"/>
            <a:ext cx="5646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🧩</a:t>
            </a:r>
            <a:r>
              <a:rPr lang="en-US" sz="2400" b="1" i="0" u="none" strike="noStrike" dirty="0">
                <a:solidFill>
                  <a:srgbClr val="00B050"/>
                </a:solidFill>
                <a:effectLst/>
                <a:latin typeface="Lucida Sans" panose="020B0602030504020204" pitchFamily="34" charset="77"/>
              </a:rPr>
              <a:t> Your Turn: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Add more fruits 🍉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Change colors: color="orange"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5F076-041C-95BE-8305-2A4F75B8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382" y="2496312"/>
            <a:ext cx="7714663" cy="23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043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4516</TotalTime>
  <Words>336</Words>
  <Application>Microsoft Macintosh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-webkit-standard</vt:lpstr>
      <vt:lpstr>Aptos</vt:lpstr>
      <vt:lpstr>Arial</vt:lpstr>
      <vt:lpstr>AvenirNext LT Pro Medium</vt:lpstr>
      <vt:lpstr>Calibri</vt:lpstr>
      <vt:lpstr>Gill Sans Nova</vt:lpstr>
      <vt:lpstr>Lucida Sans</vt:lpstr>
      <vt:lpstr>ConfettiVTI</vt:lpstr>
      <vt:lpstr>Introduction to Data Science/Machine Learning</vt:lpstr>
      <vt:lpstr>Girls Who Code – Week 5</vt:lpstr>
      <vt:lpstr>Agenda</vt:lpstr>
      <vt:lpstr>Why visualize data?</vt:lpstr>
      <vt:lpstr>Data Visualization</vt:lpstr>
      <vt:lpstr>Data Visualization</vt:lpstr>
      <vt:lpstr>Meet matplotlib &amp; seaborn</vt:lpstr>
      <vt:lpstr>Practice: Our First Chart (matplotlib)</vt:lpstr>
      <vt:lpstr>Practice: Bar Chart</vt:lpstr>
      <vt:lpstr>Using seaborn</vt:lpstr>
      <vt:lpstr>Google Colab – Our Coding Hub Where we’ll write, run, and share all our 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Science/Machine Learning</dc:title>
  <dc:creator>Sammie Omranian</dc:creator>
  <cp:lastModifiedBy>Sammie Omranian</cp:lastModifiedBy>
  <cp:revision>41</cp:revision>
  <dcterms:created xsi:type="dcterms:W3CDTF">2025-09-12T18:51:33Z</dcterms:created>
  <dcterms:modified xsi:type="dcterms:W3CDTF">2025-10-10T20:44:28Z</dcterms:modified>
</cp:coreProperties>
</file>