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96" r:id="rId3"/>
    <p:sldId id="298" r:id="rId4"/>
    <p:sldId id="257" r:id="rId5"/>
    <p:sldId id="299" r:id="rId6"/>
    <p:sldId id="297" r:id="rId7"/>
    <p:sldId id="260" r:id="rId8"/>
    <p:sldId id="300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matic SC" panose="020B0604020202020204" charset="-79"/>
      <p:regular r:id="rId19"/>
      <p:bold r:id="rId20"/>
    </p:embeddedFont>
    <p:embeddedFont>
      <p:font typeface="Encode Sans Semi Condensed Light" panose="020B0604020202020204" charset="0"/>
      <p:regular r:id="rId21"/>
      <p:bold r:id="rId22"/>
    </p:embeddedFont>
    <p:embeddedFont>
      <p:font typeface="Encode Sans Semi Condense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2752F-C0B7-4063-8964-FB8E29D0154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3CF5040-5C22-4424-B71D-6362A346515C}">
      <dgm:prSet phldrT="[Text]"/>
      <dgm:spPr/>
      <dgm:t>
        <a:bodyPr/>
        <a:lstStyle/>
        <a:p>
          <a:endParaRPr lang="en-US" dirty="0"/>
        </a:p>
      </dgm:t>
    </dgm:pt>
    <dgm:pt modelId="{A0E4E41A-0E0C-444F-A135-19F7E31D68C9}" type="sibTrans" cxnId="{33B0C29A-A153-49C5-BB0D-4153C070FDE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084F080E-59E6-43CF-9779-B788D66FE5CB}" type="parTrans" cxnId="{33B0C29A-A153-49C5-BB0D-4153C070FDEA}">
      <dgm:prSet/>
      <dgm:spPr/>
      <dgm:t>
        <a:bodyPr/>
        <a:lstStyle/>
        <a:p>
          <a:endParaRPr lang="en-US"/>
        </a:p>
      </dgm:t>
    </dgm:pt>
    <dgm:pt modelId="{BBBED1AF-E7D4-46E3-9485-4E60DD75B97A}" type="pres">
      <dgm:prSet presAssocID="{8692752F-C0B7-4063-8964-FB8E29D0154C}" presName="Name0" presStyleCnt="0">
        <dgm:presLayoutVars>
          <dgm:chMax val="7"/>
          <dgm:chPref val="7"/>
          <dgm:dir/>
        </dgm:presLayoutVars>
      </dgm:prSet>
      <dgm:spPr/>
    </dgm:pt>
    <dgm:pt modelId="{8A36FBC4-EAB6-4204-93BA-ADB8BC10694D}" type="pres">
      <dgm:prSet presAssocID="{8692752F-C0B7-4063-8964-FB8E29D0154C}" presName="Name1" presStyleCnt="0"/>
      <dgm:spPr/>
    </dgm:pt>
    <dgm:pt modelId="{AFDA4C62-2547-4598-8F6C-93DAE418EA6E}" type="pres">
      <dgm:prSet presAssocID="{A0E4E41A-0E0C-444F-A135-19F7E31D68C9}" presName="picture_1" presStyleCnt="0"/>
      <dgm:spPr/>
    </dgm:pt>
    <dgm:pt modelId="{7D335FED-CCD0-4C40-9697-DDD8907CBB74}" type="pres">
      <dgm:prSet presAssocID="{A0E4E41A-0E0C-444F-A135-19F7E31D68C9}" presName="pictureRepeatNode" presStyleLbl="alignImgPlace1" presStyleIdx="0" presStyleCnt="1" custAng="254155" custLinFactNeighborX="-53830" custLinFactNeighborY="2417"/>
      <dgm:spPr/>
    </dgm:pt>
    <dgm:pt modelId="{73E7035B-1955-4F22-B260-D6462F73A122}" type="pres">
      <dgm:prSet presAssocID="{63CF5040-5C22-4424-B71D-6362A346515C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995874-7F7A-4049-A36F-0167A5BDDD96}" type="presOf" srcId="{63CF5040-5C22-4424-B71D-6362A346515C}" destId="{73E7035B-1955-4F22-B260-D6462F73A122}" srcOrd="0" destOrd="0" presId="urn:microsoft.com/office/officeart/2008/layout/CircularPictureCallout"/>
    <dgm:cxn modelId="{78BB4080-53E3-4ECE-B830-C8922C795B5A}" type="presOf" srcId="{A0E4E41A-0E0C-444F-A135-19F7E31D68C9}" destId="{7D335FED-CCD0-4C40-9697-DDD8907CBB74}" srcOrd="0" destOrd="0" presId="urn:microsoft.com/office/officeart/2008/layout/CircularPictureCallout"/>
    <dgm:cxn modelId="{33B0C29A-A153-49C5-BB0D-4153C070FDEA}" srcId="{8692752F-C0B7-4063-8964-FB8E29D0154C}" destId="{63CF5040-5C22-4424-B71D-6362A346515C}" srcOrd="0" destOrd="0" parTransId="{084F080E-59E6-43CF-9779-B788D66FE5CB}" sibTransId="{A0E4E41A-0E0C-444F-A135-19F7E31D68C9}"/>
    <dgm:cxn modelId="{35B26A83-44E8-4572-AC76-6DC6596B3C4C}" type="presOf" srcId="{8692752F-C0B7-4063-8964-FB8E29D0154C}" destId="{BBBED1AF-E7D4-46E3-9485-4E60DD75B97A}" srcOrd="0" destOrd="0" presId="urn:microsoft.com/office/officeart/2008/layout/CircularPictureCallout"/>
    <dgm:cxn modelId="{FAE1E78E-E334-4061-911B-423FEE68F02E}" type="presParOf" srcId="{BBBED1AF-E7D4-46E3-9485-4E60DD75B97A}" destId="{8A36FBC4-EAB6-4204-93BA-ADB8BC10694D}" srcOrd="0" destOrd="0" presId="urn:microsoft.com/office/officeart/2008/layout/CircularPictureCallout"/>
    <dgm:cxn modelId="{C291BF44-C4F0-450D-B27B-F94D3B30D591}" type="presParOf" srcId="{8A36FBC4-EAB6-4204-93BA-ADB8BC10694D}" destId="{AFDA4C62-2547-4598-8F6C-93DAE418EA6E}" srcOrd="0" destOrd="0" presId="urn:microsoft.com/office/officeart/2008/layout/CircularPictureCallout"/>
    <dgm:cxn modelId="{A83759EE-3D01-46DB-A645-7CD082DF2B6C}" type="presParOf" srcId="{AFDA4C62-2547-4598-8F6C-93DAE418EA6E}" destId="{7D335FED-CCD0-4C40-9697-DDD8907CBB74}" srcOrd="0" destOrd="0" presId="urn:microsoft.com/office/officeart/2008/layout/CircularPictureCallout"/>
    <dgm:cxn modelId="{D30C4AE4-7AC4-4194-98A9-385BD03C8FB9}" type="presParOf" srcId="{8A36FBC4-EAB6-4204-93BA-ADB8BC10694D}" destId="{73E7035B-1955-4F22-B260-D6462F73A12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35FED-CCD0-4C40-9697-DDD8907CBB74}">
      <dsp:nvSpPr>
        <dsp:cNvPr id="0" name=""/>
        <dsp:cNvSpPr/>
      </dsp:nvSpPr>
      <dsp:spPr>
        <a:xfrm rot="254155">
          <a:off x="-92655" y="1379275"/>
          <a:ext cx="2419350" cy="24193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7035B-1955-4F22-B260-D6462F73A122}">
      <dsp:nvSpPr>
        <dsp:cNvPr id="0" name=""/>
        <dsp:cNvSpPr/>
      </dsp:nvSpPr>
      <dsp:spPr>
        <a:xfrm>
          <a:off x="1645158" y="2605474"/>
          <a:ext cx="1548384" cy="7983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/>
        </a:p>
      </dsp:txBody>
      <dsp:txXfrm>
        <a:off x="1645158" y="2605474"/>
        <a:ext cx="1548384" cy="798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588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9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73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3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227798" y="3382225"/>
            <a:ext cx="8060902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 brief dive into background jobs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515325" y="867738"/>
            <a:ext cx="3592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Hello!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>
            <a:spLocks noGrp="1"/>
          </p:cNvSpPr>
          <p:nvPr>
            <p:ph type="subTitle" idx="4294967295"/>
          </p:nvPr>
        </p:nvSpPr>
        <p:spPr>
          <a:xfrm>
            <a:off x="368950" y="2105461"/>
            <a:ext cx="3592800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</a:t>
            </a:r>
            <a:r>
              <a:rPr lang="en" sz="2000" b="1" dirty="0" smtClean="0"/>
              <a:t>Samuel Lawal</a:t>
            </a:r>
            <a:endParaRPr sz="2000"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 am here </a:t>
            </a:r>
            <a:r>
              <a:rPr lang="en" sz="2000" dirty="0" smtClean="0"/>
              <a:t>to share a little of what I have learnt and learn from everyone.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	</a:t>
            </a:r>
            <a:r>
              <a:rPr lang="en" sz="2000" b="1" dirty="0" smtClean="0"/>
              <a:t>GH I</a:t>
            </a:r>
            <a:r>
              <a:rPr lang="en-US" sz="2000" b="1" dirty="0" smtClean="0"/>
              <a:t>n</a:t>
            </a:r>
            <a:r>
              <a:rPr lang="en" sz="2000" b="1" dirty="0" smtClean="0"/>
              <a:t>ternal Applications</a:t>
            </a:r>
            <a:r>
              <a:rPr lang="en" sz="2000" dirty="0" smtClean="0"/>
              <a:t> </a:t>
            </a:r>
            <a:endParaRPr sz="20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/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60836878"/>
              </p:ext>
            </p:extLst>
          </p:nvPr>
        </p:nvGraphicFramePr>
        <p:xfrm>
          <a:off x="4108125" y="82550"/>
          <a:ext cx="4838700" cy="506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6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79673" y="3296163"/>
            <a:ext cx="7716252" cy="302610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Methodology </a:t>
            </a:r>
            <a:r>
              <a:rPr lang="en-US" dirty="0" smtClean="0">
                <a:latin typeface="Century Gothic" panose="020B0502020202020204" pitchFamily="34" charset="0"/>
              </a:rPr>
              <a:t>and concepts to touch on: </a:t>
            </a:r>
          </a:p>
          <a:p>
            <a:r>
              <a:rPr lang="en-US" sz="1400" dirty="0" smtClean="0">
                <a:latin typeface="Century Gothic" panose="020B0502020202020204" pitchFamily="34" charset="0"/>
              </a:rPr>
              <a:t>Revise things learnt so far by adding them to our background job e.g. ADO.NET,</a:t>
            </a:r>
          </a:p>
          <a:p>
            <a:pPr marL="101600" indent="0">
              <a:buNone/>
            </a:pPr>
            <a:r>
              <a:rPr lang="en-US" sz="1400" dirty="0" smtClean="0">
                <a:latin typeface="Century Gothic" panose="020B0502020202020204" pitchFamily="34" charset="0"/>
              </a:rPr>
              <a:t> 	SQL Injection, </a:t>
            </a:r>
            <a:r>
              <a:rPr lang="en-US" sz="1400" dirty="0">
                <a:latin typeface="Century Gothic" panose="020B0502020202020204" pitchFamily="34" charset="0"/>
              </a:rPr>
              <a:t>Unit </a:t>
            </a:r>
            <a:r>
              <a:rPr lang="en-US" sz="1400" dirty="0" smtClean="0">
                <a:latin typeface="Century Gothic" panose="020B0502020202020204" pitchFamily="34" charset="0"/>
              </a:rPr>
              <a:t>Testing, Error Logging, </a:t>
            </a:r>
            <a:r>
              <a:rPr lang="en-US" sz="1400" dirty="0" err="1" smtClean="0">
                <a:latin typeface="Century Gothic" panose="020B0502020202020204" pitchFamily="34" charset="0"/>
              </a:rPr>
              <a:t>RabbitMQ</a:t>
            </a:r>
            <a:r>
              <a:rPr lang="en-US" sz="1400" dirty="0" smtClean="0">
                <a:latin typeface="Century Gothic" panose="020B0502020202020204" pitchFamily="34" charset="0"/>
              </a:rPr>
              <a:t>,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 smtClean="0">
                <a:latin typeface="Century Gothic" panose="020B0502020202020204" pitchFamily="34" charset="0"/>
              </a:rPr>
              <a:t>Hangfire</a:t>
            </a:r>
            <a:r>
              <a:rPr lang="en-US" sz="1400" dirty="0" smtClean="0">
                <a:latin typeface="Century Gothic" panose="020B0502020202020204" pitchFamily="34" charset="0"/>
              </a:rPr>
              <a:t>, Dapper, 	Interfaces, </a:t>
            </a:r>
            <a:r>
              <a:rPr lang="en-US" sz="1400" dirty="0" err="1" smtClean="0">
                <a:latin typeface="Century Gothic" panose="020B0502020202020204" pitchFamily="34" charset="0"/>
              </a:rPr>
              <a:t>IDisposables</a:t>
            </a:r>
            <a:r>
              <a:rPr lang="en-US" sz="1400" dirty="0" smtClean="0">
                <a:latin typeface="Century Gothic" panose="020B0502020202020204" pitchFamily="34" charset="0"/>
              </a:rPr>
              <a:t> and others.</a:t>
            </a:r>
          </a:p>
          <a:p>
            <a:r>
              <a:rPr lang="en-US" sz="1400" dirty="0" smtClean="0">
                <a:latin typeface="Century Gothic" panose="020B0502020202020204" pitchFamily="34" charset="0"/>
              </a:rPr>
              <a:t>Show bad practices and better practices. 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pSp>
        <p:nvGrpSpPr>
          <p:cNvPr id="21" name="Group 20"/>
          <p:cNvGrpSpPr/>
          <p:nvPr/>
        </p:nvGrpSpPr>
        <p:grpSpPr>
          <a:xfrm>
            <a:off x="892984" y="1395834"/>
            <a:ext cx="2293517" cy="1624221"/>
            <a:chOff x="892984" y="1395834"/>
            <a:chExt cx="2293517" cy="1624221"/>
          </a:xfrm>
        </p:grpSpPr>
        <p:grpSp>
          <p:nvGrpSpPr>
            <p:cNvPr id="13" name="Group 12"/>
            <p:cNvGrpSpPr/>
            <p:nvPr/>
          </p:nvGrpSpPr>
          <p:grpSpPr>
            <a:xfrm>
              <a:off x="908521" y="2050927"/>
              <a:ext cx="2265145" cy="346510"/>
              <a:chOff x="3144253" y="1256895"/>
              <a:chExt cx="2265145" cy="34651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144253" y="1256895"/>
                <a:ext cx="2265145" cy="346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08360" y="1276261"/>
                <a:ext cx="1537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Gothic" panose="020B0502020202020204" pitchFamily="34" charset="0"/>
                  </a:rPr>
                  <a:t>.</a:t>
                </a:r>
                <a:r>
                  <a:rPr lang="en-US" dirty="0">
                    <a:latin typeface="Century Gothic" panose="020B0502020202020204" pitchFamily="34" charset="0"/>
                  </a:rPr>
                  <a:t>NET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Framework</a:t>
                </a:r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21356" y="2673545"/>
              <a:ext cx="2265145" cy="346510"/>
              <a:chOff x="3296653" y="1823180"/>
              <a:chExt cx="2265145" cy="3465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296653" y="1823180"/>
                <a:ext cx="2265145" cy="346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66079" y="1833710"/>
                <a:ext cx="10246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Gothic" panose="020B0502020202020204" pitchFamily="34" charset="0"/>
                  </a:rPr>
                  <a:t>.</a:t>
                </a:r>
                <a:r>
                  <a:rPr lang="en-US" dirty="0">
                    <a:latin typeface="Century Gothic" panose="020B0502020202020204" pitchFamily="34" charset="0"/>
                  </a:rPr>
                  <a:t>NET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Core</a:t>
                </a:r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92984" y="1395834"/>
              <a:ext cx="2265145" cy="346510"/>
              <a:chOff x="879645" y="1695639"/>
              <a:chExt cx="2265145" cy="34651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79645" y="1695639"/>
                <a:ext cx="2265145" cy="346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65672" y="1702931"/>
                <a:ext cx="16930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entury Gothic" panose="020B0502020202020204" pitchFamily="34" charset="0"/>
                  </a:rPr>
                  <a:t>Background Jobs</a:t>
                </a:r>
              </a:p>
            </p:txBody>
          </p:sp>
        </p:grpSp>
        <p:sp>
          <p:nvSpPr>
            <p:cNvPr id="19" name="Down Arrow 18"/>
            <p:cNvSpPr/>
            <p:nvPr/>
          </p:nvSpPr>
          <p:spPr>
            <a:xfrm>
              <a:off x="1867297" y="1825592"/>
              <a:ext cx="151127" cy="1443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1865864" y="2466400"/>
              <a:ext cx="151127" cy="1443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02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hat are background jobs</a:t>
            </a:r>
            <a:endParaRPr dirty="0"/>
          </a:p>
        </p:txBody>
      </p:sp>
      <p:sp>
        <p:nvSpPr>
          <p:cNvPr id="1579" name="Google Shape;1579;p14"/>
          <p:cNvSpPr txBox="1">
            <a:spLocks noGrp="1"/>
          </p:cNvSpPr>
          <p:nvPr>
            <p:ph type="body" idx="2"/>
          </p:nvPr>
        </p:nvSpPr>
        <p:spPr>
          <a:xfrm>
            <a:off x="702900" y="3387974"/>
            <a:ext cx="5660100" cy="974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  <a:cs typeface="Amatic SC" panose="020B0604020202020204" charset="-79"/>
              </a:rPr>
              <a:t>Briefly see how a job works (accept input and display texts) </a:t>
            </a:r>
          </a:p>
          <a:p>
            <a:pPr marL="0" lvl="0" indent="0">
              <a:buNone/>
            </a:pPr>
            <a:r>
              <a:rPr lang="en-US" sz="1200" dirty="0" err="1" smtClean="0">
                <a:solidFill>
                  <a:schemeClr val="accent1"/>
                </a:solidFill>
              </a:rPr>
              <a:t>Console.WriteLine</a:t>
            </a:r>
            <a:r>
              <a:rPr lang="en-US" sz="1200" dirty="0" smtClean="0">
                <a:solidFill>
                  <a:schemeClr val="accent1"/>
                </a:solidFill>
              </a:rPr>
              <a:t>();</a:t>
            </a:r>
            <a:endParaRPr lang="en-US" sz="1200" dirty="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1200" dirty="0" err="1" smtClean="0">
                <a:solidFill>
                  <a:schemeClr val="accent1"/>
                </a:solidFill>
              </a:rPr>
              <a:t>Console.ReadLine</a:t>
            </a:r>
            <a:r>
              <a:rPr lang="en-US" sz="1200" dirty="0">
                <a:solidFill>
                  <a:schemeClr val="accent1"/>
                </a:solidFill>
              </a:rPr>
              <a:t>();</a:t>
            </a:r>
          </a:p>
          <a:p>
            <a:pPr marL="0" lvl="0" indent="0">
              <a:buNone/>
            </a:pPr>
            <a:r>
              <a:rPr lang="en-US" sz="1100" dirty="0" err="1" smtClean="0">
                <a:solidFill>
                  <a:schemeClr val="accent1"/>
                </a:solidFill>
              </a:rPr>
              <a:t>Console.ReadKey</a:t>
            </a:r>
            <a:r>
              <a:rPr lang="en-US" sz="1100" dirty="0">
                <a:solidFill>
                  <a:schemeClr val="accent1"/>
                </a:solidFill>
              </a:rPr>
              <a:t>();</a:t>
            </a:r>
            <a:endParaRPr sz="1100" dirty="0">
              <a:solidFill>
                <a:schemeClr val="accent1"/>
              </a:solidFill>
            </a:endParaRPr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02900" y="1284100"/>
            <a:ext cx="5495770" cy="135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Encode Sans Semi Condensed Light"/>
              <a:buChar char="⊹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Encode Sans Semi Condensed Light"/>
              <a:buChar char="×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Encode Sans Semi Condensed Light"/>
              <a:buChar char="⬩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●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 Light"/>
              <a:buChar char="○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Encode Sans Semi Condensed Light"/>
              <a:buChar char="■"/>
              <a:defRPr sz="20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101600" indent="0">
              <a:buNone/>
            </a:pPr>
            <a:r>
              <a:rPr lang="en-US" sz="1200" dirty="0" smtClean="0">
                <a:latin typeface="Century Gothic" panose="020B0502020202020204" pitchFamily="34" charset="0"/>
              </a:rPr>
              <a:t>A background job is a computer </a:t>
            </a:r>
            <a:r>
              <a:rPr lang="en-US" sz="1200" dirty="0">
                <a:latin typeface="Century Gothic" panose="020B0502020202020204" pitchFamily="34" charset="0"/>
              </a:rPr>
              <a:t>process that runs behind the scenes and without user </a:t>
            </a:r>
            <a:r>
              <a:rPr lang="en-US" sz="1200" dirty="0" smtClean="0">
                <a:latin typeface="Century Gothic" panose="020B0502020202020204" pitchFamily="34" charset="0"/>
              </a:rPr>
              <a:t>intervention. </a:t>
            </a:r>
          </a:p>
          <a:p>
            <a:pPr marL="101600" indent="0">
              <a:buNone/>
            </a:pPr>
            <a:r>
              <a:rPr lang="en-US" sz="1200" i="1" dirty="0">
                <a:latin typeface="Century Gothic" panose="020B0502020202020204" pitchFamily="34" charset="0"/>
              </a:rPr>
              <a:t>My Definition: Background jobs are applications that run in the background. </a:t>
            </a:r>
            <a:endParaRPr lang="en-US" sz="1200" i="1" dirty="0" smtClean="0">
              <a:latin typeface="Century Gothic" panose="020B0502020202020204" pitchFamily="34" charset="0"/>
            </a:endParaRPr>
          </a:p>
          <a:p>
            <a:pPr marL="101600" indent="0">
              <a:buNone/>
            </a:pPr>
            <a:endParaRPr lang="en-US" sz="1200" i="1" dirty="0">
              <a:latin typeface="Century Gothic" panose="020B0502020202020204" pitchFamily="34" charset="0"/>
            </a:endParaRPr>
          </a:p>
          <a:p>
            <a:pPr marL="101600" indent="0">
              <a:buNone/>
            </a:pPr>
            <a:r>
              <a:rPr lang="en-US" sz="1200" dirty="0" smtClean="0">
                <a:latin typeface="Century Gothic" panose="020B0502020202020204" pitchFamily="34" charset="0"/>
              </a:rPr>
              <a:t>Typical </a:t>
            </a:r>
            <a:r>
              <a:rPr lang="en-US" sz="1200" dirty="0">
                <a:latin typeface="Century Gothic" panose="020B0502020202020204" pitchFamily="34" charset="0"/>
              </a:rPr>
              <a:t>tasks for these processes include logging, system monitoring, scheduling, and user </a:t>
            </a:r>
            <a:r>
              <a:rPr lang="en-US" sz="1200" dirty="0" smtClean="0">
                <a:latin typeface="Century Gothic" panose="020B0502020202020204" pitchFamily="34" charset="0"/>
              </a:rPr>
              <a:t>notification.</a:t>
            </a:r>
            <a:endParaRPr lang="en-US" sz="1200" dirty="0">
              <a:latin typeface="Century Gothic" panose="020B0502020202020204" pitchFamily="34" charset="0"/>
            </a:endParaRPr>
          </a:p>
          <a:p>
            <a:pPr marL="101600" indent="0">
              <a:buNone/>
            </a:pPr>
            <a:r>
              <a:rPr lang="en-US" sz="1400" dirty="0">
                <a:latin typeface="Century Gothic" panose="020B0502020202020204" pitchFamily="34" charset="0"/>
              </a:rPr>
              <a:t>Background </a:t>
            </a:r>
            <a:r>
              <a:rPr lang="en-US" sz="1400" dirty="0" smtClean="0">
                <a:latin typeface="Century Gothic" panose="020B0502020202020204" pitchFamily="34" charset="0"/>
              </a:rPr>
              <a:t>jobs == </a:t>
            </a:r>
            <a:r>
              <a:rPr lang="en-US" sz="1400" dirty="0">
                <a:latin typeface="Century Gothic" panose="020B0502020202020204" pitchFamily="34" charset="0"/>
              </a:rPr>
              <a:t>Background </a:t>
            </a:r>
            <a:r>
              <a:rPr lang="en-US" sz="1400" dirty="0" smtClean="0">
                <a:latin typeface="Century Gothic" panose="020B0502020202020204" pitchFamily="34" charset="0"/>
              </a:rPr>
              <a:t>services == </a:t>
            </a:r>
            <a:r>
              <a:rPr lang="en-US" sz="1400" dirty="0">
                <a:latin typeface="Century Gothic" panose="020B0502020202020204" pitchFamily="34" charset="0"/>
              </a:rPr>
              <a:t>Background  </a:t>
            </a:r>
            <a:r>
              <a:rPr lang="en-US" sz="1400" dirty="0" smtClean="0">
                <a:latin typeface="Century Gothic" panose="020B0502020202020204" pitchFamily="34" charset="0"/>
              </a:rPr>
              <a:t>processes</a:t>
            </a:r>
            <a:endParaRPr lang="en-US" sz="18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and steps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79133" y="2140017"/>
            <a:ext cx="7716252" cy="3003483"/>
          </a:xfrm>
        </p:spPr>
        <p:txBody>
          <a:bodyPr/>
          <a:lstStyle/>
          <a:p>
            <a:pPr marL="330200" indent="-228600"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Create table (Customers)</a:t>
            </a:r>
          </a:p>
          <a:p>
            <a:pPr marL="330200" indent="-228600"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Setup main process class (</a:t>
            </a:r>
            <a:r>
              <a:rPr lang="en-US" sz="1400" dirty="0" err="1" smtClean="0">
                <a:latin typeface="Century Gothic" panose="020B0502020202020204" pitchFamily="34" charset="0"/>
              </a:rPr>
              <a:t>Notifier</a:t>
            </a:r>
            <a:r>
              <a:rPr lang="en-US" sz="1400" dirty="0" smtClean="0">
                <a:latin typeface="Century Gothic" panose="020B0502020202020204" pitchFamily="34" charset="0"/>
              </a:rPr>
              <a:t>)</a:t>
            </a:r>
          </a:p>
          <a:p>
            <a:pPr marL="330200" indent="-228600"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Create </a:t>
            </a:r>
            <a:r>
              <a:rPr lang="en-US" sz="1400" dirty="0" err="1" smtClean="0">
                <a:latin typeface="Century Gothic" panose="020B0502020202020204" pitchFamily="34" charset="0"/>
              </a:rPr>
              <a:t>DataAccess</a:t>
            </a:r>
            <a:r>
              <a:rPr lang="en-US" sz="1400" dirty="0" smtClean="0">
                <a:latin typeface="Century Gothic" panose="020B0502020202020204" pitchFamily="34" charset="0"/>
              </a:rPr>
              <a:t> class</a:t>
            </a:r>
          </a:p>
          <a:p>
            <a:pPr marL="330200" indent="-228600"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Create Email class (with </a:t>
            </a:r>
            <a:r>
              <a:rPr lang="en-US" sz="1400" dirty="0" err="1" smtClean="0">
                <a:latin typeface="Century Gothic" panose="020B0502020202020204" pitchFamily="34" charset="0"/>
              </a:rPr>
              <a:t>SendEmail</a:t>
            </a:r>
            <a:r>
              <a:rPr lang="en-US" sz="1400" dirty="0" smtClean="0">
                <a:latin typeface="Century Gothic" panose="020B0502020202020204" pitchFamily="34" charset="0"/>
              </a:rPr>
              <a:t> method)</a:t>
            </a:r>
          </a:p>
          <a:p>
            <a:pPr marL="330200" indent="-228600"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Create class that handles updating of table</a:t>
            </a:r>
          </a:p>
          <a:p>
            <a:pPr marL="330200" indent="-228600">
              <a:buAutoNum type="arabicPeriod"/>
            </a:pPr>
            <a:r>
              <a:rPr lang="en-US" sz="1400" dirty="0" smtClean="0">
                <a:latin typeface="Century Gothic" panose="020B0502020202020204" pitchFamily="34" charset="0"/>
              </a:rPr>
              <a:t>Briefly look at how SQL Injection works</a:t>
            </a:r>
          </a:p>
          <a:p>
            <a:pPr marL="330200" indent="-228600">
              <a:buAutoNum type="arabicPeriod"/>
            </a:pPr>
            <a:endParaRPr lang="en-US" sz="1400" dirty="0" smtClean="0">
              <a:latin typeface="Century Gothic" panose="020B0502020202020204" pitchFamily="34" charset="0"/>
            </a:endParaRPr>
          </a:p>
          <a:p>
            <a:pPr marL="330200" indent="-228600">
              <a:buAutoNum type="arabicPeriod"/>
            </a:pPr>
            <a:endParaRPr lang="en-US" sz="1400" dirty="0" smtClean="0">
              <a:latin typeface="Century Gothic" panose="020B0502020202020204" pitchFamily="34" charset="0"/>
            </a:endParaRPr>
          </a:p>
          <a:p>
            <a:pPr marL="101600" indent="0">
              <a:buNone/>
            </a:pP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79133" y="1305480"/>
            <a:ext cx="5360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matic SC" panose="020B0604020202020204" charset="-79"/>
                <a:cs typeface="Amatic SC" panose="020B0604020202020204" charset="-79"/>
              </a:rPr>
              <a:t>What should we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  <a:cs typeface="Amatic SC" panose="020B0604020202020204" charset="-79"/>
              </a:rPr>
              <a:t>Create a job that sends email notifications to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entury Gothic" panose="020B0502020202020204" pitchFamily="34" charset="0"/>
              <a:cs typeface="Amatic SC" panose="020B060402020202020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  <a:cs typeface="Amatic SC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60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Creating table</a:t>
            </a:r>
            <a:endParaRPr dirty="0"/>
          </a:p>
        </p:txBody>
      </p:sp>
      <p:sp>
        <p:nvSpPr>
          <p:cNvPr id="1577" name="Google Shape;1577;p14"/>
          <p:cNvSpPr txBox="1">
            <a:spLocks noGrp="1"/>
          </p:cNvSpPr>
          <p:nvPr>
            <p:ph type="body" idx="2"/>
          </p:nvPr>
        </p:nvSpPr>
        <p:spPr>
          <a:xfrm>
            <a:off x="279400" y="1430150"/>
            <a:ext cx="6083548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100" dirty="0">
                <a:latin typeface="Century Gothic" panose="020B0502020202020204" pitchFamily="34" charset="0"/>
              </a:rPr>
              <a:t>NCHAR </a:t>
            </a:r>
            <a:r>
              <a:rPr lang="en-US" sz="1100" dirty="0" smtClean="0">
                <a:latin typeface="Century Gothic" panose="020B0502020202020204" pitchFamily="34" charset="0"/>
              </a:rPr>
              <a:t>- If </a:t>
            </a:r>
            <a:r>
              <a:rPr lang="en-US" sz="1100" dirty="0">
                <a:latin typeface="Century Gothic" panose="020B0502020202020204" pitchFamily="34" charset="0"/>
              </a:rPr>
              <a:t>your column will store a fixed-length Unicode characters like French, Arabic and so on characters then go for NCHAR</a:t>
            </a:r>
            <a:r>
              <a:rPr lang="en-US" sz="11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n-US" sz="1100" dirty="0" smtClean="0">
                <a:latin typeface="Century Gothic" panose="020B0502020202020204" pitchFamily="34" charset="0"/>
              </a:rPr>
              <a:t> </a:t>
            </a:r>
            <a:r>
              <a:rPr lang="en-US" sz="1100" dirty="0">
                <a:latin typeface="Century Gothic" panose="020B0502020202020204" pitchFamily="34" charset="0"/>
              </a:rPr>
              <a:t>NVARCHAR </a:t>
            </a:r>
            <a:r>
              <a:rPr lang="en-US" sz="1100" dirty="0" smtClean="0">
                <a:latin typeface="Century Gothic" panose="020B0502020202020204" pitchFamily="34" charset="0"/>
              </a:rPr>
              <a:t>- If </a:t>
            </a:r>
            <a:r>
              <a:rPr lang="en-US" sz="1100" dirty="0">
                <a:latin typeface="Century Gothic" panose="020B0502020202020204" pitchFamily="34" charset="0"/>
              </a:rPr>
              <a:t>the data stored in a column is Unicode and can vary in length, then go for NVARCHAR. </a:t>
            </a:r>
          </a:p>
          <a:p>
            <a:pPr marL="101600" indent="0">
              <a:buNone/>
            </a:pPr>
            <a:r>
              <a:rPr lang="en-US" sz="1100" dirty="0">
                <a:latin typeface="Century Gothic" panose="020B0502020202020204" pitchFamily="34" charset="0"/>
              </a:rPr>
              <a:t> </a:t>
            </a:r>
          </a:p>
          <a:p>
            <a:r>
              <a:rPr lang="en-US" sz="1100" dirty="0">
                <a:latin typeface="Century Gothic" panose="020B0502020202020204" pitchFamily="34" charset="0"/>
              </a:rPr>
              <a:t>Querying to NCHAR or NVARCHAR is a bit slower then CHAR or VARCHAR. So don't go for NCHAR or NVARCHAR to store non-Unicode characters even </a:t>
            </a:r>
            <a:r>
              <a:rPr lang="en-US" sz="1100" dirty="0" smtClean="0">
                <a:latin typeface="Century Gothic" panose="020B0502020202020204" pitchFamily="34" charset="0"/>
              </a:rPr>
              <a:t>though </a:t>
            </a:r>
            <a:r>
              <a:rPr lang="en-US" sz="1100" dirty="0">
                <a:latin typeface="Century Gothic" panose="020B0502020202020204" pitchFamily="34" charset="0"/>
              </a:rPr>
              <a:t>this data type supports that. </a:t>
            </a:r>
            <a:endParaRPr lang="en-US" sz="1100" dirty="0" smtClean="0">
              <a:latin typeface="Century Gothic" panose="020B0502020202020204" pitchFamily="34" charset="0"/>
            </a:endParaRPr>
          </a:p>
          <a:p>
            <a:pPr marL="101600" indent="0">
              <a:buNone/>
            </a:pPr>
            <a:endParaRPr lang="en-US" sz="1100" dirty="0">
              <a:latin typeface="Century Gothic" panose="020B0502020202020204" pitchFamily="34" charset="0"/>
            </a:endParaRPr>
          </a:p>
        </p:txBody>
      </p:sp>
      <p:sp>
        <p:nvSpPr>
          <p:cNvPr id="1579" name="Google Shape;1579;p14"/>
          <p:cNvSpPr txBox="1">
            <a:spLocks noGrp="1"/>
          </p:cNvSpPr>
          <p:nvPr>
            <p:ph type="body" idx="2"/>
          </p:nvPr>
        </p:nvSpPr>
        <p:spPr>
          <a:xfrm>
            <a:off x="702900" y="3870575"/>
            <a:ext cx="56601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Refer to the resources folder for the script to create table.</a:t>
            </a:r>
            <a:endParaRPr sz="1200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94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>
            <a:spLocks noGrp="1"/>
          </p:cNvSpPr>
          <p:nvPr>
            <p:ph type="body" idx="1"/>
          </p:nvPr>
        </p:nvSpPr>
        <p:spPr>
          <a:xfrm>
            <a:off x="829900" y="1562274"/>
            <a:ext cx="5134800" cy="3854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800"/>
              </a:spcAft>
            </a:pPr>
            <a:r>
              <a:rPr lang="en-US" sz="3200" dirty="0"/>
              <a:t>Single-responsibility Principle (SRP) states: A class should have one and only one reason to change, meaning that a class should have only one job.</a:t>
            </a:r>
          </a:p>
          <a:p>
            <a:pPr marL="0" lvl="0" indent="0">
              <a:spcAft>
                <a:spcPts val="800"/>
              </a:spcAft>
            </a:pPr>
            <a:endParaRPr lang="en-US" sz="3200" dirty="0"/>
          </a:p>
          <a:p>
            <a:pPr marL="0" lvl="0" indent="0">
              <a:spcAft>
                <a:spcPts val="800"/>
              </a:spcAft>
              <a:buNone/>
            </a:pPr>
            <a:endParaRPr lang="en-US" sz="3200" dirty="0"/>
          </a:p>
        </p:txBody>
      </p:sp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593;p16"/>
          <p:cNvSpPr txBox="1">
            <a:spLocks/>
          </p:cNvSpPr>
          <p:nvPr/>
        </p:nvSpPr>
        <p:spPr>
          <a:xfrm>
            <a:off x="1636625" y="1104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36625" y="238552"/>
            <a:ext cx="30011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b="1" dirty="0">
                <a:solidFill>
                  <a:srgbClr val="FFFFFF"/>
                </a:solidFill>
                <a:latin typeface="Amatic SC"/>
                <a:cs typeface="Amatic SC"/>
                <a:sym typeface="Amatic SC"/>
              </a:rPr>
              <a:t>Creating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9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Good practices</a:t>
            </a:r>
            <a:endParaRPr dirty="0"/>
          </a:p>
        </p:txBody>
      </p:sp>
      <p:sp>
        <p:nvSpPr>
          <p:cNvPr id="1887" name="Google Shape;1887;p3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88" name="Google Shape;1888;p39"/>
          <p:cNvSpPr/>
          <p:nvPr/>
        </p:nvSpPr>
        <p:spPr>
          <a:xfrm>
            <a:off x="6208552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12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89" name="Google Shape;1889;p39"/>
          <p:cNvSpPr/>
          <p:nvPr/>
        </p:nvSpPr>
        <p:spPr>
          <a:xfrm>
            <a:off x="5678745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11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0" name="Google Shape;1890;p39"/>
          <p:cNvSpPr/>
          <p:nvPr/>
        </p:nvSpPr>
        <p:spPr>
          <a:xfrm>
            <a:off x="5148938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10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1" name="Google Shape;1891;p39"/>
          <p:cNvSpPr/>
          <p:nvPr/>
        </p:nvSpPr>
        <p:spPr>
          <a:xfrm>
            <a:off x="4619131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9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2" name="Google Shape;1892;p39"/>
          <p:cNvSpPr/>
          <p:nvPr/>
        </p:nvSpPr>
        <p:spPr>
          <a:xfrm>
            <a:off x="4089325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8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3" name="Google Shape;1893;p39"/>
          <p:cNvSpPr/>
          <p:nvPr/>
        </p:nvSpPr>
        <p:spPr>
          <a:xfrm>
            <a:off x="3559518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7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4" name="Google Shape;1894;p39"/>
          <p:cNvSpPr/>
          <p:nvPr/>
        </p:nvSpPr>
        <p:spPr>
          <a:xfrm>
            <a:off x="3029711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6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5" name="Google Shape;1895;p39"/>
          <p:cNvSpPr/>
          <p:nvPr/>
        </p:nvSpPr>
        <p:spPr>
          <a:xfrm>
            <a:off x="2499904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5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6" name="Google Shape;1896;p39"/>
          <p:cNvSpPr/>
          <p:nvPr/>
        </p:nvSpPr>
        <p:spPr>
          <a:xfrm>
            <a:off x="1970097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7" name="Google Shape;1897;p39"/>
          <p:cNvSpPr/>
          <p:nvPr/>
        </p:nvSpPr>
        <p:spPr>
          <a:xfrm>
            <a:off x="1440290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8" name="Google Shape;1898;p39"/>
          <p:cNvSpPr/>
          <p:nvPr/>
        </p:nvSpPr>
        <p:spPr>
          <a:xfrm>
            <a:off x="910483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9" name="Google Shape;1899;p39"/>
          <p:cNvSpPr/>
          <p:nvPr/>
        </p:nvSpPr>
        <p:spPr>
          <a:xfrm>
            <a:off x="380676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00" name="Google Shape;1900;p39"/>
          <p:cNvSpPr/>
          <p:nvPr/>
        </p:nvSpPr>
        <p:spPr>
          <a:xfrm>
            <a:off x="0" y="2679750"/>
            <a:ext cx="5115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901" name="Google Shape;1901;p39"/>
          <p:cNvCxnSpPr/>
          <p:nvPr/>
        </p:nvCxnSpPr>
        <p:spPr>
          <a:xfrm rot="10800000">
            <a:off x="61716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2" name="Google Shape;1902;p39"/>
          <p:cNvSpPr txBox="1"/>
          <p:nvPr/>
        </p:nvSpPr>
        <p:spPr>
          <a:xfrm>
            <a:off x="58423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Don’t catch exceptions without handling them.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3" name="Google Shape;1903;p39"/>
          <p:cNvCxnSpPr/>
          <p:nvPr/>
        </p:nvCxnSpPr>
        <p:spPr>
          <a:xfrm rot="10800000">
            <a:off x="167763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4" name="Google Shape;1904;p39"/>
          <p:cNvSpPr txBox="1"/>
          <p:nvPr/>
        </p:nvSpPr>
        <p:spPr>
          <a:xfrm>
            <a:off x="164591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Check for null before performing operations on an object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5" name="Google Shape;1905;p39"/>
          <p:cNvCxnSpPr/>
          <p:nvPr/>
        </p:nvCxnSpPr>
        <p:spPr>
          <a:xfrm rot="10800000">
            <a:off x="27381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6" name="Google Shape;1906;p39"/>
          <p:cNvSpPr txBox="1"/>
          <p:nvPr/>
        </p:nvSpPr>
        <p:spPr>
          <a:xfrm>
            <a:off x="270759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Don’t use a class to do unrelated operations. Let a class have just one job.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7" name="Google Shape;1907;p39"/>
          <p:cNvCxnSpPr/>
          <p:nvPr/>
        </p:nvCxnSpPr>
        <p:spPr>
          <a:xfrm rot="10800000">
            <a:off x="3798574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8" name="Google Shape;1908;p39"/>
          <p:cNvSpPr txBox="1"/>
          <p:nvPr/>
        </p:nvSpPr>
        <p:spPr>
          <a:xfrm>
            <a:off x="376927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Be intentional when you create your databases and tables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9" name="Google Shape;1909;p39"/>
          <p:cNvCxnSpPr/>
          <p:nvPr/>
        </p:nvCxnSpPr>
        <p:spPr>
          <a:xfrm rot="10800000">
            <a:off x="4859044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0" name="Google Shape;1910;p39"/>
          <p:cNvSpPr txBox="1"/>
          <p:nvPr/>
        </p:nvSpPr>
        <p:spPr>
          <a:xfrm>
            <a:off x="483095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Minimize hardcoding 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1" name="Google Shape;1911;p39"/>
          <p:cNvCxnSpPr/>
          <p:nvPr/>
        </p:nvCxnSpPr>
        <p:spPr>
          <a:xfrm rot="10800000">
            <a:off x="5919514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2" name="Google Shape;1912;p39"/>
          <p:cNvSpPr txBox="1"/>
          <p:nvPr/>
        </p:nvSpPr>
        <p:spPr>
          <a:xfrm>
            <a:off x="589263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Use class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models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3" name="Google Shape;1913;p39"/>
          <p:cNvCxnSpPr/>
          <p:nvPr/>
        </p:nvCxnSpPr>
        <p:spPr>
          <a:xfrm rot="10800000">
            <a:off x="115554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4" name="Google Shape;1914;p39"/>
          <p:cNvSpPr txBox="1"/>
          <p:nvPr/>
        </p:nvSpPr>
        <p:spPr>
          <a:xfrm>
            <a:off x="1099247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Don’t trust inputs from users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5" name="Google Shape;1915;p39"/>
          <p:cNvCxnSpPr/>
          <p:nvPr/>
        </p:nvCxnSpPr>
        <p:spPr>
          <a:xfrm rot="10800000">
            <a:off x="221601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6" name="Google Shape;1916;p39"/>
          <p:cNvSpPr txBox="1"/>
          <p:nvPr/>
        </p:nvSpPr>
        <p:spPr>
          <a:xfrm>
            <a:off x="2167070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Use Try – Catch blocks where needed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7" name="Google Shape;1917;p39"/>
          <p:cNvCxnSpPr/>
          <p:nvPr/>
        </p:nvCxnSpPr>
        <p:spPr>
          <a:xfrm rot="10800000">
            <a:off x="327648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8" name="Google Shape;1918;p39"/>
          <p:cNvSpPr txBox="1"/>
          <p:nvPr/>
        </p:nvSpPr>
        <p:spPr>
          <a:xfrm>
            <a:off x="3234893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Use correct naming conventions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9" name="Google Shape;1919;p39"/>
          <p:cNvCxnSpPr/>
          <p:nvPr/>
        </p:nvCxnSpPr>
        <p:spPr>
          <a:xfrm rot="10800000">
            <a:off x="433695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20" name="Google Shape;1920;p39"/>
          <p:cNvSpPr txBox="1"/>
          <p:nvPr/>
        </p:nvSpPr>
        <p:spPr>
          <a:xfrm>
            <a:off x="4302716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Don’t stuff your codes in Program.cs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1" name="Google Shape;1921;p39"/>
          <p:cNvCxnSpPr/>
          <p:nvPr/>
        </p:nvCxnSpPr>
        <p:spPr>
          <a:xfrm rot="10800000">
            <a:off x="539742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22" name="Google Shape;1922;p39"/>
          <p:cNvSpPr txBox="1"/>
          <p:nvPr/>
        </p:nvSpPr>
        <p:spPr>
          <a:xfrm>
            <a:off x="5370539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Use using statement for classes that implement </a:t>
            </a:r>
            <a:r>
              <a:rPr lang="en-US" sz="900" b="1" dirty="0" err="1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IDisposable</a:t>
            </a:r>
            <a:endParaRPr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3" name="Google Shape;1923;p39"/>
          <p:cNvCxnSpPr/>
          <p:nvPr/>
        </p:nvCxnSpPr>
        <p:spPr>
          <a:xfrm rot="10800000">
            <a:off x="645789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24" name="Google Shape;1924;p39"/>
          <p:cNvSpPr txBox="1"/>
          <p:nvPr/>
        </p:nvSpPr>
        <p:spPr>
          <a:xfrm>
            <a:off x="6427563" y="3571950"/>
            <a:ext cx="83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900" b="1" dirty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Write your code in a way that you don’t </a:t>
            </a:r>
            <a:r>
              <a:rPr lang="en-US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use too </a:t>
            </a:r>
            <a:r>
              <a:rPr lang="en-US" sz="900" b="1" dirty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memory </a:t>
            </a:r>
            <a:r>
              <a:rPr lang="en-US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r>
              <a:rPr lang="en-US" sz="900" b="1" dirty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or make your application </a:t>
            </a:r>
            <a:r>
              <a:rPr lang="en-US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slow. (</a:t>
            </a:r>
            <a:r>
              <a:rPr lang="en-US" sz="900" b="1" i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Lazy Loading</a:t>
            </a:r>
            <a:r>
              <a:rPr lang="en-US" sz="900" b="1" dirty="0" smtClean="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)</a:t>
            </a:r>
            <a:endParaRPr lang="en-US" sz="9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2360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409</Words>
  <Application>Microsoft Office PowerPoint</Application>
  <PresentationFormat>On-screen Show (16:9)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Century Gothic</vt:lpstr>
      <vt:lpstr>Calibri</vt:lpstr>
      <vt:lpstr>Arial</vt:lpstr>
      <vt:lpstr>Amatic SC</vt:lpstr>
      <vt:lpstr>Encode Sans Semi Condensed Light</vt:lpstr>
      <vt:lpstr>Encode Sans Semi Condensed</vt:lpstr>
      <vt:lpstr>Ephesus template</vt:lpstr>
      <vt:lpstr>A brief dive into background jobs</vt:lpstr>
      <vt:lpstr>Hello!</vt:lpstr>
      <vt:lpstr>PATHWAY</vt:lpstr>
      <vt:lpstr>What are background jobs</vt:lpstr>
      <vt:lpstr>Aim and steps</vt:lpstr>
      <vt:lpstr>Creating table</vt:lpstr>
      <vt:lpstr>PowerPoint Presentation</vt:lpstr>
      <vt:lpstr>Good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dive into background jobs</dc:title>
  <cp:lastModifiedBy>HP</cp:lastModifiedBy>
  <cp:revision>27</cp:revision>
  <dcterms:modified xsi:type="dcterms:W3CDTF">2021-07-02T08:20:16Z</dcterms:modified>
</cp:coreProperties>
</file>