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6" r:id="rId4"/>
    <p:sldId id="267" r:id="rId5"/>
    <p:sldId id="268" r:id="rId6"/>
    <p:sldId id="259" r:id="rId7"/>
    <p:sldId id="270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6D20-1FC3-43C5-881B-807A5576DB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3E34-396D-4B48-99CE-5E8910A2EF4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74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6D20-1FC3-43C5-881B-807A5576DB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3E34-396D-4B48-99CE-5E8910A2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6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6D20-1FC3-43C5-881B-807A5576DB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3E34-396D-4B48-99CE-5E8910A2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08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6D20-1FC3-43C5-881B-807A5576DB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3E34-396D-4B48-99CE-5E8910A2EF4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65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6D20-1FC3-43C5-881B-807A5576DB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3E34-396D-4B48-99CE-5E8910A2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86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6D20-1FC3-43C5-881B-807A5576DB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3E34-396D-4B48-99CE-5E8910A2EF4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925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6D20-1FC3-43C5-881B-807A5576DB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3E34-396D-4B48-99CE-5E8910A2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29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6D20-1FC3-43C5-881B-807A5576DB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3E34-396D-4B48-99CE-5E8910A2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53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6D20-1FC3-43C5-881B-807A5576DB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3E34-396D-4B48-99CE-5E8910A2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6D20-1FC3-43C5-881B-807A5576DB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3E34-396D-4B48-99CE-5E8910A2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6D20-1FC3-43C5-881B-807A5576DB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3E34-396D-4B48-99CE-5E8910A2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6D20-1FC3-43C5-881B-807A5576DB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3E34-396D-4B48-99CE-5E8910A2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5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6D20-1FC3-43C5-881B-807A5576DB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3E34-396D-4B48-99CE-5E8910A2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6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6D20-1FC3-43C5-881B-807A5576DB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3E34-396D-4B48-99CE-5E8910A2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6D20-1FC3-43C5-881B-807A5576DB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3E34-396D-4B48-99CE-5E8910A2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3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6D20-1FC3-43C5-881B-807A5576DB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3E34-396D-4B48-99CE-5E8910A2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8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6D20-1FC3-43C5-881B-807A5576DB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3E34-396D-4B48-99CE-5E8910A2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2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4C36D20-1FC3-43C5-881B-807A5576DB1F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B043E34-396D-4B48-99CE-5E8910A2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17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Bike-Share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Insights into Usage Patterns of Casual Riders and </a:t>
            </a:r>
            <a:r>
              <a:rPr lang="en-US" dirty="0" smtClean="0">
                <a:solidFill>
                  <a:schemeClr val="tx1"/>
                </a:solidFill>
              </a:rPr>
              <a:t>Annual Members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Samuel Adebayo, Junior Data Analyst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16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June 2024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7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34" y="113739"/>
            <a:ext cx="8534400" cy="1507067"/>
          </a:xfrm>
        </p:spPr>
        <p:txBody>
          <a:bodyPr/>
          <a:lstStyle/>
          <a:p>
            <a:r>
              <a:rPr lang="en-US" dirty="0" smtClean="0"/>
              <a:t>ANNUAL TRIPS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7938" y="2003046"/>
            <a:ext cx="52857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Seasonal Trends: Higher usage in warmer months; dip in winter.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Recovery: Ride counts start to recover in early spring.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Casual Riders: Greater decline in winter, indicating weather sensitivity.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Members: More stable usage year-round, consistently higher than casual riders.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53" y="1249512"/>
            <a:ext cx="6786290" cy="492338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48246"/>
            <a:ext cx="8534400" cy="1507067"/>
          </a:xfrm>
        </p:spPr>
        <p:txBody>
          <a:bodyPr/>
          <a:lstStyle/>
          <a:p>
            <a:r>
              <a:rPr lang="en-US" dirty="0"/>
              <a:t>Geographic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573529" y="3151512"/>
            <a:ext cx="48236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Visualization of ride start locations within Chicago.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Differences in popular locations for casual riders and annual members.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209" y="1199350"/>
            <a:ext cx="6233243" cy="565865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901" y="182751"/>
            <a:ext cx="9434573" cy="1507067"/>
          </a:xfrm>
        </p:spPr>
        <p:txBody>
          <a:bodyPr/>
          <a:lstStyle/>
          <a:p>
            <a:r>
              <a:rPr lang="en-US" dirty="0"/>
              <a:t>Key Insights and Recommendations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88723" y="1872929"/>
            <a:ext cx="5107488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Promotional Offers: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Seasonal and trial memberships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Marketing Campaigns: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Commute incentives and leisure benefits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Strategy: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Targeted ads and engaging content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 Improvements: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top stations, exclusive member perks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and Events: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Member-exclusive events and local partnerships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 descr="https://i.pinimg.com/564x/7c/73/5b/7c735bcf3b3a9f4b0b7e49ac564b874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811" y="1872929"/>
            <a:ext cx="3733082" cy="373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16" y="1088525"/>
            <a:ext cx="8534400" cy="150706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14484" y="2513097"/>
            <a:ext cx="4957463" cy="364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Ride Patterns: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Casual riders: Fewer, longer rides (~28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Annual members: More frequent, shorter rides (~12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 Times: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Casual: Afternoon peaks, variable weekends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Members: Morning/evening peaks, weekday commutes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1216" y="2446412"/>
            <a:ext cx="6096000" cy="32778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Seasonal Trends: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Peaks in summer, dips in winter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Casual riders show more seasonal variation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Geographical Distribution: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Members: Concentrated routes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Casual: Dispersed routes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Top Stations: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Identified top 10 start stations</a:t>
            </a:r>
          </a:p>
        </p:txBody>
      </p:sp>
    </p:spTree>
    <p:extLst>
      <p:ext uri="{BB962C8B-B14F-4D97-AF65-F5344CB8AC3E}">
        <p14:creationId xmlns:p14="http://schemas.microsoft.com/office/powerpoint/2010/main" val="14742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0596" y="415664"/>
            <a:ext cx="8534400" cy="1507067"/>
          </a:xfrm>
        </p:spPr>
        <p:txBody>
          <a:bodyPr/>
          <a:lstStyle/>
          <a:p>
            <a:r>
              <a:rPr lang="en-US" dirty="0"/>
              <a:t>Questions &amp; Discussion</a:t>
            </a:r>
          </a:p>
        </p:txBody>
      </p:sp>
      <p:pic>
        <p:nvPicPr>
          <p:cNvPr id="3" name="Picture 4" descr="https://i.pinimg.com/564x/91/c9/fe/91c9fe894c22dfe20d272ffd73db82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601" y="2367262"/>
            <a:ext cx="5362575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78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39" y="87860"/>
            <a:ext cx="8534400" cy="1507067"/>
          </a:xfrm>
        </p:spPr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05" y="1849191"/>
            <a:ext cx="3782345" cy="3614738"/>
          </a:xfrm>
        </p:spPr>
      </p:pic>
    </p:spTree>
    <p:extLst>
      <p:ext uri="{BB962C8B-B14F-4D97-AF65-F5344CB8AC3E}">
        <p14:creationId xmlns:p14="http://schemas.microsoft.com/office/powerpoint/2010/main" val="239991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552" y="105114"/>
            <a:ext cx="8534400" cy="150706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8552" y="2450714"/>
            <a:ext cx="4379494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 overview of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Cyclistic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its bike-share program in Chicago.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 of the analysis objectives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This may contain: a painting of a bicycle with paint splat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649" y="631325"/>
            <a:ext cx="3234606" cy="565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6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16" y="0"/>
            <a:ext cx="8534400" cy="1507067"/>
          </a:xfrm>
        </p:spPr>
        <p:txBody>
          <a:bodyPr/>
          <a:lstStyle/>
          <a:p>
            <a:r>
              <a:rPr lang="en-US" dirty="0" smtClean="0"/>
              <a:t>AVERAGE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/>
              <a:t> COUNT Of trips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6" y="1375913"/>
            <a:ext cx="4241292" cy="36147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442" y="1248436"/>
            <a:ext cx="4390865" cy="37422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5351" y="5592756"/>
            <a:ext cx="9253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Casual riders have higher </a:t>
            </a:r>
            <a:r>
              <a:rPr lang="en-US" dirty="0" smtClean="0"/>
              <a:t>Average than Annual members but make a lesser amount of trips.</a:t>
            </a:r>
          </a:p>
        </p:txBody>
      </p:sp>
    </p:spTree>
    <p:extLst>
      <p:ext uri="{BB962C8B-B14F-4D97-AF65-F5344CB8AC3E}">
        <p14:creationId xmlns:p14="http://schemas.microsoft.com/office/powerpoint/2010/main" val="34293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574" y="0"/>
            <a:ext cx="8534400" cy="1507067"/>
          </a:xfrm>
        </p:spPr>
        <p:txBody>
          <a:bodyPr/>
          <a:lstStyle/>
          <a:p>
            <a:r>
              <a:rPr lang="en-US" dirty="0" smtClean="0"/>
              <a:t>MEDIAN AND OUTLIERS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00" y="1358660"/>
            <a:ext cx="4241292" cy="36147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037" y="1358661"/>
            <a:ext cx="4241292" cy="36147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38044" y="5295991"/>
            <a:ext cx="92187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Higher amount of outliers for casual riders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of casual rider is higher than annual member as seen in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-127800"/>
            <a:ext cx="8534400" cy="1507067"/>
          </a:xfrm>
        </p:spPr>
        <p:txBody>
          <a:bodyPr/>
          <a:lstStyle/>
          <a:p>
            <a:r>
              <a:rPr lang="en-US" dirty="0" smtClean="0"/>
              <a:t>MODE AND STANDARD DEVIATION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05" y="1087951"/>
            <a:ext cx="4241292" cy="36147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42" y="1040555"/>
            <a:ext cx="4291104" cy="36571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0144" y="5087678"/>
            <a:ext cx="54577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are more members with a trip time of 4 minutes, while the casual riders, though have a lesser count, spend more time</a:t>
            </a:r>
            <a:r>
              <a:rPr lang="en-US" dirty="0" smtClean="0"/>
              <a:t>.</a:t>
            </a:r>
            <a:endParaRPr lang="en-US" dirty="0" smtClean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86423" y="50876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Helvetica Neue"/>
              </a:rPr>
              <a:t>Casual riders also have a larger standard deviation, indicating more variability in trip durations.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7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695" y="0"/>
            <a:ext cx="8534400" cy="1507067"/>
          </a:xfrm>
        </p:spPr>
        <p:txBody>
          <a:bodyPr/>
          <a:lstStyle/>
          <a:p>
            <a:r>
              <a:rPr lang="en-US" dirty="0"/>
              <a:t>Hourly Ride </a:t>
            </a:r>
            <a:r>
              <a:rPr lang="en-US" dirty="0" smtClean="0"/>
              <a:t>Trend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17720" y="5225328"/>
            <a:ext cx="642509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Casual riders peak in the late morning and afternoon.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Annual members have a distinct peak during commute hours (7-9 AM and 5-7 PM).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971" y="1070111"/>
            <a:ext cx="4805333" cy="408620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5" y="1070111"/>
            <a:ext cx="4810814" cy="41001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4971" y="55700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riders ride for about 5 to 20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14" y="224287"/>
            <a:ext cx="8534400" cy="903218"/>
          </a:xfrm>
        </p:spPr>
        <p:txBody>
          <a:bodyPr/>
          <a:lstStyle/>
          <a:p>
            <a:r>
              <a:rPr lang="en-US" dirty="0" smtClean="0"/>
              <a:t>WEEKLY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511" y="1046932"/>
            <a:ext cx="4694327" cy="40008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9638" y="5073810"/>
            <a:ext cx="57998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Casual </a:t>
            </a:r>
            <a:r>
              <a:rPr lang="en-US" dirty="0" smtClean="0"/>
              <a:t>riders have </a:t>
            </a:r>
            <a:r>
              <a:rPr lang="en-US" dirty="0" smtClean="0"/>
              <a:t>higher average </a:t>
            </a:r>
            <a:r>
              <a:rPr lang="en-US" dirty="0" smtClean="0"/>
              <a:t>usage on weekends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Annual members have consistent usage throughout the week with a slight peak on weekdays.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14" y="1046933"/>
            <a:ext cx="4694327" cy="400084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854345" y="5244709"/>
            <a:ext cx="5222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Casual riders count peak at the middle of the week.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Annual members peak during the weekends.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8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115" y="-184021"/>
            <a:ext cx="8534400" cy="1507067"/>
          </a:xfrm>
        </p:spPr>
        <p:txBody>
          <a:bodyPr/>
          <a:lstStyle/>
          <a:p>
            <a:r>
              <a:rPr lang="en-US" dirty="0" smtClean="0"/>
              <a:t>RIDE DURATIONS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0351" y="5446675"/>
            <a:ext cx="3749615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7309" y="2850124"/>
            <a:ext cx="6096000" cy="21171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Ride trends show seasonal variation, peaking in summer months.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Both casual riders and annual members follow similar seasonal patterns, but casual rider usage is more variable.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309" y="1323046"/>
            <a:ext cx="5338115" cy="454953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44" y="70607"/>
            <a:ext cx="8534400" cy="1507067"/>
          </a:xfrm>
        </p:spPr>
        <p:txBody>
          <a:bodyPr/>
          <a:lstStyle/>
          <a:p>
            <a:r>
              <a:rPr lang="en-US" dirty="0"/>
              <a:t>Monthly Ride Trend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96899" y="2770446"/>
            <a:ext cx="5854461" cy="2117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Ride trends show seasonal variation, peaking in summer months.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Both casual riders and annual members follow similar seasonal patterns, but casual rider usage is more variable.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403" y="1273319"/>
            <a:ext cx="6010996" cy="511143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102</TotalTime>
  <Words>480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Helvetica Neue</vt:lpstr>
      <vt:lpstr>Wingdings 3</vt:lpstr>
      <vt:lpstr>Slice</vt:lpstr>
      <vt:lpstr>Cyclistic Bike-Share Analysis</vt:lpstr>
      <vt:lpstr>INTRODUCTION</vt:lpstr>
      <vt:lpstr>AVERAGE AND COUNT Of trips</vt:lpstr>
      <vt:lpstr>MEDIAN AND OUTLIERS</vt:lpstr>
      <vt:lpstr>MODE AND STANDARD DEVIATION</vt:lpstr>
      <vt:lpstr>Hourly Ride Trend</vt:lpstr>
      <vt:lpstr>WEEKLY ANALYSIS</vt:lpstr>
      <vt:lpstr>RIDE DURATIONS</vt:lpstr>
      <vt:lpstr>Monthly Ride Trend</vt:lpstr>
      <vt:lpstr>ANNUAL TRIPS</vt:lpstr>
      <vt:lpstr>Geographic Analysis</vt:lpstr>
      <vt:lpstr>Key Insights and Recommendations</vt:lpstr>
      <vt:lpstr>Conclusion</vt:lpstr>
      <vt:lpstr>Questions &amp; Discussion</vt:lpstr>
      <vt:lpstr>APPENDIX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Bike-Share Analysis</dc:title>
  <dc:creator>Microsoft account</dc:creator>
  <cp:lastModifiedBy>Microsoft account</cp:lastModifiedBy>
  <cp:revision>15</cp:revision>
  <dcterms:created xsi:type="dcterms:W3CDTF">2024-06-16T00:29:45Z</dcterms:created>
  <dcterms:modified xsi:type="dcterms:W3CDTF">2024-06-17T23:04:48Z</dcterms:modified>
</cp:coreProperties>
</file>