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embeddedFontLst>
    <p:embeddedFont>
      <p:font typeface="Josefin Sans Italics" panose="020B0604020202020204" charset="0"/>
      <p:regular r:id="rId33"/>
    </p:embeddedFont>
    <p:embeddedFont>
      <p:font typeface="Calibri (MS) Italics" panose="020B0604020202020204" charset="0"/>
      <p:regular r:id="rId34"/>
    </p:embeddedFont>
    <p:embeddedFont>
      <p:font typeface="Montserrat Bold" panose="020B0604020202020204" charset="0"/>
      <p:regular r:id="rId35"/>
    </p:embeddedFont>
    <p:embeddedFont>
      <p:font typeface="Montserrat Classic Bold" panose="020B0604020202020204" charset="0"/>
      <p:regular r:id="rId36"/>
    </p:embeddedFont>
    <p:embeddedFont>
      <p:font typeface="Josefin Sans Bold" panose="020B0604020202020204" charset="0"/>
      <p:regular r:id="rId37"/>
    </p:embeddedFont>
    <p:embeddedFont>
      <p:font typeface="Montserrat" panose="020B0604020202020204" charset="0"/>
      <p:regular r:id="rId38"/>
    </p:embeddedFont>
    <p:embeddedFont>
      <p:font typeface="Josefin Sans" panose="020B060402020202020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ontserrat Italics" panose="020B0604020202020204" charset="0"/>
      <p:regular r:id="rId44"/>
    </p:embeddedFont>
    <p:embeddedFont>
      <p:font typeface="Muli Heavy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8" d="100"/>
          <a:sy n="58" d="100"/>
        </p:scale>
        <p:origin x="-466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40440" y="4418421"/>
            <a:ext cx="14718860" cy="1521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5"/>
              </a:lnSpc>
            </a:pPr>
            <a:r>
              <a:rPr lang="en-US" sz="5344">
                <a:solidFill>
                  <a:srgbClr val="2B4B82"/>
                </a:solidFill>
                <a:latin typeface="Josefin Sans Bold"/>
              </a:rPr>
              <a:t>TÌM HIỂU THUẬT TOÁN ECLAT &amp; </a:t>
            </a:r>
          </a:p>
          <a:p>
            <a:pPr>
              <a:lnSpc>
                <a:spcPts val="5985"/>
              </a:lnSpc>
            </a:pPr>
            <a:r>
              <a:rPr lang="en-US" sz="5344">
                <a:solidFill>
                  <a:srgbClr val="2B4B82"/>
                </a:solidFill>
                <a:latin typeface="Josefin Sans Bold"/>
              </a:rPr>
              <a:t>ÁP DỤNG VÀO BỘ DỮ LIỆU GROCERIES 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96458" y="6004206"/>
            <a:ext cx="3700657" cy="804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52"/>
              </a:lnSpc>
            </a:pPr>
            <a:r>
              <a:rPr lang="en-US" sz="4680" spc="79">
                <a:solidFill>
                  <a:srgbClr val="135E6A"/>
                </a:solidFill>
                <a:latin typeface="Josefin Sans"/>
              </a:rPr>
              <a:t>- NHÓM 4 </a:t>
            </a:r>
          </a:p>
        </p:txBody>
      </p:sp>
      <p:sp>
        <p:nvSpPr>
          <p:cNvPr id="4" name="Freeform 4"/>
          <p:cNvSpPr/>
          <p:nvPr/>
        </p:nvSpPr>
        <p:spPr>
          <a:xfrm>
            <a:off x="1229532" y="1605315"/>
            <a:ext cx="4310081" cy="1183942"/>
          </a:xfrm>
          <a:custGeom>
            <a:avLst/>
            <a:gdLst/>
            <a:ahLst/>
            <a:cxnLst/>
            <a:rect l="l" t="t" r="r" b="b"/>
            <a:pathLst>
              <a:path w="4310081" h="1183942">
                <a:moveTo>
                  <a:pt x="0" y="0"/>
                </a:moveTo>
                <a:lnTo>
                  <a:pt x="4310081" y="0"/>
                </a:lnTo>
                <a:lnTo>
                  <a:pt x="4310081" y="1183942"/>
                </a:lnTo>
                <a:lnTo>
                  <a:pt x="0" y="1183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3885387" y="4325146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909118" y="-4761671"/>
            <a:ext cx="12671015" cy="11029989"/>
            <a:chOff x="0" y="0"/>
            <a:chExt cx="16894687" cy="14706652"/>
          </a:xfrm>
        </p:grpSpPr>
        <p:sp>
          <p:nvSpPr>
            <p:cNvPr id="9" name="AutoShape 9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10" name="AutoShape 10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521392" y="9392236"/>
            <a:ext cx="6480295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51">
                <a:solidFill>
                  <a:srgbClr val="135E6A"/>
                </a:solidFill>
                <a:latin typeface="Josefin Sans"/>
              </a:rPr>
              <a:t>KHAI PHÁ DỮ LIỆU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12138" y="-5127431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5531307" y="5696746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79093" y="632410"/>
            <a:ext cx="8709189" cy="1524000"/>
            <a:chOff x="0" y="0"/>
            <a:chExt cx="11612251" cy="203200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1612251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0"/>
                </a:lnSpc>
              </a:pPr>
              <a:r>
                <a:rPr lang="en-US" sz="5025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  <a:p>
              <a:pPr>
                <a:lnSpc>
                  <a:spcPts val="6030"/>
                </a:lnSpc>
              </a:pPr>
              <a:endParaRPr lang="en-US" sz="5025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477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0" y="2648746"/>
            <a:ext cx="18288000" cy="6096000"/>
          </a:xfrm>
          <a:custGeom>
            <a:avLst/>
            <a:gdLst/>
            <a:ahLst/>
            <a:cxnLst/>
            <a:rect l="l" t="t" r="r" b="b"/>
            <a:pathLst>
              <a:path w="18288000" h="6096000">
                <a:moveTo>
                  <a:pt x="0" y="0"/>
                </a:moveTo>
                <a:lnTo>
                  <a:pt x="18288000" y="0"/>
                </a:lnTo>
                <a:lnTo>
                  <a:pt x="18288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31307" y="5696746"/>
            <a:ext cx="11930715" cy="9866309"/>
            <a:chOff x="0" y="0"/>
            <a:chExt cx="15907619" cy="13155078"/>
          </a:xfrm>
        </p:grpSpPr>
        <p:sp>
          <p:nvSpPr>
            <p:cNvPr id="3" name="AutoShape 3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12138" y="-5127431"/>
            <a:ext cx="12671015" cy="11029989"/>
            <a:chOff x="0" y="0"/>
            <a:chExt cx="16894687" cy="14706652"/>
          </a:xfrm>
        </p:grpSpPr>
        <p:sp>
          <p:nvSpPr>
            <p:cNvPr id="6" name="AutoShape 6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7" name="AutoShape 7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79093" y="632410"/>
            <a:ext cx="8709189" cy="1524000"/>
            <a:chOff x="0" y="0"/>
            <a:chExt cx="11612251" cy="203200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1612251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0"/>
                </a:lnSpc>
              </a:pPr>
              <a:r>
                <a:rPr lang="en-US" sz="5025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  <a:p>
              <a:pPr>
                <a:lnSpc>
                  <a:spcPts val="6030"/>
                </a:lnSpc>
              </a:pPr>
              <a:endParaRPr lang="en-US" sz="5025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477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8602521" y="1606783"/>
          <a:ext cx="8656779" cy="8591550"/>
        </p:xfrm>
        <a:graphic>
          <a:graphicData uri="http://schemas.openxmlformats.org/drawingml/2006/table">
            <a:tbl>
              <a:tblPr/>
              <a:tblGrid>
                <a:gridCol w="3511063"/>
                <a:gridCol w="5145716"/>
              </a:tblGrid>
              <a:tr h="6170041">
                <a:tc>
                  <a:txBody>
                    <a:bodyPr/>
                    <a:lstStyle/>
                    <a:p>
                      <a:pPr algn="ctr">
                        <a:lnSpc>
                          <a:spcPts val="3712"/>
                        </a:lnSpc>
                        <a:defRPr/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 Bold"/>
                        </a:rPr>
                        <a:t>Mẫu 1 itemset</a:t>
                      </a:r>
                      <a:endParaRPr lang="en-US" sz="1100"/>
                    </a:p>
                    <a:p>
                      <a:pPr algn="ctr">
                        <a:lnSpc>
                          <a:spcPts val="3712"/>
                        </a:lnSpc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"/>
                        </a:rPr>
                        <a:t>Apple; sup=5/8</a:t>
                      </a:r>
                    </a:p>
                    <a:p>
                      <a:pPr algn="ctr">
                        <a:lnSpc>
                          <a:spcPts val="3712"/>
                        </a:lnSpc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"/>
                        </a:rPr>
                        <a:t>Bread; sup=3/8</a:t>
                      </a:r>
                    </a:p>
                    <a:p>
                      <a:pPr algn="ctr">
                        <a:lnSpc>
                          <a:spcPts val="3712"/>
                        </a:lnSpc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"/>
                        </a:rPr>
                        <a:t>Butter; sup=3/8</a:t>
                      </a:r>
                    </a:p>
                    <a:p>
                      <a:pPr algn="ctr">
                        <a:lnSpc>
                          <a:spcPts val="3712"/>
                        </a:lnSpc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"/>
                        </a:rPr>
                        <a:t>Cheese; sup=3/8</a:t>
                      </a:r>
                    </a:p>
                    <a:p>
                      <a:pPr algn="ctr">
                        <a:lnSpc>
                          <a:spcPts val="3712"/>
                        </a:lnSpc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"/>
                        </a:rPr>
                        <a:t>Corn; sup=2/8</a:t>
                      </a:r>
                    </a:p>
                    <a:p>
                      <a:pPr algn="ctr">
                        <a:lnSpc>
                          <a:spcPts val="3712"/>
                        </a:lnSpc>
                      </a:pPr>
                      <a:r>
                        <a:rPr lang="en-US" sz="2651">
                          <a:solidFill>
                            <a:srgbClr val="000000"/>
                          </a:solidFill>
                          <a:latin typeface="Josefin Sans"/>
                        </a:rPr>
                        <a:t>Dill; sup=5/8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9"/>
                        </a:lnSpc>
                        <a:defRPr/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 Bold"/>
                        </a:rPr>
                        <a:t>Mẫu 2 itemset</a:t>
                      </a:r>
                      <a:endParaRPr lang="en-US" sz="1100"/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Bread;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Butter;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Cheese;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Dill; sup=3/8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Bread, Dill;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Butter, Cheese;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Butter, Dill; sup=3/8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Cheese, Dill;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Corn, Dill; sup=2/8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509">
                <a:tc gridSpan="2">
                  <a:txBody>
                    <a:bodyPr/>
                    <a:lstStyle/>
                    <a:p>
                      <a:pPr algn="ctr">
                        <a:lnSpc>
                          <a:spcPts val="3709"/>
                        </a:lnSpc>
                        <a:defRPr/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 Bold"/>
                        </a:rPr>
                        <a:t>Mẫu 3 itemset</a:t>
                      </a:r>
                      <a:endParaRPr lang="en-US" sz="1100"/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Butter, Dill;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Butter, Cheese, Dill;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endParaRPr lang="en-US" sz="2649">
                        <a:solidFill>
                          <a:srgbClr val="000000"/>
                        </a:solidFill>
                        <a:latin typeface="Josefin Sans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709"/>
                        </a:lnSpc>
                        <a:defRPr/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 Bold"/>
                        </a:rPr>
                        <a:t>Mẫu 3 itemset</a:t>
                      </a:r>
                      <a:endParaRPr lang="en-US" sz="1100"/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Butter, Dill;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Butter, Cheese, Dill; sup=2/8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endParaRPr lang="en-US" sz="2649">
                        <a:solidFill>
                          <a:srgbClr val="000000"/>
                        </a:solidFill>
                        <a:latin typeface="Josefin Sans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8184335" y="998195"/>
            <a:ext cx="7865693" cy="3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u="sng" spc="48">
                <a:solidFill>
                  <a:srgbClr val="2B3E69"/>
                </a:solidFill>
                <a:latin typeface="Montserrat Bold"/>
              </a:rPr>
              <a:t>KẾT QUẢ THU ĐƯỢC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56430" y="3610346"/>
            <a:ext cx="5150466" cy="123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5"/>
              </a:lnSpc>
              <a:spcBef>
                <a:spcPct val="0"/>
              </a:spcBef>
            </a:pPr>
            <a:r>
              <a:rPr lang="en-US" sz="2396" spc="47">
                <a:solidFill>
                  <a:srgbClr val="FF3131"/>
                </a:solidFill>
                <a:latin typeface="Montserrat"/>
              </a:rPr>
              <a:t>Với ngưỡng minSup là 0.25 nhóm tìm được 17 mẫu phổ biến.</a:t>
            </a:r>
          </a:p>
        </p:txBody>
      </p:sp>
      <p:sp>
        <p:nvSpPr>
          <p:cNvPr id="14" name="Freeform 14"/>
          <p:cNvSpPr/>
          <p:nvPr/>
        </p:nvSpPr>
        <p:spPr>
          <a:xfrm>
            <a:off x="591326" y="3722863"/>
            <a:ext cx="874748" cy="523755"/>
          </a:xfrm>
          <a:custGeom>
            <a:avLst/>
            <a:gdLst/>
            <a:ahLst/>
            <a:cxnLst/>
            <a:rect l="l" t="t" r="r" b="b"/>
            <a:pathLst>
              <a:path w="874748" h="523755">
                <a:moveTo>
                  <a:pt x="0" y="0"/>
                </a:moveTo>
                <a:lnTo>
                  <a:pt x="874748" y="0"/>
                </a:lnTo>
                <a:lnTo>
                  <a:pt x="874748" y="523755"/>
                </a:lnTo>
                <a:lnTo>
                  <a:pt x="0" y="52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31307" y="5696746"/>
            <a:ext cx="11930715" cy="9866309"/>
            <a:chOff x="0" y="0"/>
            <a:chExt cx="15907619" cy="13155078"/>
          </a:xfrm>
        </p:grpSpPr>
        <p:sp>
          <p:nvSpPr>
            <p:cNvPr id="3" name="AutoShape 3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12138" y="-5127431"/>
            <a:ext cx="12671015" cy="11029989"/>
            <a:chOff x="0" y="0"/>
            <a:chExt cx="16894687" cy="14706652"/>
          </a:xfrm>
        </p:grpSpPr>
        <p:sp>
          <p:nvSpPr>
            <p:cNvPr id="6" name="AutoShape 6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7" name="AutoShape 7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79093" y="632410"/>
            <a:ext cx="8709189" cy="1524000"/>
            <a:chOff x="0" y="0"/>
            <a:chExt cx="11612251" cy="203200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1612251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0"/>
                </a:lnSpc>
              </a:pPr>
              <a:r>
                <a:rPr lang="en-US" sz="5025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  <a:p>
              <a:pPr>
                <a:lnSpc>
                  <a:spcPts val="6030"/>
                </a:lnSpc>
              </a:pPr>
              <a:endParaRPr lang="en-US" sz="5025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477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4618305" y="4559615"/>
            <a:ext cx="16295217" cy="260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3463" lvl="1" indent="-536731" algn="just">
              <a:lnSpc>
                <a:spcPts val="6960"/>
              </a:lnSpc>
              <a:buFont typeface="Arial"/>
              <a:buChar char="•"/>
            </a:pPr>
            <a:r>
              <a:rPr lang="en-US" sz="4972" spc="99">
                <a:solidFill>
                  <a:srgbClr val="2B3E69"/>
                </a:solidFill>
                <a:latin typeface="Montserrat"/>
              </a:rPr>
              <a:t>Apple, Butter =&gt; Dill</a:t>
            </a:r>
          </a:p>
          <a:p>
            <a:pPr marL="1073463" lvl="1" indent="-536731" algn="just">
              <a:lnSpc>
                <a:spcPts val="6960"/>
              </a:lnSpc>
              <a:buFont typeface="Arial"/>
              <a:buChar char="•"/>
            </a:pPr>
            <a:r>
              <a:rPr lang="en-US" sz="4972" spc="99">
                <a:solidFill>
                  <a:srgbClr val="2B3E69"/>
                </a:solidFill>
                <a:latin typeface="Montserrat"/>
              </a:rPr>
              <a:t>Butter, Dill =&gt; Cheese </a:t>
            </a:r>
          </a:p>
          <a:p>
            <a:pPr marL="1073463" lvl="1" indent="-536731" algn="just">
              <a:lnSpc>
                <a:spcPts val="6960"/>
              </a:lnSpc>
              <a:buFont typeface="Arial"/>
              <a:buChar char="•"/>
            </a:pPr>
            <a:r>
              <a:rPr lang="en-US" sz="4972" spc="99">
                <a:solidFill>
                  <a:srgbClr val="2B3E69"/>
                </a:solidFill>
                <a:latin typeface="Montserrat"/>
              </a:rPr>
              <a:t>Cheese, Dill =&gt; Butter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44004" y="2686704"/>
            <a:ext cx="14399991" cy="134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43"/>
              </a:lnSpc>
              <a:spcBef>
                <a:spcPct val="0"/>
              </a:spcBef>
            </a:pPr>
            <a:r>
              <a:rPr lang="en-US" sz="3888" spc="77">
                <a:solidFill>
                  <a:srgbClr val="FF3131"/>
                </a:solidFill>
                <a:latin typeface="Montserrat"/>
              </a:rPr>
              <a:t>Với ngưỡng minSup là 0.25 và minconf = 0.5 từ 17 mẫu phổ biến ta có thể tìm được các luật kết hợp mạnh sau: </a:t>
            </a:r>
          </a:p>
        </p:txBody>
      </p:sp>
      <p:sp>
        <p:nvSpPr>
          <p:cNvPr id="13" name="Freeform 13"/>
          <p:cNvSpPr/>
          <p:nvPr/>
        </p:nvSpPr>
        <p:spPr>
          <a:xfrm rot="1165776">
            <a:off x="496256" y="2138495"/>
            <a:ext cx="874748" cy="523755"/>
          </a:xfrm>
          <a:custGeom>
            <a:avLst/>
            <a:gdLst/>
            <a:ahLst/>
            <a:cxnLst/>
            <a:rect l="l" t="t" r="r" b="b"/>
            <a:pathLst>
              <a:path w="874748" h="523755">
                <a:moveTo>
                  <a:pt x="0" y="0"/>
                </a:moveTo>
                <a:lnTo>
                  <a:pt x="874747" y="0"/>
                </a:lnTo>
                <a:lnTo>
                  <a:pt x="874747" y="523755"/>
                </a:lnTo>
                <a:lnTo>
                  <a:pt x="0" y="52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31307" y="5696746"/>
            <a:ext cx="11930715" cy="9866309"/>
            <a:chOff x="0" y="0"/>
            <a:chExt cx="15907619" cy="13155078"/>
          </a:xfrm>
        </p:grpSpPr>
        <p:sp>
          <p:nvSpPr>
            <p:cNvPr id="3" name="AutoShape 3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12138" y="-5127431"/>
            <a:ext cx="12671015" cy="11029989"/>
            <a:chOff x="0" y="0"/>
            <a:chExt cx="16894687" cy="14706652"/>
          </a:xfrm>
        </p:grpSpPr>
        <p:sp>
          <p:nvSpPr>
            <p:cNvPr id="6" name="AutoShape 6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7" name="AutoShape 7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79093" y="632410"/>
            <a:ext cx="8709189" cy="1524000"/>
            <a:chOff x="0" y="0"/>
            <a:chExt cx="11612251" cy="203200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1612251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0"/>
                </a:lnSpc>
              </a:pPr>
              <a:r>
                <a:rPr lang="en-US" sz="5025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  <a:p>
              <a:pPr>
                <a:lnSpc>
                  <a:spcPts val="6030"/>
                </a:lnSpc>
              </a:pPr>
              <a:endParaRPr lang="en-US" sz="5025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477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610484" y="2156410"/>
            <a:ext cx="8877797" cy="6766628"/>
          </a:xfrm>
          <a:custGeom>
            <a:avLst/>
            <a:gdLst/>
            <a:ahLst/>
            <a:cxnLst/>
            <a:rect l="l" t="t" r="r" b="b"/>
            <a:pathLst>
              <a:path w="8877797" h="6766628">
                <a:moveTo>
                  <a:pt x="0" y="0"/>
                </a:moveTo>
                <a:lnTo>
                  <a:pt x="8877797" y="0"/>
                </a:lnTo>
                <a:lnTo>
                  <a:pt x="8877797" y="6766629"/>
                </a:lnTo>
                <a:lnTo>
                  <a:pt x="0" y="6766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132" r="-25846" b="-995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10484" y="1670449"/>
            <a:ext cx="7865693" cy="3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48">
                <a:solidFill>
                  <a:srgbClr val="2B3E69"/>
                </a:solidFill>
                <a:latin typeface="Montserrat Bold"/>
              </a:rPr>
              <a:t>BƯỚC 3: ĐÁNH GIÁ MẪU PHỔ BIẾN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90623" y="8484889"/>
            <a:ext cx="2966267" cy="39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0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Calibri (MS) Italics"/>
              </a:rPr>
              <a:t>*Ts.Nguyễn An Tế</a:t>
            </a:r>
          </a:p>
        </p:txBody>
      </p: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11212138" y="4091643"/>
          <a:ext cx="6191017" cy="1803787"/>
        </p:xfrm>
        <a:graphic>
          <a:graphicData uri="http://schemas.openxmlformats.org/drawingml/2006/table">
            <a:tbl>
              <a:tblPr/>
              <a:tblGrid>
                <a:gridCol w="6191017"/>
              </a:tblGrid>
              <a:tr h="1803787">
                <a:tc>
                  <a:txBody>
                    <a:bodyPr/>
                    <a:lstStyle/>
                    <a:p>
                      <a:pPr algn="ctr">
                        <a:lnSpc>
                          <a:spcPts val="3709"/>
                        </a:lnSpc>
                        <a:defRPr/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 Bold"/>
                        </a:rPr>
                        <a:t>Mẫu 3 itemset</a:t>
                      </a:r>
                      <a:endParaRPr lang="en-US" sz="1100"/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Apple, Butter, Dill; lift=1.6</a:t>
                      </a:r>
                    </a:p>
                    <a:p>
                      <a:pPr algn="ctr">
                        <a:lnSpc>
                          <a:spcPts val="3709"/>
                        </a:lnSpc>
                      </a:pPr>
                      <a:r>
                        <a:rPr lang="en-US" sz="2649">
                          <a:solidFill>
                            <a:srgbClr val="000000"/>
                          </a:solidFill>
                          <a:latin typeface="Josefin Sans"/>
                        </a:rPr>
                        <a:t>Butter, Cheese, Dill; lift=1.6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500187" y="3433394"/>
            <a:ext cx="11669892" cy="4171366"/>
          </a:xfrm>
          <a:custGeom>
            <a:avLst/>
            <a:gdLst/>
            <a:ahLst/>
            <a:cxnLst/>
            <a:rect l="l" t="t" r="r" b="b"/>
            <a:pathLst>
              <a:path w="11669892" h="4171366">
                <a:moveTo>
                  <a:pt x="0" y="0"/>
                </a:moveTo>
                <a:lnTo>
                  <a:pt x="11669892" y="0"/>
                </a:lnTo>
                <a:lnTo>
                  <a:pt x="11669892" y="4171366"/>
                </a:lnTo>
                <a:lnTo>
                  <a:pt x="0" y="4171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6759357" y="2025465"/>
            <a:ext cx="476928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70">
                <a:solidFill>
                  <a:srgbClr val="2B3E69"/>
                </a:solidFill>
                <a:latin typeface="Montserrat Bold"/>
              </a:rPr>
              <a:t>TIỀN XỬ LÝ DỮ LIỆU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476702" y="2501335"/>
            <a:ext cx="10656080" cy="6917105"/>
          </a:xfrm>
          <a:custGeom>
            <a:avLst/>
            <a:gdLst/>
            <a:ahLst/>
            <a:cxnLst/>
            <a:rect l="l" t="t" r="r" b="b"/>
            <a:pathLst>
              <a:path w="10656080" h="6917105">
                <a:moveTo>
                  <a:pt x="0" y="0"/>
                </a:moveTo>
                <a:lnTo>
                  <a:pt x="10656080" y="0"/>
                </a:lnTo>
                <a:lnTo>
                  <a:pt x="10656080" y="6917105"/>
                </a:lnTo>
                <a:lnTo>
                  <a:pt x="0" y="6917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4150707" y="1729810"/>
            <a:ext cx="955298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0"/>
              </a:lnSpc>
              <a:spcBef>
                <a:spcPct val="0"/>
              </a:spcBef>
            </a:pPr>
            <a:r>
              <a:rPr lang="en-US" sz="5025">
                <a:solidFill>
                  <a:srgbClr val="213559"/>
                </a:solidFill>
                <a:latin typeface="Josefin Sans Bold"/>
              </a:rPr>
              <a:t>Biểu đồ tần suất  của các items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504992" y="3278309"/>
            <a:ext cx="11679331" cy="5486376"/>
          </a:xfrm>
          <a:custGeom>
            <a:avLst/>
            <a:gdLst/>
            <a:ahLst/>
            <a:cxnLst/>
            <a:rect l="l" t="t" r="r" b="b"/>
            <a:pathLst>
              <a:path w="11679331" h="5486376">
                <a:moveTo>
                  <a:pt x="0" y="0"/>
                </a:moveTo>
                <a:lnTo>
                  <a:pt x="11679332" y="0"/>
                </a:lnTo>
                <a:lnTo>
                  <a:pt x="11679332" y="5486376"/>
                </a:lnTo>
                <a:lnTo>
                  <a:pt x="0" y="5486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3389211" y="2299993"/>
            <a:ext cx="1189184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0"/>
              </a:lnSpc>
              <a:spcBef>
                <a:spcPct val="0"/>
              </a:spcBef>
            </a:pPr>
            <a:r>
              <a:rPr lang="en-US" sz="5025">
                <a:solidFill>
                  <a:srgbClr val="213559"/>
                </a:solidFill>
                <a:latin typeface="Josefin Sans Bold"/>
              </a:rPr>
              <a:t>Ma trận tần suất xuất hiện cùng nhau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146357" y="1583934"/>
            <a:ext cx="11017126" cy="3136713"/>
          </a:xfrm>
          <a:custGeom>
            <a:avLst/>
            <a:gdLst/>
            <a:ahLst/>
            <a:cxnLst/>
            <a:rect l="l" t="t" r="r" b="b"/>
            <a:pathLst>
              <a:path w="11017126" h="3136713">
                <a:moveTo>
                  <a:pt x="0" y="0"/>
                </a:moveTo>
                <a:lnTo>
                  <a:pt x="11017127" y="0"/>
                </a:lnTo>
                <a:lnTo>
                  <a:pt x="11017127" y="3136713"/>
                </a:lnTo>
                <a:lnTo>
                  <a:pt x="0" y="3136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3146357" y="4705268"/>
            <a:ext cx="11017126" cy="5569770"/>
          </a:xfrm>
          <a:custGeom>
            <a:avLst/>
            <a:gdLst/>
            <a:ahLst/>
            <a:cxnLst/>
            <a:rect l="l" t="t" r="r" b="b"/>
            <a:pathLst>
              <a:path w="11017126" h="5569770">
                <a:moveTo>
                  <a:pt x="0" y="0"/>
                </a:moveTo>
                <a:lnTo>
                  <a:pt x="11017127" y="0"/>
                </a:lnTo>
                <a:lnTo>
                  <a:pt x="11017127" y="5569770"/>
                </a:lnTo>
                <a:lnTo>
                  <a:pt x="0" y="5569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id="14" name="Group 14"/>
          <p:cNvGrpSpPr/>
          <p:nvPr/>
        </p:nvGrpSpPr>
        <p:grpSpPr>
          <a:xfrm>
            <a:off x="8900512" y="8675992"/>
            <a:ext cx="4938672" cy="1238142"/>
            <a:chOff x="0" y="0"/>
            <a:chExt cx="1300720" cy="32609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00720" cy="326095"/>
            </a:xfrm>
            <a:custGeom>
              <a:avLst/>
              <a:gdLst/>
              <a:ahLst/>
              <a:cxnLst/>
              <a:rect l="l" t="t" r="r" b="b"/>
              <a:pathLst>
                <a:path w="1300720" h="326095">
                  <a:moveTo>
                    <a:pt x="0" y="0"/>
                  </a:moveTo>
                  <a:lnTo>
                    <a:pt x="1300720" y="0"/>
                  </a:lnTo>
                  <a:lnTo>
                    <a:pt x="1300720" y="326095"/>
                  </a:lnTo>
                  <a:lnTo>
                    <a:pt x="0" y="3260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35E6A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00720" cy="364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900512" y="8777443"/>
            <a:ext cx="4938672" cy="914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2"/>
              </a:lnSpc>
              <a:spcBef>
                <a:spcPct val="0"/>
              </a:spcBef>
            </a:pPr>
            <a:r>
              <a:rPr lang="en-US" sz="2637" spc="52">
                <a:solidFill>
                  <a:srgbClr val="2B3E69"/>
                </a:solidFill>
                <a:latin typeface="Montserrat Italics"/>
              </a:rPr>
              <a:t>Tìm ngưỡng minsup tối ưu cho bài toán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2989421" y="2662090"/>
            <a:ext cx="12294053" cy="3383792"/>
          </a:xfrm>
          <a:custGeom>
            <a:avLst/>
            <a:gdLst/>
            <a:ahLst/>
            <a:cxnLst/>
            <a:rect l="l" t="t" r="r" b="b"/>
            <a:pathLst>
              <a:path w="12294053" h="3383792">
                <a:moveTo>
                  <a:pt x="0" y="0"/>
                </a:moveTo>
                <a:lnTo>
                  <a:pt x="12294053" y="0"/>
                </a:lnTo>
                <a:lnTo>
                  <a:pt x="12294053" y="3383792"/>
                </a:lnTo>
                <a:lnTo>
                  <a:pt x="0" y="3383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989421" y="6073474"/>
            <a:ext cx="12294053" cy="3131724"/>
          </a:xfrm>
          <a:custGeom>
            <a:avLst/>
            <a:gdLst/>
            <a:ahLst/>
            <a:cxnLst/>
            <a:rect l="l" t="t" r="r" b="b"/>
            <a:pathLst>
              <a:path w="12294053" h="3131724">
                <a:moveTo>
                  <a:pt x="0" y="0"/>
                </a:moveTo>
                <a:lnTo>
                  <a:pt x="12294053" y="0"/>
                </a:lnTo>
                <a:lnTo>
                  <a:pt x="12294053" y="3131723"/>
                </a:lnTo>
                <a:lnTo>
                  <a:pt x="0" y="3131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4776751" y="1709676"/>
            <a:ext cx="8092916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0"/>
              </a:lnSpc>
              <a:spcBef>
                <a:spcPct val="0"/>
              </a:spcBef>
            </a:pPr>
            <a:r>
              <a:rPr lang="en-US" sz="4825">
                <a:solidFill>
                  <a:srgbClr val="213559"/>
                </a:solidFill>
                <a:latin typeface="Josefin Sans Bold"/>
              </a:rPr>
              <a:t>Sử dụng thư viện pyECLAT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2637973" y="2894155"/>
            <a:ext cx="11033646" cy="5516823"/>
          </a:xfrm>
          <a:custGeom>
            <a:avLst/>
            <a:gdLst/>
            <a:ahLst/>
            <a:cxnLst/>
            <a:rect l="l" t="t" r="r" b="b"/>
            <a:pathLst>
              <a:path w="11033646" h="5516823">
                <a:moveTo>
                  <a:pt x="0" y="0"/>
                </a:moveTo>
                <a:lnTo>
                  <a:pt x="11033646" y="0"/>
                </a:lnTo>
                <a:lnTo>
                  <a:pt x="11033646" y="5516824"/>
                </a:lnTo>
                <a:lnTo>
                  <a:pt x="0" y="5516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5282877" y="8696729"/>
            <a:ext cx="5985950" cy="678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  <a:spcBef>
                <a:spcPct val="0"/>
              </a:spcBef>
            </a:pPr>
            <a:r>
              <a:rPr lang="en-US" sz="4350">
                <a:solidFill>
                  <a:srgbClr val="000000"/>
                </a:solidFill>
                <a:latin typeface="Josefin Sans"/>
              </a:rPr>
              <a:t>Định nghĩa hàm ECLAT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57605" y="1952551"/>
            <a:ext cx="1003649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125">
                <a:solidFill>
                  <a:srgbClr val="213559"/>
                </a:solidFill>
                <a:latin typeface="Josefin Sans Bold"/>
              </a:rPr>
              <a:t>Xây dựng thuật toán ECLAT bằng hàm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210666" y="0"/>
            <a:ext cx="6077334" cy="10287000"/>
            <a:chOff x="0" y="0"/>
            <a:chExt cx="8103112" cy="13716000"/>
          </a:xfrm>
        </p:grpSpPr>
        <p:sp>
          <p:nvSpPr>
            <p:cNvPr id="4" name="AutoShape 4"/>
            <p:cNvSpPr/>
            <p:nvPr/>
          </p:nvSpPr>
          <p:spPr>
            <a:xfrm>
              <a:off x="676776" y="0"/>
              <a:ext cx="7426336" cy="13716000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5" name="AutoShape 5"/>
            <p:cNvSpPr/>
            <p:nvPr/>
          </p:nvSpPr>
          <p:spPr>
            <a:xfrm rot="5400000">
              <a:off x="-5705846" y="5705846"/>
              <a:ext cx="13716000" cy="2304308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2240280"/>
            <a:ext cx="7200429" cy="1047700"/>
            <a:chOff x="0" y="0"/>
            <a:chExt cx="9600571" cy="1396934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9600571" cy="1219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30"/>
                </a:lnSpc>
              </a:pPr>
              <a:r>
                <a:rPr lang="en-US" sz="6025">
                  <a:solidFill>
                    <a:srgbClr val="2B4B82"/>
                  </a:solidFill>
                  <a:latin typeface="Josefin Sans Bold"/>
                </a:rPr>
                <a:t>1. Eclat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50800" y="1365184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1028700" y="3754705"/>
            <a:ext cx="10840488" cy="2548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28"/>
              </a:lnSpc>
              <a:spcBef>
                <a:spcPct val="0"/>
              </a:spcBef>
            </a:pPr>
            <a:r>
              <a:rPr lang="en-US" sz="3356">
                <a:solidFill>
                  <a:srgbClr val="000000"/>
                </a:solidFill>
                <a:latin typeface="Josefin Sans"/>
              </a:rPr>
              <a:t>Thuật toán ECLAT được giới thiệu bởi Zaki, Parthasarathy, Ogihara và Li vào năm 1997 là sự kết hợp của Equivalence Class Clustering and Bottom-Up Lattice Traversal được sử dụng trong việc khai thác luật kết hợp (association rules mining).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05670" y="7751326"/>
            <a:ext cx="7963517" cy="10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42"/>
              </a:lnSpc>
              <a:spcBef>
                <a:spcPct val="0"/>
              </a:spcBef>
            </a:pPr>
            <a:r>
              <a:rPr lang="en-US" sz="2368">
                <a:solidFill>
                  <a:srgbClr val="000000"/>
                </a:solidFill>
                <a:latin typeface="Josefin Sans"/>
              </a:rPr>
              <a:t>Source: </a:t>
            </a:r>
            <a:r>
              <a:rPr lang="en-US" sz="2368">
                <a:solidFill>
                  <a:srgbClr val="000000"/>
                </a:solidFill>
                <a:latin typeface="Josefin Sans Italics"/>
              </a:rPr>
              <a:t>“Comparing Dataset Characteristics that Favor the</a:t>
            </a:r>
          </a:p>
          <a:p>
            <a:pPr algn="r">
              <a:lnSpc>
                <a:spcPts val="2842"/>
              </a:lnSpc>
              <a:spcBef>
                <a:spcPct val="0"/>
              </a:spcBef>
            </a:pPr>
            <a:r>
              <a:rPr lang="en-US" sz="2368">
                <a:solidFill>
                  <a:srgbClr val="000000"/>
                </a:solidFill>
                <a:latin typeface="Josefin Sans Italics"/>
              </a:rPr>
              <a:t>Apriori, Eclat, or FP-Growth Frequent Itemset</a:t>
            </a:r>
          </a:p>
          <a:p>
            <a:pPr algn="r">
              <a:lnSpc>
                <a:spcPts val="2842"/>
              </a:lnSpc>
              <a:spcBef>
                <a:spcPct val="0"/>
              </a:spcBef>
            </a:pPr>
            <a:r>
              <a:rPr lang="en-US" sz="2368">
                <a:solidFill>
                  <a:srgbClr val="000000"/>
                </a:solidFill>
                <a:latin typeface="Josefin Sans Italics"/>
              </a:rPr>
              <a:t>Mining Algorithms”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4324516" y="1730153"/>
            <a:ext cx="9638968" cy="1374150"/>
          </a:xfrm>
          <a:custGeom>
            <a:avLst/>
            <a:gdLst/>
            <a:ahLst/>
            <a:cxnLst/>
            <a:rect l="l" t="t" r="r" b="b"/>
            <a:pathLst>
              <a:path w="9638968" h="1374150">
                <a:moveTo>
                  <a:pt x="0" y="0"/>
                </a:moveTo>
                <a:lnTo>
                  <a:pt x="9638968" y="0"/>
                </a:lnTo>
                <a:lnTo>
                  <a:pt x="9638968" y="1374151"/>
                </a:lnTo>
                <a:lnTo>
                  <a:pt x="0" y="1374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324516" y="3304028"/>
            <a:ext cx="9638968" cy="6684885"/>
          </a:xfrm>
          <a:custGeom>
            <a:avLst/>
            <a:gdLst/>
            <a:ahLst/>
            <a:cxnLst/>
            <a:rect l="l" t="t" r="r" b="b"/>
            <a:pathLst>
              <a:path w="9638968" h="6684885">
                <a:moveTo>
                  <a:pt x="0" y="0"/>
                </a:moveTo>
                <a:lnTo>
                  <a:pt x="9638968" y="0"/>
                </a:lnTo>
                <a:lnTo>
                  <a:pt x="9638968" y="6684886"/>
                </a:lnTo>
                <a:lnTo>
                  <a:pt x="0" y="6684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id="14" name="Group 14"/>
          <p:cNvGrpSpPr/>
          <p:nvPr/>
        </p:nvGrpSpPr>
        <p:grpSpPr>
          <a:xfrm>
            <a:off x="11285663" y="8561559"/>
            <a:ext cx="2677821" cy="1278006"/>
            <a:chOff x="0" y="0"/>
            <a:chExt cx="705270" cy="3365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5270" cy="336594"/>
            </a:xfrm>
            <a:custGeom>
              <a:avLst/>
              <a:gdLst/>
              <a:ahLst/>
              <a:cxnLst/>
              <a:rect l="l" t="t" r="r" b="b"/>
              <a:pathLst>
                <a:path w="705270" h="336594">
                  <a:moveTo>
                    <a:pt x="0" y="0"/>
                  </a:moveTo>
                  <a:lnTo>
                    <a:pt x="705270" y="0"/>
                  </a:lnTo>
                  <a:lnTo>
                    <a:pt x="705270" y="336594"/>
                  </a:lnTo>
                  <a:lnTo>
                    <a:pt x="0" y="3365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05270" cy="374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520488" y="8686905"/>
            <a:ext cx="2268020" cy="11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10"/>
              </a:lnSpc>
              <a:spcBef>
                <a:spcPct val="0"/>
              </a:spcBef>
            </a:pPr>
            <a:r>
              <a:rPr lang="en-US" sz="1842">
                <a:solidFill>
                  <a:srgbClr val="2B4B82"/>
                </a:solidFill>
                <a:latin typeface="Josefin Sans Italics"/>
              </a:rPr>
              <a:t>Chọn ngưỡng minsup xấp xỉ 0 để lưu lại hết kết quả của thuật toán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2240952" y="1949060"/>
            <a:ext cx="6370597" cy="7147112"/>
          </a:xfrm>
          <a:custGeom>
            <a:avLst/>
            <a:gdLst/>
            <a:ahLst/>
            <a:cxnLst/>
            <a:rect l="l" t="t" r="r" b="b"/>
            <a:pathLst>
              <a:path w="6370597" h="7147112">
                <a:moveTo>
                  <a:pt x="0" y="0"/>
                </a:moveTo>
                <a:lnTo>
                  <a:pt x="6370596" y="0"/>
                </a:lnTo>
                <a:lnTo>
                  <a:pt x="6370596" y="7147113"/>
                </a:lnTo>
                <a:lnTo>
                  <a:pt x="0" y="7147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0040185" y="1949060"/>
            <a:ext cx="5761769" cy="7147112"/>
          </a:xfrm>
          <a:custGeom>
            <a:avLst/>
            <a:gdLst/>
            <a:ahLst/>
            <a:cxnLst/>
            <a:rect l="l" t="t" r="r" b="b"/>
            <a:pathLst>
              <a:path w="5761769" h="7147112">
                <a:moveTo>
                  <a:pt x="0" y="0"/>
                </a:moveTo>
                <a:lnTo>
                  <a:pt x="5761769" y="0"/>
                </a:lnTo>
                <a:lnTo>
                  <a:pt x="5761769" y="7147113"/>
                </a:lnTo>
                <a:lnTo>
                  <a:pt x="0" y="7147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3645057" y="9248775"/>
            <a:ext cx="4332562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8"/>
              </a:lnSpc>
              <a:spcBef>
                <a:spcPct val="0"/>
              </a:spcBef>
            </a:pPr>
            <a:r>
              <a:rPr lang="en-US" sz="2598">
                <a:solidFill>
                  <a:srgbClr val="2D4D97"/>
                </a:solidFill>
                <a:latin typeface="Josefin Sans Bold"/>
              </a:rPr>
              <a:t>Kết quả chạy thuật toán ECLAT bằng thư viện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54788" y="9248775"/>
            <a:ext cx="4332562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8"/>
              </a:lnSpc>
              <a:spcBef>
                <a:spcPct val="0"/>
              </a:spcBef>
            </a:pPr>
            <a:r>
              <a:rPr lang="en-US" sz="2598">
                <a:solidFill>
                  <a:srgbClr val="2D4D97"/>
                </a:solidFill>
                <a:latin typeface="Josefin Sans Bold"/>
              </a:rPr>
              <a:t>Kết quả chạy thuật toán ECLAT bằng hàm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4150707" y="1690227"/>
            <a:ext cx="8968743" cy="7518122"/>
          </a:xfrm>
          <a:custGeom>
            <a:avLst/>
            <a:gdLst/>
            <a:ahLst/>
            <a:cxnLst/>
            <a:rect l="l" t="t" r="r" b="b"/>
            <a:pathLst>
              <a:path w="8968743" h="7518122">
                <a:moveTo>
                  <a:pt x="0" y="0"/>
                </a:moveTo>
                <a:lnTo>
                  <a:pt x="8968743" y="0"/>
                </a:lnTo>
                <a:lnTo>
                  <a:pt x="8968743" y="7518122"/>
                </a:lnTo>
                <a:lnTo>
                  <a:pt x="0" y="7518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717809" y="9323569"/>
            <a:ext cx="13834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0"/>
              </a:lnSpc>
              <a:spcBef>
                <a:spcPct val="0"/>
              </a:spcBef>
            </a:pPr>
            <a:r>
              <a:rPr lang="en-US" sz="3825">
                <a:solidFill>
                  <a:srgbClr val="000000"/>
                </a:solidFill>
                <a:latin typeface="Josefin Sans"/>
              </a:rPr>
              <a:t>Lọc ra 10 tập phổ biến nhất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48355" y="301427"/>
            <a:ext cx="10052965" cy="1257324"/>
            <a:chOff x="0" y="0"/>
            <a:chExt cx="13403953" cy="167643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9050"/>
              <a:ext cx="13403953" cy="1626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81"/>
                </a:lnSpc>
              </a:pPr>
              <a:r>
                <a:rPr lang="en-US" sz="3984">
                  <a:solidFill>
                    <a:srgbClr val="2B4B82"/>
                  </a:solidFill>
                  <a:latin typeface="Josefin Sans Bold"/>
                </a:rPr>
                <a:t>Trực quan hóa Top 10 tập phổ biến bằng Network Graph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38738" y="1651032"/>
              <a:ext cx="3081322" cy="0"/>
            </a:xfrm>
            <a:prstGeom prst="line">
              <a:avLst/>
            </a:prstGeom>
            <a:ln w="508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882363" y="1490663"/>
            <a:ext cx="10905539" cy="8132944"/>
          </a:xfrm>
          <a:custGeom>
            <a:avLst/>
            <a:gdLst/>
            <a:ahLst/>
            <a:cxnLst/>
            <a:rect l="l" t="t" r="r" b="b"/>
            <a:pathLst>
              <a:path w="10905539" h="8132944">
                <a:moveTo>
                  <a:pt x="0" y="0"/>
                </a:moveTo>
                <a:lnTo>
                  <a:pt x="10905539" y="0"/>
                </a:lnTo>
                <a:lnTo>
                  <a:pt x="10905539" y="8132944"/>
                </a:lnTo>
                <a:lnTo>
                  <a:pt x="0" y="8132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1454921" y="2004561"/>
            <a:ext cx="15017590" cy="6739841"/>
          </a:xfrm>
          <a:custGeom>
            <a:avLst/>
            <a:gdLst/>
            <a:ahLst/>
            <a:cxnLst/>
            <a:rect l="l" t="t" r="r" b="b"/>
            <a:pathLst>
              <a:path w="15017590" h="6739841">
                <a:moveTo>
                  <a:pt x="0" y="0"/>
                </a:moveTo>
                <a:lnTo>
                  <a:pt x="15017591" y="0"/>
                </a:lnTo>
                <a:lnTo>
                  <a:pt x="15017591" y="6739841"/>
                </a:lnTo>
                <a:lnTo>
                  <a:pt x="0" y="67398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800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637973" y="9323569"/>
            <a:ext cx="13834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0"/>
              </a:lnSpc>
              <a:spcBef>
                <a:spcPct val="0"/>
              </a:spcBef>
            </a:pPr>
            <a:r>
              <a:rPr lang="en-US" sz="3825">
                <a:solidFill>
                  <a:srgbClr val="000000"/>
                </a:solidFill>
                <a:latin typeface="Josefin Sans"/>
              </a:rPr>
              <a:t>Hàm tính Confidence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2637973" y="1777605"/>
            <a:ext cx="12452168" cy="7268546"/>
          </a:xfrm>
          <a:custGeom>
            <a:avLst/>
            <a:gdLst/>
            <a:ahLst/>
            <a:cxnLst/>
            <a:rect l="l" t="t" r="r" b="b"/>
            <a:pathLst>
              <a:path w="12452168" h="7268546">
                <a:moveTo>
                  <a:pt x="0" y="0"/>
                </a:moveTo>
                <a:lnTo>
                  <a:pt x="12452168" y="0"/>
                </a:lnTo>
                <a:lnTo>
                  <a:pt x="12452168" y="7268547"/>
                </a:lnTo>
                <a:lnTo>
                  <a:pt x="0" y="7268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4903283" y="9156882"/>
            <a:ext cx="8652884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125">
                <a:solidFill>
                  <a:srgbClr val="000000"/>
                </a:solidFill>
                <a:latin typeface="Josefin Sans Italics"/>
              </a:rPr>
              <a:t>Chọn ngưỡng minConf để tìm ra các luật kết hợp mạnh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1449709" y="1857156"/>
            <a:ext cx="14370983" cy="7034651"/>
          </a:xfrm>
          <a:custGeom>
            <a:avLst/>
            <a:gdLst/>
            <a:ahLst/>
            <a:cxnLst/>
            <a:rect l="l" t="t" r="r" b="b"/>
            <a:pathLst>
              <a:path w="14370983" h="7034651">
                <a:moveTo>
                  <a:pt x="0" y="0"/>
                </a:moveTo>
                <a:lnTo>
                  <a:pt x="14370984" y="0"/>
                </a:lnTo>
                <a:lnTo>
                  <a:pt x="14370984" y="7034651"/>
                </a:lnTo>
                <a:lnTo>
                  <a:pt x="0" y="7034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2417864" y="9244232"/>
            <a:ext cx="138345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0"/>
              </a:lnSpc>
              <a:spcBef>
                <a:spcPct val="0"/>
              </a:spcBef>
            </a:pPr>
            <a:r>
              <a:rPr lang="en-US" sz="3825">
                <a:solidFill>
                  <a:srgbClr val="000000"/>
                </a:solidFill>
                <a:latin typeface="Josefin Sans"/>
              </a:rPr>
              <a:t>Tính toán độ đo LIFT cho các luật kết hợp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5672439" y="1532217"/>
            <a:ext cx="6943122" cy="7222566"/>
          </a:xfrm>
          <a:custGeom>
            <a:avLst/>
            <a:gdLst/>
            <a:ahLst/>
            <a:cxnLst/>
            <a:rect l="l" t="t" r="r" b="b"/>
            <a:pathLst>
              <a:path w="6943122" h="7222566">
                <a:moveTo>
                  <a:pt x="0" y="0"/>
                </a:moveTo>
                <a:lnTo>
                  <a:pt x="6943122" y="0"/>
                </a:lnTo>
                <a:lnTo>
                  <a:pt x="6943122" y="7222566"/>
                </a:lnTo>
                <a:lnTo>
                  <a:pt x="0" y="7222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5521561" y="8985432"/>
            <a:ext cx="7627144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125">
                <a:solidFill>
                  <a:srgbClr val="000000"/>
                </a:solidFill>
                <a:latin typeface="Josefin Sans"/>
              </a:rPr>
              <a:t>Hiển thị kết quả của độ đo LIFT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50493" y="566738"/>
            <a:ext cx="7200429" cy="923925"/>
            <a:chOff x="0" y="0"/>
            <a:chExt cx="9600571" cy="1231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054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3. Áp dụng vào dữ liệu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2001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436356" y="1669765"/>
            <a:ext cx="11217451" cy="7146089"/>
          </a:xfrm>
          <a:custGeom>
            <a:avLst/>
            <a:gdLst/>
            <a:ahLst/>
            <a:cxnLst/>
            <a:rect l="l" t="t" r="r" b="b"/>
            <a:pathLst>
              <a:path w="11217451" h="7146089">
                <a:moveTo>
                  <a:pt x="0" y="0"/>
                </a:moveTo>
                <a:lnTo>
                  <a:pt x="11217451" y="0"/>
                </a:lnTo>
                <a:lnTo>
                  <a:pt x="11217451" y="7146089"/>
                </a:lnTo>
                <a:lnTo>
                  <a:pt x="0" y="7146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4836294" y="8987304"/>
            <a:ext cx="861541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0"/>
              </a:lnSpc>
              <a:spcBef>
                <a:spcPct val="0"/>
              </a:spcBef>
            </a:pPr>
            <a:r>
              <a:rPr lang="en-US" sz="3325">
                <a:solidFill>
                  <a:srgbClr val="000000"/>
                </a:solidFill>
                <a:latin typeface="Josefin Sans"/>
              </a:rPr>
              <a:t>Gộp bảng confidence và bảng lift để thuận tiện cho việc so sánh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0493" y="566713"/>
            <a:ext cx="7200429" cy="923975"/>
            <a:chOff x="0" y="0"/>
            <a:chExt cx="9600571" cy="123196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6005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0"/>
                </a:lnSpc>
              </a:pPr>
              <a:r>
                <a:rPr lang="en-US" sz="5225">
                  <a:solidFill>
                    <a:srgbClr val="2B4B82"/>
                  </a:solidFill>
                  <a:latin typeface="Josefin Sans Bold"/>
                </a:rPr>
                <a:t>5. Kết luận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50800" y="1200216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5" name="Group 5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6" name="AutoShape 6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7" name="AutoShape 7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9" name="AutoShape 9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10" name="AutoShape 10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45458" y="2548956"/>
            <a:ext cx="13834538" cy="4876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25">
                <a:solidFill>
                  <a:srgbClr val="000000"/>
                </a:solidFill>
                <a:latin typeface="Josefin Sans"/>
              </a:rPr>
              <a:t>Ưu điểm</a:t>
            </a:r>
          </a:p>
          <a:p>
            <a:pPr marL="869008" lvl="1" indent="-434504">
              <a:lnSpc>
                <a:spcPts val="4830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Josefin Sans"/>
              </a:rPr>
              <a:t>Có thể không phụ thuộc vào thư viện. </a:t>
            </a:r>
          </a:p>
          <a:p>
            <a:pPr>
              <a:lnSpc>
                <a:spcPts val="4830"/>
              </a:lnSpc>
            </a:pPr>
            <a:endParaRPr lang="en-US" sz="4025">
              <a:solidFill>
                <a:srgbClr val="000000"/>
              </a:solidFill>
              <a:latin typeface="Josefin Sans"/>
            </a:endParaRPr>
          </a:p>
          <a:p>
            <a:pPr>
              <a:lnSpc>
                <a:spcPts val="4830"/>
              </a:lnSpc>
            </a:pPr>
            <a:r>
              <a:rPr lang="en-US" sz="4025">
                <a:solidFill>
                  <a:srgbClr val="000000"/>
                </a:solidFill>
                <a:latin typeface="Josefin Sans"/>
              </a:rPr>
              <a:t>Khuyết điểm</a:t>
            </a:r>
          </a:p>
          <a:p>
            <a:pPr marL="869008" lvl="1" indent="-434504">
              <a:lnSpc>
                <a:spcPts val="4830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Josefin Sans"/>
              </a:rPr>
              <a:t>Chỉ mới áp dụng được thuật toán vẫn chưa đưa ra được cách cải thiện thuật toán tối ưu.</a:t>
            </a:r>
          </a:p>
          <a:p>
            <a:pPr marL="869008" lvl="1" indent="-434504">
              <a:lnSpc>
                <a:spcPts val="4830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Josefin Sans"/>
              </a:rPr>
              <a:t>Chưa tìm được cách để chọn đồng thời minSup và minConf tối ưu.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87653" y="1028700"/>
            <a:ext cx="7200429" cy="1047700"/>
            <a:chOff x="0" y="0"/>
            <a:chExt cx="9600571" cy="139693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219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30"/>
                </a:lnSpc>
              </a:pPr>
              <a:r>
                <a:rPr lang="en-US" sz="6025">
                  <a:solidFill>
                    <a:srgbClr val="2B4B82"/>
                  </a:solidFill>
                  <a:latin typeface="Josefin Sans Bold"/>
                </a:rPr>
                <a:t>1. Eclat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365184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7029525" y="2076400"/>
            <a:ext cx="4175954" cy="4160769"/>
            <a:chOff x="0" y="0"/>
            <a:chExt cx="5567939" cy="55476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567939" cy="5547692"/>
            </a:xfrm>
            <a:custGeom>
              <a:avLst/>
              <a:gdLst/>
              <a:ahLst/>
              <a:cxnLst/>
              <a:rect l="l" t="t" r="r" b="b"/>
              <a:pathLst>
                <a:path w="5567939" h="5547692">
                  <a:moveTo>
                    <a:pt x="0" y="0"/>
                  </a:moveTo>
                  <a:lnTo>
                    <a:pt x="5567939" y="0"/>
                  </a:lnTo>
                  <a:lnTo>
                    <a:pt x="5567939" y="5547692"/>
                  </a:lnTo>
                  <a:lnTo>
                    <a:pt x="0" y="554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548425" y="2412467"/>
              <a:ext cx="4471089" cy="840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</a:pPr>
              <a:r>
                <a:rPr lang="en-US" sz="4536">
                  <a:solidFill>
                    <a:srgbClr val="F7F7F7"/>
                  </a:solidFill>
                  <a:latin typeface="Montserrat Classic Bold"/>
                </a:rPr>
                <a:t>ECLAT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88599" y="5916614"/>
            <a:ext cx="4659064" cy="409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2"/>
              </a:lnSpc>
              <a:spcBef>
                <a:spcPct val="0"/>
              </a:spcBef>
            </a:pPr>
            <a:r>
              <a:rPr lang="en-US" sz="2660" u="sng">
                <a:solidFill>
                  <a:srgbClr val="000000"/>
                </a:solidFill>
                <a:latin typeface="Josefin Sans Bold"/>
              </a:rPr>
              <a:t>Equivalence Class Clustering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87341" y="6027657"/>
            <a:ext cx="4532933" cy="409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2"/>
              </a:lnSpc>
              <a:spcBef>
                <a:spcPct val="0"/>
              </a:spcBef>
            </a:pPr>
            <a:r>
              <a:rPr lang="en-US" sz="2660" u="sng">
                <a:solidFill>
                  <a:srgbClr val="000000"/>
                </a:solidFill>
                <a:latin typeface="Josefin Sans Bold"/>
              </a:rPr>
              <a:t>Bottom-up Lattice Traversal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8720" y="6585269"/>
            <a:ext cx="5252267" cy="11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41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Josefin Sans"/>
              </a:rPr>
              <a:t>Nhóm các tập hợp phần tử đơn tương đồng vào các lớp tương đương (equivalence classes). được tổ chức thành một cấu trúc dữ liệu cây hoặc lưới.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87341" y="6585269"/>
            <a:ext cx="5252267" cy="904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41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Josefin Sans"/>
              </a:rPr>
              <a:t>Kết hợp các tập hợp phần tử đơn từ các lớp tương đương khác nhau để tạo ra các tập phổ biến</a:t>
            </a:r>
          </a:p>
        </p:txBody>
      </p:sp>
      <p:sp>
        <p:nvSpPr>
          <p:cNvPr id="19" name="Freeform 19"/>
          <p:cNvSpPr/>
          <p:nvPr/>
        </p:nvSpPr>
        <p:spPr>
          <a:xfrm>
            <a:off x="4522759" y="8496300"/>
            <a:ext cx="874748" cy="523755"/>
          </a:xfrm>
          <a:custGeom>
            <a:avLst/>
            <a:gdLst/>
            <a:ahLst/>
            <a:cxnLst/>
            <a:rect l="l" t="t" r="r" b="b"/>
            <a:pathLst>
              <a:path w="874748" h="523755">
                <a:moveTo>
                  <a:pt x="0" y="0"/>
                </a:moveTo>
                <a:lnTo>
                  <a:pt x="874747" y="0"/>
                </a:lnTo>
                <a:lnTo>
                  <a:pt x="874747" y="523755"/>
                </a:lnTo>
                <a:lnTo>
                  <a:pt x="0" y="523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5847664" y="8563590"/>
            <a:ext cx="8668921" cy="45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63"/>
              </a:lnSpc>
              <a:spcBef>
                <a:spcPct val="0"/>
              </a:spcBef>
            </a:pPr>
            <a:r>
              <a:rPr lang="en-US" sz="2969">
                <a:solidFill>
                  <a:srgbClr val="000000"/>
                </a:solidFill>
                <a:latin typeface="Josefin Sans Bold"/>
              </a:rPr>
              <a:t>Eclat (Equivalence Class Transformation)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40440" y="4777089"/>
            <a:ext cx="14718860" cy="1635270"/>
            <a:chOff x="0" y="0"/>
            <a:chExt cx="19625146" cy="2180361"/>
          </a:xfrm>
        </p:grpSpPr>
        <p:sp>
          <p:nvSpPr>
            <p:cNvPr id="3" name="TextBox 3"/>
            <p:cNvSpPr txBox="1"/>
            <p:nvPr/>
          </p:nvSpPr>
          <p:spPr>
            <a:xfrm>
              <a:off x="0" y="28575"/>
              <a:ext cx="19625146" cy="992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49"/>
                </a:lnSpc>
              </a:pPr>
              <a:r>
                <a:rPr lang="en-US" sz="5044">
                  <a:solidFill>
                    <a:srgbClr val="2B4B82"/>
                  </a:solidFill>
                  <a:latin typeface="Josefin Sans Bold"/>
                </a:rPr>
                <a:t>CẢM ƠN THẦY VÀ CÁC BẠN ĐÃ LẮNG NGHE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341357" y="1138824"/>
              <a:ext cx="4934209" cy="1041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552"/>
                </a:lnSpc>
              </a:pPr>
              <a:r>
                <a:rPr lang="en-US" sz="4680" spc="79">
                  <a:solidFill>
                    <a:srgbClr val="135E6A"/>
                  </a:solidFill>
                  <a:latin typeface="Josefin Sans"/>
                </a:rPr>
                <a:t>- NHÓM 4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229532" y="1605315"/>
            <a:ext cx="4310081" cy="1183942"/>
          </a:xfrm>
          <a:custGeom>
            <a:avLst/>
            <a:gdLst/>
            <a:ahLst/>
            <a:cxnLst/>
            <a:rect l="l" t="t" r="r" b="b"/>
            <a:pathLst>
              <a:path w="4310081" h="1183942">
                <a:moveTo>
                  <a:pt x="0" y="0"/>
                </a:moveTo>
                <a:lnTo>
                  <a:pt x="4310081" y="0"/>
                </a:lnTo>
                <a:lnTo>
                  <a:pt x="4310081" y="1183942"/>
                </a:lnTo>
                <a:lnTo>
                  <a:pt x="0" y="118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3885387" y="4325146"/>
            <a:ext cx="11930715" cy="9866309"/>
            <a:chOff x="0" y="0"/>
            <a:chExt cx="15907619" cy="13155078"/>
          </a:xfrm>
        </p:grpSpPr>
        <p:sp>
          <p:nvSpPr>
            <p:cNvPr id="7" name="AutoShape 7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8" name="AutoShape 8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909118" y="-4761671"/>
            <a:ext cx="12671015" cy="11029989"/>
            <a:chOff x="0" y="0"/>
            <a:chExt cx="16894687" cy="14706652"/>
          </a:xfrm>
        </p:grpSpPr>
        <p:sp>
          <p:nvSpPr>
            <p:cNvPr id="10" name="AutoShape 10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11" name="AutoShape 11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87653" y="1028700"/>
            <a:ext cx="7200429" cy="1047700"/>
            <a:chOff x="0" y="0"/>
            <a:chExt cx="9600571" cy="139693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600571" cy="1219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30"/>
                </a:lnSpc>
              </a:pPr>
              <a:r>
                <a:rPr lang="en-US" sz="6025">
                  <a:solidFill>
                    <a:srgbClr val="2B4B82"/>
                  </a:solidFill>
                  <a:latin typeface="Josefin Sans Bold"/>
                </a:rPr>
                <a:t>1. Eclat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0800" y="1365184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1763226" y="3169920"/>
            <a:ext cx="874748" cy="523755"/>
          </a:xfrm>
          <a:custGeom>
            <a:avLst/>
            <a:gdLst/>
            <a:ahLst/>
            <a:cxnLst/>
            <a:rect l="l" t="t" r="r" b="b"/>
            <a:pathLst>
              <a:path w="874748" h="523755">
                <a:moveTo>
                  <a:pt x="0" y="0"/>
                </a:moveTo>
                <a:lnTo>
                  <a:pt x="874747" y="0"/>
                </a:lnTo>
                <a:lnTo>
                  <a:pt x="874747" y="523755"/>
                </a:lnTo>
                <a:lnTo>
                  <a:pt x="0" y="523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03578" y="4789050"/>
            <a:ext cx="874748" cy="523755"/>
          </a:xfrm>
          <a:custGeom>
            <a:avLst/>
            <a:gdLst/>
            <a:ahLst/>
            <a:cxnLst/>
            <a:rect l="l" t="t" r="r" b="b"/>
            <a:pathLst>
              <a:path w="874748" h="523755">
                <a:moveTo>
                  <a:pt x="0" y="0"/>
                </a:moveTo>
                <a:lnTo>
                  <a:pt x="874748" y="0"/>
                </a:lnTo>
                <a:lnTo>
                  <a:pt x="874748" y="523755"/>
                </a:lnTo>
                <a:lnTo>
                  <a:pt x="0" y="523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763226" y="6408180"/>
            <a:ext cx="874748" cy="523755"/>
          </a:xfrm>
          <a:custGeom>
            <a:avLst/>
            <a:gdLst/>
            <a:ahLst/>
            <a:cxnLst/>
            <a:rect l="l" t="t" r="r" b="b"/>
            <a:pathLst>
              <a:path w="874748" h="523755">
                <a:moveTo>
                  <a:pt x="0" y="0"/>
                </a:moveTo>
                <a:lnTo>
                  <a:pt x="874747" y="0"/>
                </a:lnTo>
                <a:lnTo>
                  <a:pt x="874747" y="523755"/>
                </a:lnTo>
                <a:lnTo>
                  <a:pt x="0" y="523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959960" y="4789050"/>
            <a:ext cx="1275034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61"/>
              </a:lnSpc>
              <a:spcBef>
                <a:spcPct val="0"/>
              </a:spcBef>
            </a:pPr>
            <a:r>
              <a:rPr lang="en-US" sz="2551">
                <a:solidFill>
                  <a:srgbClr val="000000"/>
                </a:solidFill>
                <a:latin typeface="Josefin Sans"/>
              </a:rPr>
              <a:t>Thuật toán ECLAT sử dụng kỹ thuật tổ chức </a:t>
            </a:r>
            <a:r>
              <a:rPr lang="en-US" sz="2551">
                <a:solidFill>
                  <a:srgbClr val="000000"/>
                </a:solidFill>
                <a:latin typeface="Josefin Sans Bold"/>
              </a:rPr>
              <a:t>cơ sở dữ liệu đầu vào theo chiều dọc (Tid-set)</a:t>
            </a:r>
            <a:r>
              <a:rPr lang="en-US" sz="2551">
                <a:solidFill>
                  <a:srgbClr val="000000"/>
                </a:solidFill>
                <a:latin typeface="Josefin Sans"/>
              </a:rPr>
              <a:t> để nhóm các giao dịch liên quan với nhau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59960" y="3312675"/>
            <a:ext cx="1275034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61"/>
              </a:lnSpc>
              <a:spcBef>
                <a:spcPct val="0"/>
              </a:spcBef>
            </a:pPr>
            <a:r>
              <a:rPr lang="en-US" sz="2551">
                <a:solidFill>
                  <a:srgbClr val="000000"/>
                </a:solidFill>
                <a:latin typeface="Josefin Sans"/>
              </a:rPr>
              <a:t>Thuật toán ECLAT sử dụng kỹ thuật </a:t>
            </a:r>
            <a:r>
              <a:rPr lang="en-US" sz="2551">
                <a:solidFill>
                  <a:srgbClr val="000000"/>
                </a:solidFill>
                <a:latin typeface="Josefin Sans Bold"/>
              </a:rPr>
              <a:t>Tìm kiếm theo chiều sâu (depth-first search).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59960" y="6479558"/>
            <a:ext cx="1275034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61"/>
              </a:lnSpc>
              <a:spcBef>
                <a:spcPct val="0"/>
              </a:spcBef>
            </a:pPr>
            <a:r>
              <a:rPr lang="en-US" sz="2551">
                <a:solidFill>
                  <a:srgbClr val="000000"/>
                </a:solidFill>
                <a:latin typeface="Josefin Sans"/>
              </a:rPr>
              <a:t>Thuật toán ECLAT sử dụng một </a:t>
            </a:r>
            <a:r>
              <a:rPr lang="en-US" sz="2551">
                <a:solidFill>
                  <a:srgbClr val="000000"/>
                </a:solidFill>
                <a:latin typeface="Josefin Sans Bold"/>
              </a:rPr>
              <a:t>cấu trúc dữ liệu</a:t>
            </a:r>
            <a:r>
              <a:rPr lang="en-US" sz="2551">
                <a:solidFill>
                  <a:srgbClr val="000000"/>
                </a:solidFill>
                <a:latin typeface="Josefin Sans"/>
              </a:rPr>
              <a:t> gọi là </a:t>
            </a:r>
            <a:r>
              <a:rPr lang="en-US" sz="2551">
                <a:solidFill>
                  <a:srgbClr val="000000"/>
                </a:solidFill>
                <a:latin typeface="Josefin Sans Bold"/>
              </a:rPr>
              <a:t>prefix tree (cây tiền tố)</a:t>
            </a:r>
            <a:r>
              <a:rPr lang="en-US" sz="2551">
                <a:solidFill>
                  <a:srgbClr val="000000"/>
                </a:solidFill>
                <a:latin typeface="Josefin Sans"/>
              </a:rPr>
              <a:t> để tối ưu hóa lưu trữ các tập phổ biến.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1440917" y="6512253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434310" y="9258300"/>
            <a:ext cx="2659762" cy="730614"/>
          </a:xfrm>
          <a:custGeom>
            <a:avLst/>
            <a:gdLst/>
            <a:ahLst/>
            <a:cxnLst/>
            <a:rect l="l" t="t" r="r" b="b"/>
            <a:pathLst>
              <a:path w="2659762" h="730614">
                <a:moveTo>
                  <a:pt x="0" y="0"/>
                </a:moveTo>
                <a:lnTo>
                  <a:pt x="2659762" y="0"/>
                </a:lnTo>
                <a:lnTo>
                  <a:pt x="2659762" y="730614"/>
                </a:lnTo>
                <a:lnTo>
                  <a:pt x="0" y="73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87653" y="1033497"/>
            <a:ext cx="8807599" cy="971519"/>
            <a:chOff x="0" y="0"/>
            <a:chExt cx="11743466" cy="129535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1743466" cy="1241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05"/>
                </a:lnSpc>
              </a:pPr>
              <a:r>
                <a:rPr lang="en-US" sz="6088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29461" y="1263609"/>
              <a:ext cx="4083208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3913649" y="3083757"/>
            <a:ext cx="7704973" cy="1175713"/>
            <a:chOff x="0" y="0"/>
            <a:chExt cx="4791590" cy="7311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91590" cy="731155"/>
            </a:xfrm>
            <a:custGeom>
              <a:avLst/>
              <a:gdLst/>
              <a:ahLst/>
              <a:cxnLst/>
              <a:rect l="l" t="t" r="r" b="b"/>
              <a:pathLst>
                <a:path w="4791590" h="731155">
                  <a:moveTo>
                    <a:pt x="4667129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67130" y="0"/>
                  </a:lnTo>
                  <a:cubicBezTo>
                    <a:pt x="4735710" y="0"/>
                    <a:pt x="4791590" y="55880"/>
                    <a:pt x="4791590" y="124460"/>
                  </a:cubicBezTo>
                  <a:lnTo>
                    <a:pt x="4791590" y="606695"/>
                  </a:lnTo>
                  <a:cubicBezTo>
                    <a:pt x="4791590" y="675275"/>
                    <a:pt x="4735710" y="731155"/>
                    <a:pt x="4667130" y="731155"/>
                  </a:cubicBezTo>
                  <a:close/>
                </a:path>
              </a:pathLst>
            </a:custGeom>
            <a:solidFill>
              <a:srgbClr val="CAF0F8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574709" y="3513649"/>
            <a:ext cx="4836058" cy="36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2708">
                <a:solidFill>
                  <a:srgbClr val="000000"/>
                </a:solidFill>
                <a:latin typeface="Montserrat Bold"/>
              </a:rPr>
              <a:t>XÂY DỰNG MA TRẬN DỌC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321459" y="2963808"/>
            <a:ext cx="1625573" cy="1375523"/>
            <a:chOff x="0" y="0"/>
            <a:chExt cx="2167430" cy="1834030"/>
          </a:xfrm>
        </p:grpSpPr>
        <p:grpSp>
          <p:nvGrpSpPr>
            <p:cNvPr id="16" name="Group 16"/>
            <p:cNvGrpSpPr/>
            <p:nvPr/>
          </p:nvGrpSpPr>
          <p:grpSpPr>
            <a:xfrm>
              <a:off x="144181" y="0"/>
              <a:ext cx="1834030" cy="1834030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68AA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444356"/>
              <a:ext cx="2167430" cy="804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2"/>
                </a:lnSpc>
              </a:pPr>
              <a:r>
                <a:rPr lang="en-US" sz="4332">
                  <a:solidFill>
                    <a:srgbClr val="F7F7F7"/>
                  </a:solidFill>
                  <a:latin typeface="Muli Heavy"/>
                </a:rPr>
                <a:t>2.1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930538" y="5058868"/>
            <a:ext cx="7704973" cy="1175713"/>
            <a:chOff x="0" y="0"/>
            <a:chExt cx="4791590" cy="7311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791590" cy="731155"/>
            </a:xfrm>
            <a:custGeom>
              <a:avLst/>
              <a:gdLst/>
              <a:ahLst/>
              <a:cxnLst/>
              <a:rect l="l" t="t" r="r" b="b"/>
              <a:pathLst>
                <a:path w="4791590" h="731155">
                  <a:moveTo>
                    <a:pt x="4667129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67130" y="0"/>
                  </a:lnTo>
                  <a:cubicBezTo>
                    <a:pt x="4735710" y="0"/>
                    <a:pt x="4791590" y="55880"/>
                    <a:pt x="4791590" y="124460"/>
                  </a:cubicBezTo>
                  <a:lnTo>
                    <a:pt x="4791590" y="606695"/>
                  </a:lnTo>
                  <a:cubicBezTo>
                    <a:pt x="4791590" y="675275"/>
                    <a:pt x="4735710" y="731155"/>
                    <a:pt x="4667130" y="731155"/>
                  </a:cubicBezTo>
                  <a:close/>
                </a:path>
              </a:pathLst>
            </a:custGeom>
            <a:solidFill>
              <a:srgbClr val="ADE8F4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3446484" y="4938920"/>
            <a:ext cx="1375523" cy="1375523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68AA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5238703" y="5488760"/>
            <a:ext cx="5918948" cy="36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2708">
                <a:solidFill>
                  <a:srgbClr val="000000"/>
                </a:solidFill>
                <a:latin typeface="Montserrat Bold"/>
              </a:rPr>
              <a:t>KHAI THÁC MẪU PHỔ BIẾN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321459" y="5289219"/>
            <a:ext cx="1625573" cy="584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2"/>
              </a:lnSpc>
            </a:pPr>
            <a:r>
              <a:rPr lang="en-US" sz="4332">
                <a:solidFill>
                  <a:srgbClr val="F7F7F7"/>
                </a:solidFill>
                <a:latin typeface="Muli Heavy"/>
              </a:rPr>
              <a:t>2.2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930538" y="6976186"/>
            <a:ext cx="7704973" cy="1175713"/>
            <a:chOff x="0" y="0"/>
            <a:chExt cx="4791590" cy="7311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91590" cy="731155"/>
            </a:xfrm>
            <a:custGeom>
              <a:avLst/>
              <a:gdLst/>
              <a:ahLst/>
              <a:cxnLst/>
              <a:rect l="l" t="t" r="r" b="b"/>
              <a:pathLst>
                <a:path w="4791590" h="731155">
                  <a:moveTo>
                    <a:pt x="4667129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67130" y="0"/>
                  </a:lnTo>
                  <a:cubicBezTo>
                    <a:pt x="4735710" y="0"/>
                    <a:pt x="4791590" y="55880"/>
                    <a:pt x="4791590" y="124460"/>
                  </a:cubicBezTo>
                  <a:lnTo>
                    <a:pt x="4791590" y="606695"/>
                  </a:lnTo>
                  <a:cubicBezTo>
                    <a:pt x="4791590" y="675275"/>
                    <a:pt x="4735710" y="731155"/>
                    <a:pt x="4667130" y="731155"/>
                  </a:cubicBezTo>
                  <a:close/>
                </a:path>
              </a:pathLst>
            </a:custGeom>
            <a:solidFill>
              <a:srgbClr val="ADE8F4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3446484" y="6856238"/>
            <a:ext cx="1375523" cy="1375523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68AAD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21459" y="7206538"/>
            <a:ext cx="1625573" cy="584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2"/>
              </a:lnSpc>
            </a:pPr>
            <a:r>
              <a:rPr lang="en-US" sz="4332">
                <a:solidFill>
                  <a:srgbClr val="F7F7F7"/>
                </a:solidFill>
                <a:latin typeface="Muli Heavy"/>
              </a:rPr>
              <a:t>2.3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091452" y="7386067"/>
            <a:ext cx="5918948" cy="36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2708">
                <a:solidFill>
                  <a:srgbClr val="000000"/>
                </a:solidFill>
                <a:latin typeface="Montserrat Bold"/>
              </a:rPr>
              <a:t>ĐÁNH GIÁ MẪU PHỔ BIẾN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83183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3724406" y="659688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093" y="622885"/>
            <a:ext cx="720042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0"/>
              </a:lnSpc>
            </a:pPr>
            <a:r>
              <a:rPr lang="en-US" sz="5025">
                <a:solidFill>
                  <a:srgbClr val="2B4B82"/>
                </a:solidFill>
                <a:latin typeface="Josefin Sans Bold"/>
              </a:rPr>
              <a:t>2. Minh họa thuật toán</a:t>
            </a:r>
          </a:p>
          <a:p>
            <a:pPr>
              <a:lnSpc>
                <a:spcPts val="6030"/>
              </a:lnSpc>
            </a:pPr>
            <a:endParaRPr lang="en-US" sz="5025">
              <a:solidFill>
                <a:srgbClr val="2B4B82"/>
              </a:solidFill>
              <a:latin typeface="Josefin Sans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79093" y="1418223"/>
            <a:ext cx="3030608" cy="0"/>
          </a:xfrm>
          <a:prstGeom prst="line">
            <a:avLst/>
          </a:prstGeom>
          <a:ln w="47625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2761629" y="3509041"/>
            <a:ext cx="7707036" cy="2151798"/>
          </a:xfrm>
          <a:custGeom>
            <a:avLst/>
            <a:gdLst/>
            <a:ahLst/>
            <a:cxnLst/>
            <a:rect l="l" t="t" r="r" b="b"/>
            <a:pathLst>
              <a:path w="7707036" h="2151798">
                <a:moveTo>
                  <a:pt x="0" y="0"/>
                </a:moveTo>
                <a:lnTo>
                  <a:pt x="7707036" y="0"/>
                </a:lnTo>
                <a:lnTo>
                  <a:pt x="7707036" y="2151798"/>
                </a:lnTo>
                <a:lnTo>
                  <a:pt x="0" y="2151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4107" y="6632973"/>
            <a:ext cx="7707036" cy="2125196"/>
          </a:xfrm>
          <a:custGeom>
            <a:avLst/>
            <a:gdLst/>
            <a:ahLst/>
            <a:cxnLst/>
            <a:rect l="l" t="t" r="r" b="b"/>
            <a:pathLst>
              <a:path w="7707036" h="2125196">
                <a:moveTo>
                  <a:pt x="0" y="0"/>
                </a:moveTo>
                <a:lnTo>
                  <a:pt x="7707036" y="0"/>
                </a:lnTo>
                <a:lnTo>
                  <a:pt x="7707036" y="2125196"/>
                </a:lnTo>
                <a:lnTo>
                  <a:pt x="0" y="2125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155467" y="3819513"/>
            <a:ext cx="2763039" cy="5626920"/>
          </a:xfrm>
          <a:custGeom>
            <a:avLst/>
            <a:gdLst/>
            <a:ahLst/>
            <a:cxnLst/>
            <a:rect l="l" t="t" r="r" b="b"/>
            <a:pathLst>
              <a:path w="2763039" h="5626920">
                <a:moveTo>
                  <a:pt x="0" y="0"/>
                </a:moveTo>
                <a:lnTo>
                  <a:pt x="2763039" y="0"/>
                </a:lnTo>
                <a:lnTo>
                  <a:pt x="2763039" y="5626920"/>
                </a:lnTo>
                <a:lnTo>
                  <a:pt x="0" y="5626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2880988">
            <a:off x="1900362" y="6056713"/>
            <a:ext cx="1367353" cy="678549"/>
          </a:xfrm>
          <a:custGeom>
            <a:avLst/>
            <a:gdLst/>
            <a:ahLst/>
            <a:cxnLst/>
            <a:rect l="l" t="t" r="r" b="b"/>
            <a:pathLst>
              <a:path w="1367353" h="678549">
                <a:moveTo>
                  <a:pt x="0" y="0"/>
                </a:moveTo>
                <a:lnTo>
                  <a:pt x="1367353" y="0"/>
                </a:lnTo>
                <a:lnTo>
                  <a:pt x="1367353" y="678549"/>
                </a:lnTo>
                <a:lnTo>
                  <a:pt x="0" y="6785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963874">
            <a:off x="11098330" y="9028058"/>
            <a:ext cx="1367353" cy="678549"/>
          </a:xfrm>
          <a:custGeom>
            <a:avLst/>
            <a:gdLst/>
            <a:ahLst/>
            <a:cxnLst/>
            <a:rect l="l" t="t" r="r" b="b"/>
            <a:pathLst>
              <a:path w="1367353" h="678549">
                <a:moveTo>
                  <a:pt x="0" y="0"/>
                </a:moveTo>
                <a:lnTo>
                  <a:pt x="1367353" y="0"/>
                </a:lnTo>
                <a:lnTo>
                  <a:pt x="1367353" y="678549"/>
                </a:lnTo>
                <a:lnTo>
                  <a:pt x="0" y="6785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761820" y="2047341"/>
            <a:ext cx="4764360" cy="41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49">
                <a:solidFill>
                  <a:srgbClr val="2B3E69"/>
                </a:solidFill>
                <a:latin typeface="Montserrat Bold"/>
              </a:rPr>
              <a:t>BƯỚC 1:  CHUẨN BỊ DỮ LIỆU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20341">
            <a:off x="9118400" y="-5514995"/>
            <a:ext cx="12671015" cy="11029989"/>
            <a:chOff x="0" y="0"/>
            <a:chExt cx="16894687" cy="14706652"/>
          </a:xfrm>
        </p:grpSpPr>
        <p:sp>
          <p:nvSpPr>
            <p:cNvPr id="3" name="AutoShape 3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4" name="AutoShape 4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-960166">
            <a:off x="-4295906" y="6985505"/>
            <a:ext cx="11930715" cy="9866309"/>
            <a:chOff x="0" y="0"/>
            <a:chExt cx="15907619" cy="13155078"/>
          </a:xfrm>
        </p:grpSpPr>
        <p:sp>
          <p:nvSpPr>
            <p:cNvPr id="6" name="AutoShape 6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7" name="AutoShape 7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093" y="622885"/>
            <a:ext cx="870918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0"/>
              </a:lnSpc>
            </a:pPr>
            <a:r>
              <a:rPr lang="en-US" sz="5025">
                <a:solidFill>
                  <a:srgbClr val="2B4B82"/>
                </a:solidFill>
                <a:latin typeface="Josefin Sans Bold"/>
              </a:rPr>
              <a:t>2. Minh họa thuật toán</a:t>
            </a:r>
          </a:p>
          <a:p>
            <a:pPr>
              <a:lnSpc>
                <a:spcPts val="6030"/>
              </a:lnSpc>
            </a:pPr>
            <a:endParaRPr lang="en-US" sz="5025">
              <a:solidFill>
                <a:srgbClr val="2B4B82"/>
              </a:solidFill>
              <a:latin typeface="Josefin Sans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79093" y="1418223"/>
            <a:ext cx="3030608" cy="0"/>
          </a:xfrm>
          <a:prstGeom prst="line">
            <a:avLst/>
          </a:prstGeom>
          <a:ln w="47625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3884745" y="3514441"/>
            <a:ext cx="3067415" cy="6246779"/>
          </a:xfrm>
          <a:custGeom>
            <a:avLst/>
            <a:gdLst/>
            <a:ahLst/>
            <a:cxnLst/>
            <a:rect l="l" t="t" r="r" b="b"/>
            <a:pathLst>
              <a:path w="3067415" h="6246779">
                <a:moveTo>
                  <a:pt x="0" y="0"/>
                </a:moveTo>
                <a:lnTo>
                  <a:pt x="3067415" y="0"/>
                </a:lnTo>
                <a:lnTo>
                  <a:pt x="3067415" y="6246779"/>
                </a:lnTo>
                <a:lnTo>
                  <a:pt x="0" y="6246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7832216" y="6656880"/>
            <a:ext cx="2178189" cy="0"/>
          </a:xfrm>
          <a:prstGeom prst="line">
            <a:avLst/>
          </a:prstGeom>
          <a:ln w="38100" cap="flat">
            <a:solidFill>
              <a:srgbClr val="2B4B82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2" name="Freeform 12"/>
          <p:cNvSpPr/>
          <p:nvPr/>
        </p:nvSpPr>
        <p:spPr>
          <a:xfrm>
            <a:off x="10575105" y="3514441"/>
            <a:ext cx="3067415" cy="6246779"/>
          </a:xfrm>
          <a:custGeom>
            <a:avLst/>
            <a:gdLst/>
            <a:ahLst/>
            <a:cxnLst/>
            <a:rect l="l" t="t" r="r" b="b"/>
            <a:pathLst>
              <a:path w="3067415" h="6246779">
                <a:moveTo>
                  <a:pt x="0" y="0"/>
                </a:moveTo>
                <a:lnTo>
                  <a:pt x="3067415" y="0"/>
                </a:lnTo>
                <a:lnTo>
                  <a:pt x="3067415" y="6246779"/>
                </a:lnTo>
                <a:lnTo>
                  <a:pt x="0" y="6246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79093" y="1939253"/>
            <a:ext cx="16230600" cy="3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48">
                <a:solidFill>
                  <a:srgbClr val="2B3E69"/>
                </a:solidFill>
                <a:latin typeface="Montserrat Bold"/>
              </a:rPr>
              <a:t>BƯỚC 2: LỰA CHỌN TRANSACTION DỰA TRÊN NGƯỠNG XUẤT HIỆN TỐI THIỂU (minfreq)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9230" y="2497429"/>
            <a:ext cx="14728806" cy="81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6" spc="47">
                <a:solidFill>
                  <a:srgbClr val="000000"/>
                </a:solidFill>
                <a:latin typeface="Montserrat"/>
              </a:rPr>
              <a:t>Với ví dụ này, nhóm thực hiện lựa chọn mẫu vật phẩm với ngưỡng minSup = 25%</a:t>
            </a:r>
          </a:p>
          <a:p>
            <a:pPr algn="ctr">
              <a:lnSpc>
                <a:spcPts val="3355"/>
              </a:lnSpc>
              <a:spcBef>
                <a:spcPct val="0"/>
              </a:spcBef>
            </a:pPr>
            <a:r>
              <a:rPr lang="en-US" sz="2396" spc="47">
                <a:solidFill>
                  <a:srgbClr val="000000"/>
                </a:solidFill>
                <a:latin typeface="Montserrat"/>
              </a:rPr>
              <a:t>--&gt; Frequency &gt;=2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31307" y="5696746"/>
            <a:ext cx="11930715" cy="9866309"/>
            <a:chOff x="0" y="0"/>
            <a:chExt cx="15907619" cy="13155078"/>
          </a:xfrm>
        </p:grpSpPr>
        <p:sp>
          <p:nvSpPr>
            <p:cNvPr id="3" name="AutoShape 3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12138" y="-5127431"/>
            <a:ext cx="12671015" cy="11029989"/>
            <a:chOff x="0" y="0"/>
            <a:chExt cx="16894687" cy="14706652"/>
          </a:xfrm>
        </p:grpSpPr>
        <p:sp>
          <p:nvSpPr>
            <p:cNvPr id="6" name="AutoShape 6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7" name="AutoShape 7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79093" y="632410"/>
            <a:ext cx="8709189" cy="1524000"/>
            <a:chOff x="0" y="0"/>
            <a:chExt cx="11612251" cy="203200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1612251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0"/>
                </a:lnSpc>
              </a:pPr>
              <a:r>
                <a:rPr lang="en-US" sz="5025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  <a:p>
              <a:pPr>
                <a:lnSpc>
                  <a:spcPts val="6030"/>
                </a:lnSpc>
              </a:pPr>
              <a:endParaRPr lang="en-US" sz="5025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477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3509053" y="3168387"/>
            <a:ext cx="3204323" cy="6501863"/>
          </a:xfrm>
          <a:custGeom>
            <a:avLst/>
            <a:gdLst/>
            <a:ahLst/>
            <a:cxnLst/>
            <a:rect l="l" t="t" r="r" b="b"/>
            <a:pathLst>
              <a:path w="3204323" h="6501863">
                <a:moveTo>
                  <a:pt x="0" y="0"/>
                </a:moveTo>
                <a:lnTo>
                  <a:pt x="3204323" y="0"/>
                </a:lnTo>
                <a:lnTo>
                  <a:pt x="3204323" y="6501864"/>
                </a:lnTo>
                <a:lnTo>
                  <a:pt x="0" y="6501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7109441" y="6291106"/>
            <a:ext cx="3984474" cy="0"/>
          </a:xfrm>
          <a:prstGeom prst="line">
            <a:avLst/>
          </a:prstGeom>
          <a:ln w="38100" cap="flat">
            <a:solidFill>
              <a:srgbClr val="2B4B82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3" name="TextBox 13"/>
          <p:cNvSpPr txBox="1"/>
          <p:nvPr/>
        </p:nvSpPr>
        <p:spPr>
          <a:xfrm>
            <a:off x="4284772" y="2533178"/>
            <a:ext cx="1652886" cy="397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  <a:spcBef>
                <a:spcPct val="0"/>
              </a:spcBef>
            </a:pPr>
            <a:r>
              <a:rPr lang="en-US" sz="2396" spc="47">
                <a:solidFill>
                  <a:srgbClr val="000000"/>
                </a:solidFill>
                <a:latin typeface="Montserrat"/>
              </a:rPr>
              <a:t>K =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75784" y="2533178"/>
            <a:ext cx="1652886" cy="397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  <a:spcBef>
                <a:spcPct val="0"/>
              </a:spcBef>
            </a:pPr>
            <a:r>
              <a:rPr lang="en-US" sz="2396" spc="47">
                <a:solidFill>
                  <a:srgbClr val="000000"/>
                </a:solidFill>
                <a:latin typeface="Montserrat"/>
              </a:rPr>
              <a:t>K =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9093" y="1939253"/>
            <a:ext cx="16230600" cy="3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48">
                <a:solidFill>
                  <a:srgbClr val="2B3E69"/>
                </a:solidFill>
                <a:latin typeface="Montserrat Bold"/>
              </a:rPr>
              <a:t>BƯỚC 3: TÌM MẪU PHỔ BIẾN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808291" y="3146706"/>
            <a:ext cx="3562813" cy="6111594"/>
            <a:chOff x="0" y="0"/>
            <a:chExt cx="4750417" cy="81487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750417" cy="8148793"/>
            </a:xfrm>
            <a:custGeom>
              <a:avLst/>
              <a:gdLst/>
              <a:ahLst/>
              <a:cxnLst/>
              <a:rect l="l" t="t" r="r" b="b"/>
              <a:pathLst>
                <a:path w="4750417" h="8148793">
                  <a:moveTo>
                    <a:pt x="0" y="0"/>
                  </a:moveTo>
                  <a:lnTo>
                    <a:pt x="4750417" y="0"/>
                  </a:lnTo>
                  <a:lnTo>
                    <a:pt x="4750417" y="8148793"/>
                  </a:lnTo>
                  <a:lnTo>
                    <a:pt x="0" y="8148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8" name="AutoShape 18"/>
            <p:cNvSpPr/>
            <p:nvPr/>
          </p:nvSpPr>
          <p:spPr>
            <a:xfrm>
              <a:off x="86602" y="3909296"/>
              <a:ext cx="3477070" cy="0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150102" y="4376184"/>
              <a:ext cx="3477070" cy="0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99302" y="2904753"/>
              <a:ext cx="3477070" cy="0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>
              <a:off x="150102" y="4884184"/>
              <a:ext cx="3477070" cy="0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31307" y="5696746"/>
            <a:ext cx="11930715" cy="9866309"/>
            <a:chOff x="0" y="0"/>
            <a:chExt cx="15907619" cy="13155078"/>
          </a:xfrm>
        </p:grpSpPr>
        <p:sp>
          <p:nvSpPr>
            <p:cNvPr id="3" name="AutoShape 3"/>
            <p:cNvSpPr/>
            <p:nvPr/>
          </p:nvSpPr>
          <p:spPr>
            <a:xfrm rot="2162312">
              <a:off x="2411800" y="4231808"/>
              <a:ext cx="14198853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  <p:sp>
          <p:nvSpPr>
            <p:cNvPr id="4" name="AutoShape 4"/>
            <p:cNvSpPr/>
            <p:nvPr/>
          </p:nvSpPr>
          <p:spPr>
            <a:xfrm rot="-3251884">
              <a:off x="4609874" y="-605231"/>
              <a:ext cx="5858439" cy="14365541"/>
            </a:xfrm>
            <a:prstGeom prst="rect">
              <a:avLst/>
            </a:prstGeom>
            <a:solidFill>
              <a:srgbClr val="135E6A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212138" y="-5127431"/>
            <a:ext cx="12671015" cy="11029989"/>
            <a:chOff x="0" y="0"/>
            <a:chExt cx="16894687" cy="14706652"/>
          </a:xfrm>
        </p:grpSpPr>
        <p:sp>
          <p:nvSpPr>
            <p:cNvPr id="6" name="AutoShape 6"/>
            <p:cNvSpPr/>
            <p:nvPr/>
          </p:nvSpPr>
          <p:spPr>
            <a:xfrm rot="-3280987">
              <a:off x="6048796" y="-149814"/>
              <a:ext cx="6689158" cy="13647158"/>
            </a:xfrm>
            <a:prstGeom prst="rect">
              <a:avLst/>
            </a:prstGeom>
            <a:solidFill>
              <a:srgbClr val="135E6A"/>
            </a:solidFill>
          </p:spPr>
        </p:sp>
        <p:sp>
          <p:nvSpPr>
            <p:cNvPr id="7" name="AutoShape 7"/>
            <p:cNvSpPr/>
            <p:nvPr/>
          </p:nvSpPr>
          <p:spPr>
            <a:xfrm rot="2162312">
              <a:off x="-992459" y="7624552"/>
              <a:ext cx="17223489" cy="2228835"/>
            </a:xfrm>
            <a:prstGeom prst="rect">
              <a:avLst/>
            </a:prstGeom>
            <a:solidFill>
              <a:srgbClr val="548991">
                <a:alpha val="3882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79093" y="632410"/>
            <a:ext cx="8709189" cy="1524000"/>
            <a:chOff x="0" y="0"/>
            <a:chExt cx="11612251" cy="203200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1612251" cy="204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30"/>
                </a:lnSpc>
              </a:pPr>
              <a:r>
                <a:rPr lang="en-US" sz="5025">
                  <a:solidFill>
                    <a:srgbClr val="2B4B82"/>
                  </a:solidFill>
                  <a:latin typeface="Josefin Sans Bold"/>
                </a:rPr>
                <a:t>2. Minh họa thuật toán</a:t>
              </a:r>
            </a:p>
            <a:p>
              <a:pPr>
                <a:lnSpc>
                  <a:spcPts val="6030"/>
                </a:lnSpc>
              </a:pPr>
              <a:endParaRPr lang="en-US" sz="5025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47750"/>
              <a:ext cx="4040810" cy="0"/>
            </a:xfrm>
            <a:prstGeom prst="line">
              <a:avLst/>
            </a:prstGeom>
            <a:ln w="635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AutoShape 11"/>
          <p:cNvSpPr/>
          <p:nvPr/>
        </p:nvSpPr>
        <p:spPr>
          <a:xfrm>
            <a:off x="7188130" y="5278313"/>
            <a:ext cx="3597677" cy="0"/>
          </a:xfrm>
          <a:prstGeom prst="line">
            <a:avLst/>
          </a:prstGeom>
          <a:ln w="38100" cap="flat">
            <a:solidFill>
              <a:srgbClr val="2B4B82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2" name="Freeform 12"/>
          <p:cNvSpPr/>
          <p:nvPr/>
        </p:nvSpPr>
        <p:spPr>
          <a:xfrm>
            <a:off x="11385550" y="8272550"/>
            <a:ext cx="3989066" cy="1400778"/>
          </a:xfrm>
          <a:custGeom>
            <a:avLst/>
            <a:gdLst/>
            <a:ahLst/>
            <a:cxnLst/>
            <a:rect l="l" t="t" r="r" b="b"/>
            <a:pathLst>
              <a:path w="3989066" h="1400778">
                <a:moveTo>
                  <a:pt x="0" y="0"/>
                </a:moveTo>
                <a:lnTo>
                  <a:pt x="3989066" y="0"/>
                </a:lnTo>
                <a:lnTo>
                  <a:pt x="3989066" y="1400778"/>
                </a:lnTo>
                <a:lnTo>
                  <a:pt x="0" y="1400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370"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13380083" y="6762804"/>
            <a:ext cx="0" cy="1203340"/>
          </a:xfrm>
          <a:prstGeom prst="line">
            <a:avLst/>
          </a:prstGeom>
          <a:ln w="38100" cap="flat">
            <a:solidFill>
              <a:srgbClr val="2B4B82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4" name="Freeform 14"/>
          <p:cNvSpPr/>
          <p:nvPr/>
        </p:nvSpPr>
        <p:spPr>
          <a:xfrm>
            <a:off x="11558069" y="2561579"/>
            <a:ext cx="3363062" cy="4120191"/>
          </a:xfrm>
          <a:custGeom>
            <a:avLst/>
            <a:gdLst/>
            <a:ahLst/>
            <a:cxnLst/>
            <a:rect l="l" t="t" r="r" b="b"/>
            <a:pathLst>
              <a:path w="3363062" h="4120191">
                <a:moveTo>
                  <a:pt x="0" y="0"/>
                </a:moveTo>
                <a:lnTo>
                  <a:pt x="3363062" y="0"/>
                </a:lnTo>
                <a:lnTo>
                  <a:pt x="3363062" y="4120191"/>
                </a:lnTo>
                <a:lnTo>
                  <a:pt x="0" y="4120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875331" y="2432921"/>
            <a:ext cx="1492430" cy="37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2164" spc="43">
                <a:solidFill>
                  <a:srgbClr val="000000"/>
                </a:solidFill>
                <a:latin typeface="Montserrat"/>
              </a:rPr>
              <a:t>K =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36726" y="2108785"/>
            <a:ext cx="1492430" cy="37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2164" spc="43">
                <a:solidFill>
                  <a:srgbClr val="000000"/>
                </a:solidFill>
                <a:latin typeface="Montserrat"/>
              </a:rPr>
              <a:t>K =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67363" y="1670449"/>
            <a:ext cx="7865693" cy="39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48">
                <a:solidFill>
                  <a:srgbClr val="2B3E69"/>
                </a:solidFill>
                <a:latin typeface="Montserrat Bold"/>
              </a:rPr>
              <a:t>BƯỚC 3: TÌM MẪU PHỔ BIẾN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016770" y="3128531"/>
            <a:ext cx="4447266" cy="5766659"/>
            <a:chOff x="0" y="0"/>
            <a:chExt cx="5929687" cy="76888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929687" cy="7688879"/>
            </a:xfrm>
            <a:custGeom>
              <a:avLst/>
              <a:gdLst/>
              <a:ahLst/>
              <a:cxnLst/>
              <a:rect l="l" t="t" r="r" b="b"/>
              <a:pathLst>
                <a:path w="5929687" h="7688879">
                  <a:moveTo>
                    <a:pt x="0" y="0"/>
                  </a:moveTo>
                  <a:lnTo>
                    <a:pt x="5929687" y="0"/>
                  </a:lnTo>
                  <a:lnTo>
                    <a:pt x="5929687" y="7688879"/>
                  </a:lnTo>
                  <a:lnTo>
                    <a:pt x="0" y="7688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grpSp>
          <p:nvGrpSpPr>
            <p:cNvPr id="20" name="Group 20"/>
            <p:cNvGrpSpPr/>
            <p:nvPr/>
          </p:nvGrpSpPr>
          <p:grpSpPr>
            <a:xfrm>
              <a:off x="2964844" y="2079759"/>
              <a:ext cx="957488" cy="466272"/>
              <a:chOff x="0" y="0"/>
              <a:chExt cx="189133" cy="9210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89133" cy="92103"/>
              </a:xfrm>
              <a:custGeom>
                <a:avLst/>
                <a:gdLst/>
                <a:ahLst/>
                <a:cxnLst/>
                <a:rect l="l" t="t" r="r" b="b"/>
                <a:pathLst>
                  <a:path w="189133" h="92103">
                    <a:moveTo>
                      <a:pt x="0" y="0"/>
                    </a:moveTo>
                    <a:lnTo>
                      <a:pt x="189133" y="0"/>
                    </a:lnTo>
                    <a:lnTo>
                      <a:pt x="189133" y="92103"/>
                    </a:lnTo>
                    <a:lnTo>
                      <a:pt x="0" y="921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89133" cy="1302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5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3066444" y="3373487"/>
              <a:ext cx="702613" cy="420153"/>
              <a:chOff x="0" y="0"/>
              <a:chExt cx="138788" cy="8299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38788" cy="82993"/>
              </a:xfrm>
              <a:custGeom>
                <a:avLst/>
                <a:gdLst/>
                <a:ahLst/>
                <a:cxnLst/>
                <a:rect l="l" t="t" r="r" b="b"/>
                <a:pathLst>
                  <a:path w="138788" h="82993">
                    <a:moveTo>
                      <a:pt x="0" y="0"/>
                    </a:moveTo>
                    <a:lnTo>
                      <a:pt x="138788" y="0"/>
                    </a:lnTo>
                    <a:lnTo>
                      <a:pt x="138788" y="82993"/>
                    </a:lnTo>
                    <a:lnTo>
                      <a:pt x="0" y="8299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38788" cy="1210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5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2939006" y="4845698"/>
              <a:ext cx="957488" cy="466272"/>
              <a:chOff x="0" y="0"/>
              <a:chExt cx="189133" cy="92103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89133" cy="92103"/>
              </a:xfrm>
              <a:custGeom>
                <a:avLst/>
                <a:gdLst/>
                <a:ahLst/>
                <a:cxnLst/>
                <a:rect l="l" t="t" r="r" b="b"/>
                <a:pathLst>
                  <a:path w="189133" h="92103">
                    <a:moveTo>
                      <a:pt x="0" y="0"/>
                    </a:moveTo>
                    <a:lnTo>
                      <a:pt x="189133" y="0"/>
                    </a:lnTo>
                    <a:lnTo>
                      <a:pt x="189133" y="92103"/>
                    </a:lnTo>
                    <a:lnTo>
                      <a:pt x="0" y="921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89133" cy="1302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5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3303450" y="5528060"/>
              <a:ext cx="957488" cy="466272"/>
              <a:chOff x="0" y="0"/>
              <a:chExt cx="189133" cy="9210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89133" cy="92103"/>
              </a:xfrm>
              <a:custGeom>
                <a:avLst/>
                <a:gdLst/>
                <a:ahLst/>
                <a:cxnLst/>
                <a:rect l="l" t="t" r="r" b="b"/>
                <a:pathLst>
                  <a:path w="189133" h="92103">
                    <a:moveTo>
                      <a:pt x="0" y="0"/>
                    </a:moveTo>
                    <a:lnTo>
                      <a:pt x="189133" y="0"/>
                    </a:lnTo>
                    <a:lnTo>
                      <a:pt x="189133" y="92103"/>
                    </a:lnTo>
                    <a:lnTo>
                      <a:pt x="0" y="921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3131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89133" cy="1302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5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911</Words>
  <Application>Microsoft Office PowerPoint</Application>
  <PresentationFormat>Custom</PresentationFormat>
  <Paragraphs>174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Josefin Sans Italics</vt:lpstr>
      <vt:lpstr>Calibri (MS) Italics</vt:lpstr>
      <vt:lpstr>Montserrat Bold</vt:lpstr>
      <vt:lpstr>Montserrat Classic Bold</vt:lpstr>
      <vt:lpstr>Josefin Sans Bold</vt:lpstr>
      <vt:lpstr>Montserrat</vt:lpstr>
      <vt:lpstr>Josefin Sans</vt:lpstr>
      <vt:lpstr>Calibri</vt:lpstr>
      <vt:lpstr>Montserrat Italics</vt:lpstr>
      <vt:lpstr>Muli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DM_Nhóm4</dc:title>
  <cp:lastModifiedBy>admin</cp:lastModifiedBy>
  <cp:revision>2</cp:revision>
  <dcterms:created xsi:type="dcterms:W3CDTF">2006-08-16T00:00:00Z</dcterms:created>
  <dcterms:modified xsi:type="dcterms:W3CDTF">2023-12-16T07:28:17Z</dcterms:modified>
  <dc:identifier>DAF26WOxt74</dc:identifier>
</cp:coreProperties>
</file>