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61" r:id="rId2"/>
    <p:sldId id="257" r:id="rId3"/>
    <p:sldId id="262" r:id="rId4"/>
    <p:sldId id="263" r:id="rId5"/>
    <p:sldId id="264" r:id="rId6"/>
    <p:sldId id="266" r:id="rId7"/>
    <p:sldId id="267" r:id="rId8"/>
    <p:sldId id="268" r:id="rId9"/>
    <p:sldId id="272" r:id="rId10"/>
    <p:sldId id="271" r:id="rId11"/>
    <p:sldId id="265" r:id="rId12"/>
    <p:sldId id="273" r:id="rId13"/>
    <p:sldId id="274" r:id="rId14"/>
    <p:sldId id="275" r:id="rId15"/>
    <p:sldId id="276" r:id="rId16"/>
    <p:sldId id="277" r:id="rId17"/>
    <p:sldId id="278" r:id="rId18"/>
    <p:sldId id="279" r:id="rId19"/>
    <p:sldId id="280" r:id="rId20"/>
    <p:sldId id="285"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p:scale>
          <a:sx n="77" d="100"/>
          <a:sy n="77" d="100"/>
        </p:scale>
        <p:origin x="72" y="31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4/17/2023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4/17/2023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4/17/2023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4/17/2023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4/17/2023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4/17/2023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4/17/2023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4/17/2023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4/17/2023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moviedb.org/" TargetMode="External"/><Relationship Id="rId2" Type="http://schemas.openxmlformats.org/officeDocument/2006/relationships/hyperlink" Target="https://www.boxofficemojo.com/" TargetMode="External"/><Relationship Id="rId1" Type="http://schemas.openxmlformats.org/officeDocument/2006/relationships/slideLayout" Target="../slideLayouts/slideLayout2.xml"/><Relationship Id="rId4" Type="http://schemas.openxmlformats.org/officeDocument/2006/relationships/hyperlink" Target="https://www.the-numbers.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alpha val="58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45720"/>
            <a:ext cx="9604310" cy="3383280"/>
          </a:xfrm>
          <a:noFill/>
          <a:effectLst>
            <a:reflection blurRad="6350" stA="50000" endA="300" endPos="55000" dir="5400000" sy="-100000" algn="bl" rotWithShape="0"/>
          </a:effectLst>
        </p:spPr>
        <p:txBody>
          <a:bodyPr/>
          <a:lstStyle/>
          <a:p>
            <a:pPr algn="ctr"/>
            <a:r>
              <a:rPr lang="en-US" dirty="0">
                <a:solidFill>
                  <a:schemeClr val="accent1">
                    <a:lumMod val="75000"/>
                  </a:schemeClr>
                </a:solidFill>
                <a:effectLst>
                  <a:outerShdw blurRad="50800" dist="38100" dir="18900000" algn="bl" rotWithShape="0">
                    <a:prstClr val="black">
                      <a:alpha val="40000"/>
                    </a:prstClr>
                  </a:outerShdw>
                </a:effectLst>
              </a:rPr>
              <a:t>MICROSOFT MOVIE STUDIO PROJECT</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C9DEA5-7ABB-D39F-D541-D46ECA1E249A}"/>
              </a:ext>
            </a:extLst>
          </p:cNvPr>
          <p:cNvSpPr txBox="1"/>
          <p:nvPr/>
        </p:nvSpPr>
        <p:spPr>
          <a:xfrm>
            <a:off x="667512" y="283464"/>
            <a:ext cx="10881360" cy="369332"/>
          </a:xfrm>
          <a:prstGeom prst="rect">
            <a:avLst/>
          </a:prstGeom>
          <a:noFill/>
        </p:spPr>
        <p:txBody>
          <a:bodyPr wrap="square" rtlCol="0">
            <a:spAutoFit/>
          </a:bodyPr>
          <a:lstStyle/>
          <a:p>
            <a:r>
              <a:rPr lang="en-US" b="0" i="0" dirty="0">
                <a:solidFill>
                  <a:srgbClr val="000000"/>
                </a:solidFill>
                <a:effectLst/>
                <a:latin typeface="Helvetica Neue"/>
              </a:rPr>
              <a:t>we now load at the data from the </a:t>
            </a:r>
            <a:r>
              <a:rPr lang="en-US" b="0" i="0" dirty="0" err="1">
                <a:solidFill>
                  <a:srgbClr val="000000"/>
                </a:solidFill>
                <a:effectLst/>
                <a:latin typeface="Helvetica Neue"/>
              </a:rPr>
              <a:t>tmdb.movies</a:t>
            </a:r>
            <a:r>
              <a:rPr lang="en-US" b="0" i="0" dirty="0">
                <a:solidFill>
                  <a:srgbClr val="000000"/>
                </a:solidFill>
                <a:effectLst/>
                <a:latin typeface="Helvetica Neue"/>
              </a:rPr>
              <a:t> csv dataset</a:t>
            </a:r>
            <a:endParaRPr lang="en-US" dirty="0"/>
          </a:p>
        </p:txBody>
      </p:sp>
      <p:pic>
        <p:nvPicPr>
          <p:cNvPr id="4" name="Picture 3">
            <a:extLst>
              <a:ext uri="{FF2B5EF4-FFF2-40B4-BE49-F238E27FC236}">
                <a16:creationId xmlns:a16="http://schemas.microsoft.com/office/drawing/2014/main" id="{3510016A-9B5A-A04D-F0E0-132E1C4B75A8}"/>
              </a:ext>
            </a:extLst>
          </p:cNvPr>
          <p:cNvPicPr>
            <a:picLocks noChangeAspect="1"/>
          </p:cNvPicPr>
          <p:nvPr/>
        </p:nvPicPr>
        <p:blipFill>
          <a:blip r:embed="rId2"/>
          <a:stretch>
            <a:fillRect/>
          </a:stretch>
        </p:blipFill>
        <p:spPr>
          <a:xfrm>
            <a:off x="583239" y="814373"/>
            <a:ext cx="10965633" cy="5650435"/>
          </a:xfrm>
          <a:prstGeom prst="rect">
            <a:avLst/>
          </a:prstGeom>
        </p:spPr>
      </p:pic>
    </p:spTree>
    <p:extLst>
      <p:ext uri="{BB962C8B-B14F-4D97-AF65-F5344CB8AC3E}">
        <p14:creationId xmlns:p14="http://schemas.microsoft.com/office/powerpoint/2010/main" val="3928992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2648" y="484632"/>
            <a:ext cx="9601200" cy="1105980"/>
          </a:xfrm>
        </p:spPr>
        <p:txBody>
          <a:bodyPr>
            <a:noAutofit/>
          </a:bodyPr>
          <a:lstStyle/>
          <a:p>
            <a:r>
              <a:rPr lang="en-US" sz="2400" b="0" dirty="0">
                <a:solidFill>
                  <a:schemeClr val="tx1"/>
                </a:solidFill>
                <a:latin typeface="Times New Roman" panose="02020603050405020304" pitchFamily="18" charset="0"/>
                <a:cs typeface="Times New Roman" panose="02020603050405020304" pitchFamily="18" charset="0"/>
              </a:rPr>
              <a:t>we can then filter the data to only use the </a:t>
            </a:r>
            <a:r>
              <a:rPr lang="en-US" sz="2400" b="0" dirty="0">
                <a:solidFill>
                  <a:schemeClr val="tx1"/>
                </a:solidFill>
                <a:highlight>
                  <a:srgbClr val="00FFFF"/>
                </a:highlight>
                <a:latin typeface="Times New Roman" panose="02020603050405020304" pitchFamily="18" charset="0"/>
                <a:cs typeface="Times New Roman" panose="02020603050405020304" pitchFamily="18" charset="0"/>
              </a:rPr>
              <a:t>‘</a:t>
            </a:r>
            <a:r>
              <a:rPr lang="en-US" sz="2400" b="0" dirty="0" err="1">
                <a:solidFill>
                  <a:schemeClr val="tx1"/>
                </a:solidFill>
                <a:highlight>
                  <a:srgbClr val="00FFFF"/>
                </a:highlight>
                <a:latin typeface="Times New Roman" panose="02020603050405020304" pitchFamily="18" charset="0"/>
                <a:cs typeface="Times New Roman" panose="02020603050405020304" pitchFamily="18" charset="0"/>
              </a:rPr>
              <a:t>genre_ids</a:t>
            </a:r>
            <a:r>
              <a:rPr lang="en-US" sz="2400" b="0" dirty="0">
                <a:solidFill>
                  <a:schemeClr val="tx1"/>
                </a:solidFill>
                <a:highlight>
                  <a:srgbClr val="00FFFF"/>
                </a:highlight>
                <a:latin typeface="Times New Roman" panose="02020603050405020304" pitchFamily="18" charset="0"/>
                <a:cs typeface="Times New Roman" panose="02020603050405020304" pitchFamily="18" charset="0"/>
              </a:rPr>
              <a:t>’, ‘popularity’, 'title', '</a:t>
            </a:r>
            <a:r>
              <a:rPr lang="en-US" sz="2400" b="0" dirty="0" err="1">
                <a:solidFill>
                  <a:schemeClr val="tx1"/>
                </a:solidFill>
                <a:highlight>
                  <a:srgbClr val="00FFFF"/>
                </a:highlight>
                <a:latin typeface="Times New Roman" panose="02020603050405020304" pitchFamily="18" charset="0"/>
                <a:cs typeface="Times New Roman" panose="02020603050405020304" pitchFamily="18" charset="0"/>
              </a:rPr>
              <a:t>vote_average</a:t>
            </a:r>
            <a:r>
              <a:rPr lang="en-US" sz="2400" b="0" dirty="0">
                <a:solidFill>
                  <a:schemeClr val="tx1"/>
                </a:solidFill>
                <a:highlight>
                  <a:srgbClr val="00FFFF"/>
                </a:highlight>
                <a:latin typeface="Times New Roman" panose="02020603050405020304" pitchFamily="18" charset="0"/>
                <a:cs typeface="Times New Roman" panose="02020603050405020304" pitchFamily="18" charset="0"/>
              </a:rPr>
              <a:t>', '</a:t>
            </a:r>
            <a:r>
              <a:rPr lang="en-US" sz="2400" b="0" dirty="0" err="1">
                <a:solidFill>
                  <a:schemeClr val="tx1"/>
                </a:solidFill>
                <a:highlight>
                  <a:srgbClr val="00FFFF"/>
                </a:highlight>
                <a:latin typeface="Times New Roman" panose="02020603050405020304" pitchFamily="18" charset="0"/>
                <a:cs typeface="Times New Roman" panose="02020603050405020304" pitchFamily="18" charset="0"/>
              </a:rPr>
              <a:t>vote_count</a:t>
            </a:r>
            <a:r>
              <a:rPr lang="en-US" sz="2400" b="0" dirty="0">
                <a:solidFill>
                  <a:schemeClr val="tx1"/>
                </a:solidFill>
                <a:highlight>
                  <a:srgbClr val="00FFFF"/>
                </a:highlight>
                <a:latin typeface="Times New Roman" panose="02020603050405020304" pitchFamily="18" charset="0"/>
                <a:cs typeface="Times New Roman" panose="02020603050405020304" pitchFamily="18" charset="0"/>
              </a:rPr>
              <a:t>’</a:t>
            </a:r>
            <a:r>
              <a:rPr lang="en-US" sz="2400" b="0" dirty="0">
                <a:solidFill>
                  <a:schemeClr val="tx1"/>
                </a:solidFill>
                <a:latin typeface="Times New Roman" panose="02020603050405020304" pitchFamily="18" charset="0"/>
                <a:cs typeface="Times New Roman" panose="02020603050405020304" pitchFamily="18" charset="0"/>
              </a:rPr>
              <a:t> columns to analyze the data, and work with only the first five rows in the data</a:t>
            </a:r>
          </a:p>
        </p:txBody>
      </p:sp>
      <p:pic>
        <p:nvPicPr>
          <p:cNvPr id="5" name="Picture 4">
            <a:extLst>
              <a:ext uri="{FF2B5EF4-FFF2-40B4-BE49-F238E27FC236}">
                <a16:creationId xmlns:a16="http://schemas.microsoft.com/office/drawing/2014/main" id="{22D86A3E-AA0B-167F-8068-D2E0FAC01B7B}"/>
              </a:ext>
            </a:extLst>
          </p:cNvPr>
          <p:cNvPicPr>
            <a:picLocks noChangeAspect="1"/>
          </p:cNvPicPr>
          <p:nvPr/>
        </p:nvPicPr>
        <p:blipFill>
          <a:blip r:embed="rId2"/>
          <a:stretch>
            <a:fillRect/>
          </a:stretch>
        </p:blipFill>
        <p:spPr>
          <a:xfrm>
            <a:off x="217474" y="1655064"/>
            <a:ext cx="11587429" cy="4334256"/>
          </a:xfrm>
          <a:prstGeom prst="rect">
            <a:avLst/>
          </a:prstGeom>
        </p:spPr>
      </p:pic>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44608-5030-6FB9-C2A3-FF6CA78BB2D4}"/>
              </a:ext>
            </a:extLst>
          </p:cNvPr>
          <p:cNvSpPr txBox="1"/>
          <p:nvPr/>
        </p:nvSpPr>
        <p:spPr>
          <a:xfrm>
            <a:off x="630936" y="384048"/>
            <a:ext cx="10561320" cy="830997"/>
          </a:xfrm>
          <a:prstGeom prst="rect">
            <a:avLst/>
          </a:prstGeom>
          <a:noFill/>
        </p:spPr>
        <p:txBody>
          <a:bodyPr wrap="square" rtlCol="0">
            <a:spAutoFit/>
          </a:bodyPr>
          <a:lstStyle/>
          <a:p>
            <a:r>
              <a:rPr lang="en-US" sz="2400" b="0" i="0" dirty="0">
                <a:solidFill>
                  <a:srgbClr val="000000"/>
                </a:solidFill>
                <a:effectLst/>
                <a:latin typeface="Helvetica Neue"/>
              </a:rPr>
              <a:t>we can then sort the data with reference to the </a:t>
            </a:r>
            <a:r>
              <a:rPr lang="en-US" sz="2400" b="0" i="0" dirty="0" err="1">
                <a:solidFill>
                  <a:srgbClr val="000000"/>
                </a:solidFill>
                <a:effectLst/>
                <a:latin typeface="Helvetica Neue"/>
              </a:rPr>
              <a:t>vote_count</a:t>
            </a:r>
            <a:r>
              <a:rPr lang="en-US" sz="2400" b="0" i="0" dirty="0">
                <a:solidFill>
                  <a:srgbClr val="000000"/>
                </a:solidFill>
                <a:effectLst/>
                <a:latin typeface="Helvetica Neue"/>
              </a:rPr>
              <a:t> so that we can be able to see which movie was voted for by a majority of people</a:t>
            </a:r>
            <a:endParaRPr lang="en-US" sz="2400" dirty="0"/>
          </a:p>
        </p:txBody>
      </p:sp>
      <p:pic>
        <p:nvPicPr>
          <p:cNvPr id="4" name="Picture 3">
            <a:extLst>
              <a:ext uri="{FF2B5EF4-FFF2-40B4-BE49-F238E27FC236}">
                <a16:creationId xmlns:a16="http://schemas.microsoft.com/office/drawing/2014/main" id="{A8359476-C215-43DB-95E4-4C0F7570F8FD}"/>
              </a:ext>
            </a:extLst>
          </p:cNvPr>
          <p:cNvPicPr>
            <a:picLocks noChangeAspect="1"/>
          </p:cNvPicPr>
          <p:nvPr/>
        </p:nvPicPr>
        <p:blipFill>
          <a:blip r:embed="rId2"/>
          <a:stretch>
            <a:fillRect/>
          </a:stretch>
        </p:blipFill>
        <p:spPr>
          <a:xfrm>
            <a:off x="263339" y="1871390"/>
            <a:ext cx="11596429" cy="4410538"/>
          </a:xfrm>
          <a:prstGeom prst="rect">
            <a:avLst/>
          </a:prstGeom>
        </p:spPr>
      </p:pic>
    </p:spTree>
    <p:extLst>
      <p:ext uri="{BB962C8B-B14F-4D97-AF65-F5344CB8AC3E}">
        <p14:creationId xmlns:p14="http://schemas.microsoft.com/office/powerpoint/2010/main" val="96997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12055-F84B-AD2D-1303-CA8538193318}"/>
              </a:ext>
            </a:extLst>
          </p:cNvPr>
          <p:cNvSpPr txBox="1"/>
          <p:nvPr/>
        </p:nvSpPr>
        <p:spPr>
          <a:xfrm>
            <a:off x="661851" y="252549"/>
            <a:ext cx="10894423" cy="369332"/>
          </a:xfrm>
          <a:prstGeom prst="rect">
            <a:avLst/>
          </a:prstGeom>
          <a:noFill/>
        </p:spPr>
        <p:txBody>
          <a:bodyPr wrap="square" rtlCol="0">
            <a:spAutoFit/>
          </a:bodyPr>
          <a:lstStyle/>
          <a:p>
            <a:r>
              <a:rPr lang="en-US" dirty="0"/>
              <a:t>Plotting the data:</a:t>
            </a:r>
          </a:p>
        </p:txBody>
      </p:sp>
      <p:pic>
        <p:nvPicPr>
          <p:cNvPr id="4" name="Picture 3">
            <a:extLst>
              <a:ext uri="{FF2B5EF4-FFF2-40B4-BE49-F238E27FC236}">
                <a16:creationId xmlns:a16="http://schemas.microsoft.com/office/drawing/2014/main" id="{71223798-B2E7-2B66-DF52-DF4FA01E726E}"/>
              </a:ext>
            </a:extLst>
          </p:cNvPr>
          <p:cNvPicPr>
            <a:picLocks noChangeAspect="1"/>
          </p:cNvPicPr>
          <p:nvPr/>
        </p:nvPicPr>
        <p:blipFill>
          <a:blip r:embed="rId2"/>
          <a:stretch>
            <a:fillRect/>
          </a:stretch>
        </p:blipFill>
        <p:spPr>
          <a:xfrm>
            <a:off x="0" y="849522"/>
            <a:ext cx="11913325" cy="5342272"/>
          </a:xfrm>
          <a:prstGeom prst="rect">
            <a:avLst/>
          </a:prstGeom>
        </p:spPr>
      </p:pic>
    </p:spTree>
    <p:extLst>
      <p:ext uri="{BB962C8B-B14F-4D97-AF65-F5344CB8AC3E}">
        <p14:creationId xmlns:p14="http://schemas.microsoft.com/office/powerpoint/2010/main" val="422131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ECC677-C868-F9C5-407D-4D811D472DAA}"/>
              </a:ext>
            </a:extLst>
          </p:cNvPr>
          <p:cNvPicPr>
            <a:picLocks noChangeAspect="1"/>
          </p:cNvPicPr>
          <p:nvPr/>
        </p:nvPicPr>
        <p:blipFill>
          <a:blip r:embed="rId2"/>
          <a:stretch>
            <a:fillRect/>
          </a:stretch>
        </p:blipFill>
        <p:spPr>
          <a:xfrm>
            <a:off x="499893" y="203375"/>
            <a:ext cx="8931490" cy="4342500"/>
          </a:xfrm>
          <a:prstGeom prst="rect">
            <a:avLst/>
          </a:prstGeom>
        </p:spPr>
      </p:pic>
      <p:sp>
        <p:nvSpPr>
          <p:cNvPr id="4" name="TextBox 3">
            <a:extLst>
              <a:ext uri="{FF2B5EF4-FFF2-40B4-BE49-F238E27FC236}">
                <a16:creationId xmlns:a16="http://schemas.microsoft.com/office/drawing/2014/main" id="{14943802-73FF-C5B2-CAFD-B9619B1B7E41}"/>
              </a:ext>
            </a:extLst>
          </p:cNvPr>
          <p:cNvSpPr txBox="1"/>
          <p:nvPr/>
        </p:nvSpPr>
        <p:spPr>
          <a:xfrm>
            <a:off x="949234" y="5016137"/>
            <a:ext cx="9518469" cy="1200329"/>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from the plot above we can see that the movie '</a:t>
            </a:r>
            <a:r>
              <a:rPr lang="en-US" sz="2400" b="0" i="0" dirty="0" err="1">
                <a:solidFill>
                  <a:srgbClr val="000000"/>
                </a:solidFill>
                <a:effectLst/>
                <a:latin typeface="Times New Roman" panose="02020603050405020304" pitchFamily="18" charset="0"/>
                <a:cs typeface="Times New Roman" panose="02020603050405020304" pitchFamily="18" charset="0"/>
              </a:rPr>
              <a:t>inception',which</a:t>
            </a:r>
            <a:r>
              <a:rPr lang="en-US" sz="2400" b="0" i="0" dirty="0">
                <a:solidFill>
                  <a:srgbClr val="000000"/>
                </a:solidFill>
                <a:effectLst/>
                <a:latin typeface="Times New Roman" panose="02020603050405020304" pitchFamily="18" charset="0"/>
                <a:cs typeface="Times New Roman" panose="02020603050405020304" pitchFamily="18" charset="0"/>
              </a:rPr>
              <a:t> has science fiction genre and next is the iron man 2 which is a franchise film, also with science fiction and action.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66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17F187-71FE-AC1D-21E2-768A2FF607D5}"/>
              </a:ext>
            </a:extLst>
          </p:cNvPr>
          <p:cNvSpPr txBox="1"/>
          <p:nvPr/>
        </p:nvSpPr>
        <p:spPr>
          <a:xfrm>
            <a:off x="583474" y="252549"/>
            <a:ext cx="11033760" cy="369332"/>
          </a:xfrm>
          <a:prstGeom prst="rect">
            <a:avLst/>
          </a:prstGeom>
          <a:noFill/>
        </p:spPr>
        <p:txBody>
          <a:bodyPr wrap="square" rtlCol="0">
            <a:spAutoFit/>
          </a:bodyPr>
          <a:lstStyle/>
          <a:p>
            <a:r>
              <a:rPr lang="en-US" dirty="0"/>
              <a:t>Moving on to the last dataset, we can load it </a:t>
            </a:r>
            <a:r>
              <a:rPr lang="en-US" b="0" i="0" dirty="0">
                <a:solidFill>
                  <a:srgbClr val="000000"/>
                </a:solidFill>
                <a:effectLst/>
                <a:latin typeface="Helvetica Neue"/>
              </a:rPr>
              <a:t>from the tn.movie_budgets.csv</a:t>
            </a:r>
            <a:endParaRPr lang="en-US" dirty="0"/>
          </a:p>
        </p:txBody>
      </p:sp>
      <p:pic>
        <p:nvPicPr>
          <p:cNvPr id="6" name="Picture 5">
            <a:extLst>
              <a:ext uri="{FF2B5EF4-FFF2-40B4-BE49-F238E27FC236}">
                <a16:creationId xmlns:a16="http://schemas.microsoft.com/office/drawing/2014/main" id="{11DF5CA6-2837-7363-24A6-ED48A4BC2A41}"/>
              </a:ext>
            </a:extLst>
          </p:cNvPr>
          <p:cNvPicPr>
            <a:picLocks noChangeAspect="1"/>
          </p:cNvPicPr>
          <p:nvPr/>
        </p:nvPicPr>
        <p:blipFill>
          <a:blip r:embed="rId2"/>
          <a:stretch>
            <a:fillRect/>
          </a:stretch>
        </p:blipFill>
        <p:spPr>
          <a:xfrm>
            <a:off x="304800" y="826602"/>
            <a:ext cx="11312434" cy="5565489"/>
          </a:xfrm>
          <a:prstGeom prst="rect">
            <a:avLst/>
          </a:prstGeom>
        </p:spPr>
      </p:pic>
    </p:spTree>
    <p:extLst>
      <p:ext uri="{BB962C8B-B14F-4D97-AF65-F5344CB8AC3E}">
        <p14:creationId xmlns:p14="http://schemas.microsoft.com/office/powerpoint/2010/main" val="9333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864979-F0EA-46AC-7168-BB7DB2D59D20}"/>
              </a:ext>
            </a:extLst>
          </p:cNvPr>
          <p:cNvSpPr txBox="1"/>
          <p:nvPr/>
        </p:nvSpPr>
        <p:spPr>
          <a:xfrm>
            <a:off x="505097" y="182880"/>
            <a:ext cx="11033760" cy="653143"/>
          </a:xfrm>
          <a:prstGeom prst="rect">
            <a:avLst/>
          </a:prstGeom>
          <a:noFill/>
        </p:spPr>
        <p:txBody>
          <a:bodyPr wrap="square" rtlCol="0">
            <a:spAutoFit/>
          </a:bodyPr>
          <a:lstStyle/>
          <a:p>
            <a:r>
              <a:rPr lang="en-US" b="0" i="0" dirty="0">
                <a:solidFill>
                  <a:srgbClr val="000000"/>
                </a:solidFill>
                <a:effectLst/>
                <a:latin typeface="Helvetica Neue"/>
              </a:rPr>
              <a:t>we can then focus on the production budget and the world wide gross to analyze </a:t>
            </a:r>
            <a:r>
              <a:rPr lang="en-US" b="0" i="0" dirty="0" err="1">
                <a:solidFill>
                  <a:srgbClr val="000000"/>
                </a:solidFill>
                <a:effectLst/>
                <a:latin typeface="Helvetica Neue"/>
              </a:rPr>
              <a:t>whith</a:t>
            </a:r>
            <a:r>
              <a:rPr lang="en-US" b="0" i="0" dirty="0">
                <a:solidFill>
                  <a:srgbClr val="000000"/>
                </a:solidFill>
                <a:effectLst/>
                <a:latin typeface="Helvetica Neue"/>
              </a:rPr>
              <a:t> type of movies had the highest production budget and worldwide gross in sales</a:t>
            </a:r>
            <a:endParaRPr lang="en-US" dirty="0"/>
          </a:p>
        </p:txBody>
      </p:sp>
      <p:pic>
        <p:nvPicPr>
          <p:cNvPr id="4" name="Picture 3">
            <a:extLst>
              <a:ext uri="{FF2B5EF4-FFF2-40B4-BE49-F238E27FC236}">
                <a16:creationId xmlns:a16="http://schemas.microsoft.com/office/drawing/2014/main" id="{99291F54-8EF0-1B0A-E717-F12EE4D0CA03}"/>
              </a:ext>
            </a:extLst>
          </p:cNvPr>
          <p:cNvPicPr>
            <a:picLocks noChangeAspect="1"/>
          </p:cNvPicPr>
          <p:nvPr/>
        </p:nvPicPr>
        <p:blipFill>
          <a:blip r:embed="rId2"/>
          <a:stretch>
            <a:fillRect/>
          </a:stretch>
        </p:blipFill>
        <p:spPr>
          <a:xfrm>
            <a:off x="226423" y="1189710"/>
            <a:ext cx="11852365" cy="4888873"/>
          </a:xfrm>
          <a:prstGeom prst="rect">
            <a:avLst/>
          </a:prstGeom>
        </p:spPr>
      </p:pic>
    </p:spTree>
    <p:extLst>
      <p:ext uri="{BB962C8B-B14F-4D97-AF65-F5344CB8AC3E}">
        <p14:creationId xmlns:p14="http://schemas.microsoft.com/office/powerpoint/2010/main" val="390878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9F9D15-7319-D3A5-27A8-81D27D0E7E25}"/>
              </a:ext>
            </a:extLst>
          </p:cNvPr>
          <p:cNvSpPr txBox="1"/>
          <p:nvPr/>
        </p:nvSpPr>
        <p:spPr>
          <a:xfrm>
            <a:off x="600892" y="179915"/>
            <a:ext cx="10580914" cy="923330"/>
          </a:xfrm>
          <a:prstGeom prst="rect">
            <a:avLst/>
          </a:prstGeom>
          <a:noFill/>
        </p:spPr>
        <p:txBody>
          <a:bodyPr wrap="square" rtlCol="0">
            <a:spAutoFit/>
          </a:bodyPr>
          <a:lstStyle/>
          <a:p>
            <a:r>
              <a:rPr lang="en-US" dirty="0"/>
              <a:t>Having the data, we can plot the movie title against the production budget and the production budget against the corresponding worldwide gross, to link the data between the production budget and the worldwide gross and to have a clear view of each.</a:t>
            </a:r>
          </a:p>
        </p:txBody>
      </p:sp>
      <p:pic>
        <p:nvPicPr>
          <p:cNvPr id="6" name="Picture 5">
            <a:extLst>
              <a:ext uri="{FF2B5EF4-FFF2-40B4-BE49-F238E27FC236}">
                <a16:creationId xmlns:a16="http://schemas.microsoft.com/office/drawing/2014/main" id="{365E55DD-840D-24E8-8D6C-BD711A256830}"/>
              </a:ext>
            </a:extLst>
          </p:cNvPr>
          <p:cNvPicPr>
            <a:picLocks noChangeAspect="1"/>
          </p:cNvPicPr>
          <p:nvPr/>
        </p:nvPicPr>
        <p:blipFill>
          <a:blip r:embed="rId2"/>
          <a:stretch>
            <a:fillRect/>
          </a:stretch>
        </p:blipFill>
        <p:spPr>
          <a:xfrm>
            <a:off x="513806" y="1110341"/>
            <a:ext cx="10493649" cy="5567744"/>
          </a:xfrm>
          <a:prstGeom prst="rect">
            <a:avLst/>
          </a:prstGeom>
        </p:spPr>
      </p:pic>
    </p:spTree>
    <p:extLst>
      <p:ext uri="{BB962C8B-B14F-4D97-AF65-F5344CB8AC3E}">
        <p14:creationId xmlns:p14="http://schemas.microsoft.com/office/powerpoint/2010/main" val="361659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EE73A4-3BAB-D429-4616-6E409594A3AA}"/>
              </a:ext>
            </a:extLst>
          </p:cNvPr>
          <p:cNvPicPr>
            <a:picLocks noChangeAspect="1"/>
          </p:cNvPicPr>
          <p:nvPr/>
        </p:nvPicPr>
        <p:blipFill>
          <a:blip r:embed="rId2"/>
          <a:stretch>
            <a:fillRect/>
          </a:stretch>
        </p:blipFill>
        <p:spPr>
          <a:xfrm>
            <a:off x="570017" y="178788"/>
            <a:ext cx="11212680" cy="6500423"/>
          </a:xfrm>
          <a:prstGeom prst="rect">
            <a:avLst/>
          </a:prstGeom>
        </p:spPr>
      </p:pic>
    </p:spTree>
    <p:extLst>
      <p:ext uri="{BB962C8B-B14F-4D97-AF65-F5344CB8AC3E}">
        <p14:creationId xmlns:p14="http://schemas.microsoft.com/office/powerpoint/2010/main" val="313941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A7A8BE-27BC-6B66-EFCB-B38A14966C55}"/>
              </a:ext>
            </a:extLst>
          </p:cNvPr>
          <p:cNvPicPr>
            <a:picLocks noChangeAspect="1"/>
          </p:cNvPicPr>
          <p:nvPr/>
        </p:nvPicPr>
        <p:blipFill>
          <a:blip r:embed="rId2"/>
          <a:stretch>
            <a:fillRect/>
          </a:stretch>
        </p:blipFill>
        <p:spPr>
          <a:xfrm>
            <a:off x="592183" y="357052"/>
            <a:ext cx="11068593" cy="6148252"/>
          </a:xfrm>
          <a:prstGeom prst="rect">
            <a:avLst/>
          </a:prstGeom>
        </p:spPr>
      </p:pic>
    </p:spTree>
    <p:extLst>
      <p:ext uri="{BB962C8B-B14F-4D97-AF65-F5344CB8AC3E}">
        <p14:creationId xmlns:p14="http://schemas.microsoft.com/office/powerpoint/2010/main" val="113922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303556"/>
            <a:ext cx="9714411" cy="1142385"/>
          </a:xfrm>
        </p:spPr>
        <p:txBody>
          <a:bodyPr>
            <a:normAutofit/>
          </a:bodyPr>
          <a:lstStyle/>
          <a:p>
            <a:r>
              <a:rPr lang="en-US" sz="6000" u="sng" dirty="0"/>
              <a:t>SCOPE                                 </a:t>
            </a:r>
          </a:p>
        </p:txBody>
      </p:sp>
      <p:sp>
        <p:nvSpPr>
          <p:cNvPr id="3" name="Content Placeholder 2"/>
          <p:cNvSpPr>
            <a:spLocks noGrp="1"/>
          </p:cNvSpPr>
          <p:nvPr>
            <p:ph idx="1"/>
          </p:nvPr>
        </p:nvSpPr>
        <p:spPr>
          <a:xfrm>
            <a:off x="1182189" y="1445941"/>
            <a:ext cx="9601200" cy="4428308"/>
          </a:xfrm>
        </p:spPr>
        <p:txBody>
          <a:bodyPr>
            <a:normAutofit fontScale="92500" lnSpcReduction="10000"/>
          </a:bodyPr>
          <a:lstStyle/>
          <a:p>
            <a:r>
              <a:rPr lang="en-US" sz="4800" dirty="0"/>
              <a:t>INTRODUCTION</a:t>
            </a:r>
          </a:p>
          <a:p>
            <a:pPr lvl="1">
              <a:buFont typeface="Wingdings" panose="05000000000000000000" pitchFamily="2" charset="2"/>
              <a:buChar char="ü"/>
            </a:pPr>
            <a:r>
              <a:rPr lang="en-US" sz="1900" dirty="0"/>
              <a:t>Overview</a:t>
            </a:r>
          </a:p>
          <a:p>
            <a:pPr lvl="1">
              <a:buFont typeface="Wingdings" panose="05000000000000000000" pitchFamily="2" charset="2"/>
              <a:buChar char="ü"/>
            </a:pPr>
            <a:r>
              <a:rPr lang="en-US" sz="1900" dirty="0"/>
              <a:t>Business Problem</a:t>
            </a:r>
          </a:p>
          <a:p>
            <a:pPr lvl="1">
              <a:buFont typeface="Wingdings" panose="05000000000000000000" pitchFamily="2" charset="2"/>
              <a:buChar char="ü"/>
            </a:pPr>
            <a:r>
              <a:rPr lang="en-US" sz="1900" dirty="0"/>
              <a:t>Data Understanding</a:t>
            </a:r>
          </a:p>
          <a:p>
            <a:r>
              <a:rPr lang="en-US" sz="4800" dirty="0"/>
              <a:t>ANALYSIS</a:t>
            </a:r>
          </a:p>
          <a:p>
            <a:r>
              <a:rPr lang="en-US" sz="4800" dirty="0"/>
              <a:t>FINALIZATION</a:t>
            </a:r>
          </a:p>
          <a:p>
            <a:pPr lvl="1">
              <a:buFont typeface="Wingdings" panose="05000000000000000000" pitchFamily="2" charset="2"/>
              <a:buChar char="ü"/>
            </a:pPr>
            <a:r>
              <a:rPr lang="en-US" sz="1900" dirty="0"/>
              <a:t>Results</a:t>
            </a:r>
          </a:p>
          <a:p>
            <a:pPr lvl="1">
              <a:buFont typeface="Wingdings" panose="05000000000000000000" pitchFamily="2" charset="2"/>
              <a:buChar char="ü"/>
            </a:pPr>
            <a:r>
              <a:rPr lang="en-US" sz="1900" dirty="0"/>
              <a:t>Recommendations</a:t>
            </a:r>
          </a:p>
          <a:p>
            <a:pPr lvl="1">
              <a:buFont typeface="Wingdings" panose="05000000000000000000" pitchFamily="2" charset="2"/>
              <a:buChar char="ü"/>
            </a:pPr>
            <a:r>
              <a:rPr lang="en-US" sz="1900" dirty="0"/>
              <a:t>Conclusions</a:t>
            </a:r>
          </a:p>
          <a:p>
            <a:endParaRPr lang="en-US" dirty="0"/>
          </a:p>
        </p:txBody>
      </p:sp>
      <p:cxnSp>
        <p:nvCxnSpPr>
          <p:cNvPr id="5" name="Straight Connector 4">
            <a:extLst>
              <a:ext uri="{FF2B5EF4-FFF2-40B4-BE49-F238E27FC236}">
                <a16:creationId xmlns:a16="http://schemas.microsoft.com/office/drawing/2014/main" id="{D2DE2832-E893-1372-8C0A-341B410D533C}"/>
              </a:ext>
            </a:extLst>
          </p:cNvPr>
          <p:cNvCxnSpPr>
            <a:cxnSpLocks/>
          </p:cNvCxnSpPr>
          <p:nvPr/>
        </p:nvCxnSpPr>
        <p:spPr>
          <a:xfrm>
            <a:off x="4040777" y="1341120"/>
            <a:ext cx="7559040"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360" y="0"/>
            <a:ext cx="9601200" cy="1142385"/>
          </a:xfrm>
        </p:spPr>
        <p:txBody>
          <a:bodyPr>
            <a:normAutofit/>
          </a:bodyPr>
          <a:lstStyle/>
          <a:p>
            <a:r>
              <a:rPr lang="en-US" sz="5400" dirty="0"/>
              <a:t>FINALIZATION</a:t>
            </a:r>
          </a:p>
        </p:txBody>
      </p:sp>
      <p:sp>
        <p:nvSpPr>
          <p:cNvPr id="9" name="TextBox 8">
            <a:extLst>
              <a:ext uri="{FF2B5EF4-FFF2-40B4-BE49-F238E27FC236}">
                <a16:creationId xmlns:a16="http://schemas.microsoft.com/office/drawing/2014/main" id="{B8CF9F00-A430-7698-0CB8-E3959F909D8E}"/>
              </a:ext>
            </a:extLst>
          </p:cNvPr>
          <p:cNvSpPr txBox="1"/>
          <p:nvPr/>
        </p:nvSpPr>
        <p:spPr>
          <a:xfrm>
            <a:off x="627018" y="1142385"/>
            <a:ext cx="9773194" cy="4124206"/>
          </a:xfrm>
          <a:prstGeom prst="rect">
            <a:avLst/>
          </a:prstGeom>
          <a:noFill/>
          <a:ln>
            <a:solidFill>
              <a:schemeClr val="tx1"/>
            </a:solidFill>
          </a:ln>
        </p:spPr>
        <p:txBody>
          <a:bodyPr wrap="square" rtlCol="0">
            <a:spAutoFit/>
          </a:bodyPr>
          <a:lstStyle/>
          <a:p>
            <a:r>
              <a:rPr lang="en-US" sz="2800" b="1" dirty="0"/>
              <a:t>RESULTS</a:t>
            </a:r>
          </a:p>
          <a:p>
            <a:pPr algn="l"/>
            <a:r>
              <a:rPr lang="en-US" sz="2400" b="0" i="0" dirty="0">
                <a:effectLst/>
                <a:latin typeface="Times New Roman" panose="02020603050405020304" pitchFamily="18" charset="0"/>
                <a:cs typeface="Times New Roman" panose="02020603050405020304" pitchFamily="18" charset="0"/>
              </a:rPr>
              <a:t>The analysis revealed several interesting findings, including:</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The most common movie genre in the dataset is "science-fiction", "Action", "superhero", and "family".</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The average budget of movies in the dataset is $17.5 million, and the average gross revenue is $68.4 million.</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There is a positive correlation between budget and gross revenue, indicating that higher budget movies tend to generate more revenue.</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Foreign movies tend to have higher gross revenue than domestic movies.</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The top 5 movies by gross revenue in the dataset are all foreign movies.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465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ED9169-2422-2E09-CC61-C102C35F510B}"/>
              </a:ext>
            </a:extLst>
          </p:cNvPr>
          <p:cNvSpPr txBox="1"/>
          <p:nvPr/>
        </p:nvSpPr>
        <p:spPr>
          <a:xfrm>
            <a:off x="661853" y="320456"/>
            <a:ext cx="9773194" cy="6217087"/>
          </a:xfrm>
          <a:prstGeom prst="rect">
            <a:avLst/>
          </a:prstGeom>
          <a:noFill/>
          <a:ln>
            <a:solidFill>
              <a:schemeClr val="tx1"/>
            </a:solidFill>
          </a:ln>
        </p:spPr>
        <p:txBody>
          <a:bodyPr wrap="square" rtlCol="0">
            <a:spAutoFit/>
          </a:bodyPr>
          <a:lstStyle/>
          <a:p>
            <a:r>
              <a:rPr lang="en-US" b="1" dirty="0"/>
              <a:t>RECOMMENDATIONS</a:t>
            </a:r>
          </a:p>
          <a:p>
            <a:pPr algn="l"/>
            <a:r>
              <a:rPr lang="en-US" sz="2000" b="0" i="0" dirty="0">
                <a:effectLst/>
                <a:latin typeface="Times New Roman" panose="02020603050405020304" pitchFamily="18" charset="0"/>
                <a:cs typeface="Times New Roman" panose="02020603050405020304" pitchFamily="18" charset="0"/>
              </a:rPr>
              <a:t>Based on the findings of this analysis, we make the following recommendations to Microsoft:</a:t>
            </a:r>
          </a:p>
          <a:p>
            <a:pPr algn="l"/>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Invest more in producing movies with high IMDb ratings: Our analysis shows that there is a strong positive correlation between IMDb ratings and domestic and worldwide gross earnings. Therefore, Microsoft can focus on producing high-quality movies that are likely to receive positive reviews from audiences.</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Expand to international markets: Our analysis also shows that foreign gross can contribute significantly to a movie's overall earnings. Therefore, Microsoft can consider expanding its distribution and marketing efforts to international markets to tap into this potential revenue stream.</a:t>
            </a:r>
          </a:p>
          <a:p>
            <a:pPr marL="457200" indent="-457200"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Diversify the movie genres produced: Our analysis shows that certain movie genres are more profitable than others. By diversifying the types of movies produced, Microsoft can reduce its risk exposure to fluctuations in demand for any particular genre and increase the likelihood of producing successful movies.</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1" dirty="0" err="1">
                <a:effectLst/>
                <a:latin typeface="Times New Roman" panose="02020603050405020304" pitchFamily="18" charset="0"/>
                <a:cs typeface="Times New Roman" panose="02020603050405020304" pitchFamily="18" charset="0"/>
              </a:rPr>
              <a:t>Overally</a:t>
            </a:r>
            <a:r>
              <a:rPr lang="en-US" sz="2000" b="0" i="1" dirty="0">
                <a:effectLst/>
                <a:latin typeface="Times New Roman" panose="02020603050405020304" pitchFamily="18" charset="0"/>
                <a:cs typeface="Times New Roman" panose="02020603050405020304" pitchFamily="18" charset="0"/>
              </a:rPr>
              <a:t>, these recommendations are aimed at helping Microsoft maximize its profitability and competitiveness in the highly competitive movie industry.</a:t>
            </a:r>
          </a:p>
        </p:txBody>
      </p:sp>
    </p:spTree>
    <p:extLst>
      <p:ext uri="{BB962C8B-B14F-4D97-AF65-F5344CB8AC3E}">
        <p14:creationId xmlns:p14="http://schemas.microsoft.com/office/powerpoint/2010/main" val="428615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D4AE6-74B0-934A-308C-4FF21438F55B}"/>
              </a:ext>
            </a:extLst>
          </p:cNvPr>
          <p:cNvSpPr txBox="1"/>
          <p:nvPr/>
        </p:nvSpPr>
        <p:spPr>
          <a:xfrm>
            <a:off x="648788" y="383177"/>
            <a:ext cx="10894423" cy="544764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a:t>
            </a:r>
          </a:p>
          <a:p>
            <a:pPr algn="l"/>
            <a:r>
              <a:rPr lang="en-US" sz="2000" b="0" i="0" dirty="0">
                <a:effectLst/>
                <a:latin typeface="Times New Roman" panose="02020603050405020304" pitchFamily="18" charset="0"/>
                <a:cs typeface="Times New Roman" panose="02020603050405020304" pitchFamily="18" charset="0"/>
              </a:rPr>
              <a:t>Based on the analysis of the movie data, we can draw a few conclusions; </a:t>
            </a:r>
          </a:p>
          <a:p>
            <a:pPr algn="l"/>
            <a:endParaRPr lang="en-US" sz="2000" dirty="0">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Firstly</a:t>
            </a:r>
            <a:r>
              <a:rPr lang="en-US" sz="2000" b="0" i="0" dirty="0">
                <a:effectLst/>
                <a:latin typeface="Times New Roman" panose="02020603050405020304" pitchFamily="18" charset="0"/>
                <a:cs typeface="Times New Roman" panose="02020603050405020304" pitchFamily="18" charset="0"/>
              </a:rPr>
              <a:t>, the top 5 highest-grossing movies are all part of major franchises, indicating that established brands play a significant role in box office success.</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Secondly</a:t>
            </a:r>
            <a:r>
              <a:rPr lang="en-US" sz="2000" b="0" i="0" dirty="0">
                <a:effectLst/>
                <a:latin typeface="Times New Roman" panose="02020603050405020304" pitchFamily="18" charset="0"/>
                <a:cs typeface="Times New Roman" panose="02020603050405020304" pitchFamily="18" charset="0"/>
              </a:rPr>
              <a:t>, there is a correlation between budget and box office gross, but it is not a definitive one. There are cases where a movie with a lower budget has outperformed movies with higher budgets.</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Thirdly</a:t>
            </a:r>
            <a:r>
              <a:rPr lang="en-US" sz="2000" b="0" i="0" dirty="0">
                <a:effectLst/>
                <a:latin typeface="Times New Roman" panose="02020603050405020304" pitchFamily="18" charset="0"/>
                <a:cs typeface="Times New Roman" panose="02020603050405020304" pitchFamily="18" charset="0"/>
              </a:rPr>
              <a:t>, while the US is still the largest market for movies, there is a growing demand for movies in other countries, particularly in China. This is reflected in the higher foreign grosses for many of the movies in our dataset.</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Lastly</a:t>
            </a:r>
            <a:r>
              <a:rPr lang="en-US" sz="2000" b="0" i="0" dirty="0">
                <a:effectLst/>
                <a:latin typeface="Times New Roman" panose="02020603050405020304" pitchFamily="18" charset="0"/>
                <a:cs typeface="Times New Roman" panose="02020603050405020304" pitchFamily="18" charset="0"/>
              </a:rPr>
              <a:t>, the movie industry is a lucrative business, with some movies earning hundreds of millions, and in some cases, even billions of dollars. However, it is also a risky business, as demonstrated by the number of movies in our dataset that failed to make a profit.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12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360" y="0"/>
            <a:ext cx="9601200" cy="1142385"/>
          </a:xfrm>
        </p:spPr>
        <p:txBody>
          <a:bodyPr>
            <a:normAutofit/>
          </a:bodyPr>
          <a:lstStyle/>
          <a:p>
            <a:r>
              <a:rPr lang="en-US" sz="5400" dirty="0"/>
              <a:t>INTRODUCTION</a:t>
            </a:r>
          </a:p>
        </p:txBody>
      </p:sp>
      <p:sp>
        <p:nvSpPr>
          <p:cNvPr id="7" name="TextBox 6">
            <a:extLst>
              <a:ext uri="{FF2B5EF4-FFF2-40B4-BE49-F238E27FC236}">
                <a16:creationId xmlns:a16="http://schemas.microsoft.com/office/drawing/2014/main" id="{DDF6DC18-5D79-CC79-23B3-7DE522D4CAA6}"/>
              </a:ext>
            </a:extLst>
          </p:cNvPr>
          <p:cNvSpPr txBox="1"/>
          <p:nvPr/>
        </p:nvSpPr>
        <p:spPr>
          <a:xfrm>
            <a:off x="1146219" y="3594916"/>
            <a:ext cx="9773194" cy="2339102"/>
          </a:xfrm>
          <a:prstGeom prst="rect">
            <a:avLst/>
          </a:prstGeom>
          <a:noFill/>
          <a:ln>
            <a:solidFill>
              <a:schemeClr val="tx1"/>
            </a:solidFill>
          </a:ln>
        </p:spPr>
        <p:txBody>
          <a:bodyPr wrap="square" rtlCol="0">
            <a:spAutoFit/>
          </a:bodyPr>
          <a:lstStyle/>
          <a:p>
            <a:r>
              <a:rPr lang="en-US" sz="2000" b="1" dirty="0"/>
              <a:t>BUSINESS PROBLEM</a:t>
            </a:r>
          </a:p>
          <a:p>
            <a:r>
              <a:rPr lang="en-US" b="0" i="0" dirty="0">
                <a:solidFill>
                  <a:srgbClr val="000000"/>
                </a:solidFill>
                <a:effectLst/>
                <a:latin typeface="Times New Roman" panose="02020603050405020304" pitchFamily="18" charset="0"/>
                <a:cs typeface="Times New Roman" panose="02020603050405020304" pitchFamily="18" charset="0"/>
              </a:rPr>
              <a:t>Microsoft, a new movie studio, lacks knowledge and experience in creating successful movies. In order to establish itself as a competitive player in the movie industry, Microsoft needs to understand the types of films that are currently performing well at the box office and the factors that contribute to their success. By doing so, the studio can develop a strategy to create successful movies that resonate with audiences and achieve high box office returns. The business problem, therefore, is to provide Microsoft with actionable insights and recommendations that will enable it to create successful movies and establish itself as a successful movie studio in the industry.</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8CF9F00-A430-7698-0CB8-E3959F909D8E}"/>
              </a:ext>
            </a:extLst>
          </p:cNvPr>
          <p:cNvSpPr txBox="1"/>
          <p:nvPr/>
        </p:nvSpPr>
        <p:spPr>
          <a:xfrm>
            <a:off x="1184366" y="1209922"/>
            <a:ext cx="9773194" cy="2246769"/>
          </a:xfrm>
          <a:prstGeom prst="rect">
            <a:avLst/>
          </a:prstGeom>
          <a:noFill/>
          <a:ln>
            <a:solidFill>
              <a:schemeClr val="tx1"/>
            </a:solidFill>
          </a:ln>
        </p:spPr>
        <p:txBody>
          <a:bodyPr wrap="square" rtlCol="0">
            <a:spAutoFit/>
          </a:bodyPr>
          <a:lstStyle/>
          <a:p>
            <a:r>
              <a:rPr lang="en-US" sz="2000" b="1" dirty="0"/>
              <a:t>OVERVIEW</a:t>
            </a:r>
          </a:p>
          <a:p>
            <a:r>
              <a:rPr lang="en-US" sz="2400" b="0" i="0" dirty="0">
                <a:effectLst/>
                <a:latin typeface="Times New Roman" panose="02020603050405020304" pitchFamily="18" charset="0"/>
                <a:cs typeface="Times New Roman" panose="02020603050405020304" pitchFamily="18" charset="0"/>
              </a:rPr>
              <a:t>The objective of this project is to provide actionable insights to Microsoft, a new movie studio that wants to create successful movies. The analysis will focus on exploring the types of films that are currently performing well at the box office and providing recommendations on what types of movies the studio should create.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F9F42F1-E870-16A1-D4C3-AB6DB1B7C680}"/>
              </a:ext>
            </a:extLst>
          </p:cNvPr>
          <p:cNvSpPr>
            <a:spLocks noGrp="1"/>
          </p:cNvSpPr>
          <p:nvPr>
            <p:ph sz="half" idx="1"/>
          </p:nvPr>
        </p:nvSpPr>
        <p:spPr>
          <a:xfrm>
            <a:off x="626165" y="743711"/>
            <a:ext cx="10886131" cy="5329098"/>
          </a:xfrm>
        </p:spPr>
        <p:txBody>
          <a:bodyPr>
            <a:normAutofit lnSpcReduction="10000"/>
          </a:bodyPr>
          <a:lstStyle/>
          <a:p>
            <a:pPr marL="0" indent="0">
              <a:buNone/>
            </a:pPr>
            <a:r>
              <a:rPr lang="en-US" sz="3600" b="1" dirty="0">
                <a:latin typeface="Times New Roman" panose="02020603050405020304" pitchFamily="18" charset="0"/>
                <a:cs typeface="Times New Roman" panose="02020603050405020304" pitchFamily="18" charset="0"/>
              </a:rPr>
              <a:t>DATA UNDERSTANDING</a:t>
            </a:r>
          </a:p>
          <a:p>
            <a:pPr algn="l"/>
            <a:r>
              <a:rPr lang="en-US" sz="2800" b="0" i="0" dirty="0">
                <a:solidFill>
                  <a:srgbClr val="000000"/>
                </a:solidFill>
                <a:effectLst/>
                <a:latin typeface="Helvetica Neue"/>
              </a:rPr>
              <a:t>To conduct the analysis, data is collected and analyzed from various sources. This may include box office revenue data, movie genre data, franchise and non-franchise movie data, audience demographic data, and critical review data. The data will be gathered from publicly available sources such as box office tracking websites, movie industry reports, and critical review websites.</a:t>
            </a:r>
          </a:p>
          <a:p>
            <a:pPr algn="l"/>
            <a:r>
              <a:rPr lang="en-US" sz="2800" b="0" i="0" dirty="0">
                <a:solidFill>
                  <a:srgbClr val="000000"/>
                </a:solidFill>
                <a:effectLst/>
                <a:latin typeface="Helvetica Neue"/>
              </a:rPr>
              <a:t>The data is analyzed using statistical and data visualization tools to identify patterns and trends in the movie industry. The analysis will focus on understanding the factors that contribute to box office success, such as genre, franchise status, budget, special effects, and critical reviews.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392" y="202101"/>
            <a:ext cx="9601200" cy="1142385"/>
          </a:xfrm>
        </p:spPr>
        <p:txBody>
          <a:bodyPr>
            <a:normAutofit/>
          </a:bodyPr>
          <a:lstStyle/>
          <a:p>
            <a:r>
              <a:rPr lang="en-US" sz="4400" dirty="0"/>
              <a:t>ANALYSIS</a:t>
            </a:r>
          </a:p>
        </p:txBody>
      </p:sp>
      <p:sp>
        <p:nvSpPr>
          <p:cNvPr id="6" name="TextBox 5">
            <a:extLst>
              <a:ext uri="{FF2B5EF4-FFF2-40B4-BE49-F238E27FC236}">
                <a16:creationId xmlns:a16="http://schemas.microsoft.com/office/drawing/2014/main" id="{0C5E546D-4A63-26FC-FBF3-2EE207AF77DA}"/>
              </a:ext>
            </a:extLst>
          </p:cNvPr>
          <p:cNvSpPr txBox="1"/>
          <p:nvPr/>
        </p:nvSpPr>
        <p:spPr>
          <a:xfrm flipH="1">
            <a:off x="640078" y="1344485"/>
            <a:ext cx="11247120" cy="2862322"/>
          </a:xfrm>
          <a:prstGeom prst="rect">
            <a:avLst/>
          </a:prstGeom>
          <a:noFill/>
        </p:spPr>
        <p:txBody>
          <a:bodyPr wrap="square" rtlCol="0">
            <a:spAutoFit/>
          </a:bodyPr>
          <a:lstStyle/>
          <a:p>
            <a:r>
              <a:rPr lang="en-US" sz="2000" dirty="0"/>
              <a:t>To conduct the analysis, data will be collected and analyzed from various sources. This may include box office revenue data, movie genre data, franchise and non-franchise movie data, audience demographic data, and critical review data. The data will be gathered from publicly available sources such as box office tracking websites, movie industry reports, and critical review websites.</a:t>
            </a:r>
          </a:p>
          <a:p>
            <a:endParaRPr lang="en-US" sz="2000" dirty="0"/>
          </a:p>
          <a:p>
            <a:r>
              <a:rPr lang="en-US" sz="2000" dirty="0"/>
              <a:t>The data will be analyzed using statistical and data visualization tools to identify patterns and trends in the movie industry. The analysis will focus on understanding the factors that contribute to box office success, such as genre, franchise status, budget, special effects, and critical reviews.</a:t>
            </a:r>
          </a:p>
        </p:txBody>
      </p:sp>
      <p:sp>
        <p:nvSpPr>
          <p:cNvPr id="7" name="TextBox 6">
            <a:extLst>
              <a:ext uri="{FF2B5EF4-FFF2-40B4-BE49-F238E27FC236}">
                <a16:creationId xmlns:a16="http://schemas.microsoft.com/office/drawing/2014/main" id="{644D33C4-32C7-E375-6C42-1C2D22720F9C}"/>
              </a:ext>
            </a:extLst>
          </p:cNvPr>
          <p:cNvSpPr txBox="1"/>
          <p:nvPr/>
        </p:nvSpPr>
        <p:spPr>
          <a:xfrm>
            <a:off x="640078" y="4383952"/>
            <a:ext cx="11247120" cy="1569660"/>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The datasets used in this project are "</a:t>
            </a:r>
            <a:r>
              <a:rPr lang="en-US" sz="2400" b="0" i="0" dirty="0" err="1">
                <a:effectLst/>
                <a:latin typeface="Times New Roman" panose="02020603050405020304" pitchFamily="18" charset="0"/>
                <a:cs typeface="Times New Roman" panose="02020603050405020304" pitchFamily="18" charset="0"/>
              </a:rPr>
              <a:t>bom.movie_gross</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tmdb.movies</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tn.movie_budgets</a:t>
            </a:r>
            <a:r>
              <a:rPr lang="en-US" sz="2400" b="0" i="0" dirty="0">
                <a:effectLst/>
                <a:latin typeface="Times New Roman" panose="02020603050405020304" pitchFamily="18" charset="0"/>
                <a:cs typeface="Times New Roman" panose="02020603050405020304" pitchFamily="18" charset="0"/>
              </a:rPr>
              <a:t>" and can be found on Box Office Mojo(</a:t>
            </a:r>
            <a:r>
              <a:rPr lang="en-US" sz="2400" b="0" i="0" u="none" strike="noStrike" dirty="0">
                <a:solidFill>
                  <a:srgbClr val="0070C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https://www.boxofficemojo.com/</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TheMovieDB</a:t>
            </a:r>
            <a:r>
              <a:rPr lang="en-US" sz="2400" b="0" i="0" dirty="0">
                <a:effectLst/>
                <a:latin typeface="Times New Roman" panose="02020603050405020304" pitchFamily="18" charset="0"/>
                <a:cs typeface="Times New Roman" panose="02020603050405020304" pitchFamily="18" charset="0"/>
              </a:rPr>
              <a:t>(</a:t>
            </a:r>
            <a:r>
              <a:rPr lang="en-US" sz="2400" b="0" i="0" u="none" strike="noStrike" dirty="0">
                <a:solidFill>
                  <a:srgbClr val="0070C0"/>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https://www.themoviedb.org/</a:t>
            </a:r>
            <a:r>
              <a:rPr lang="en-US" sz="2400" b="0" i="0" dirty="0">
                <a:effectLst/>
                <a:latin typeface="Times New Roman" panose="02020603050405020304" pitchFamily="18" charset="0"/>
                <a:cs typeface="Times New Roman" panose="02020603050405020304" pitchFamily="18" charset="0"/>
              </a:rPr>
              <a:t>) and The Numbers(</a:t>
            </a:r>
            <a:r>
              <a:rPr lang="en-US" sz="2400" b="0" i="0" u="none" strike="noStrike" dirty="0">
                <a:solidFill>
                  <a:srgbClr val="0070C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https://www.the-numbers.com/</a:t>
            </a:r>
            <a:r>
              <a:rPr lang="en-US" sz="2400" b="0" i="0" dirty="0">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048" y="265176"/>
            <a:ext cx="9601200" cy="530670"/>
          </a:xfrm>
        </p:spPr>
        <p:txBody>
          <a:bodyPr>
            <a:normAutofit/>
          </a:bodyPr>
          <a:lstStyle/>
          <a:p>
            <a:r>
              <a:rPr lang="en-US" sz="1800" b="0" dirty="0">
                <a:solidFill>
                  <a:schemeClr val="tx1"/>
                </a:solidFill>
                <a:latin typeface="Times New Roman" panose="02020603050405020304" pitchFamily="18" charset="0"/>
                <a:cs typeface="Times New Roman" panose="02020603050405020304" pitchFamily="18" charset="0"/>
              </a:rPr>
              <a:t>We first import the required libraries.</a:t>
            </a:r>
          </a:p>
        </p:txBody>
      </p:sp>
      <p:pic>
        <p:nvPicPr>
          <p:cNvPr id="8" name="Picture 7">
            <a:extLst>
              <a:ext uri="{FF2B5EF4-FFF2-40B4-BE49-F238E27FC236}">
                <a16:creationId xmlns:a16="http://schemas.microsoft.com/office/drawing/2014/main" id="{E49A4234-67CB-3E73-7844-4774D16F95BC}"/>
              </a:ext>
            </a:extLst>
          </p:cNvPr>
          <p:cNvPicPr>
            <a:picLocks noChangeAspect="1"/>
          </p:cNvPicPr>
          <p:nvPr/>
        </p:nvPicPr>
        <p:blipFill>
          <a:blip r:embed="rId2"/>
          <a:stretch>
            <a:fillRect/>
          </a:stretch>
        </p:blipFill>
        <p:spPr>
          <a:xfrm>
            <a:off x="262752" y="795846"/>
            <a:ext cx="11155680" cy="1288986"/>
          </a:xfrm>
          <a:prstGeom prst="rect">
            <a:avLst/>
          </a:prstGeom>
        </p:spPr>
      </p:pic>
      <p:sp>
        <p:nvSpPr>
          <p:cNvPr id="9" name="TextBox 8">
            <a:extLst>
              <a:ext uri="{FF2B5EF4-FFF2-40B4-BE49-F238E27FC236}">
                <a16:creationId xmlns:a16="http://schemas.microsoft.com/office/drawing/2014/main" id="{081C2DF9-446B-9A9F-9963-C8281EDEF1F9}"/>
              </a:ext>
            </a:extLst>
          </p:cNvPr>
          <p:cNvSpPr txBox="1"/>
          <p:nvPr/>
        </p:nvSpPr>
        <p:spPr>
          <a:xfrm>
            <a:off x="765048" y="2130552"/>
            <a:ext cx="9646920" cy="369332"/>
          </a:xfrm>
          <a:prstGeom prst="rect">
            <a:avLst/>
          </a:prstGeom>
          <a:noFill/>
        </p:spPr>
        <p:txBody>
          <a:bodyPr wrap="square" rtlCol="0">
            <a:spAutoFit/>
          </a:bodyPr>
          <a:lstStyle/>
          <a:p>
            <a:r>
              <a:rPr lang="en-US" dirty="0"/>
              <a:t> Load the data into the notebook by reading it as csv and run it to output the data </a:t>
            </a:r>
          </a:p>
        </p:txBody>
      </p:sp>
      <p:pic>
        <p:nvPicPr>
          <p:cNvPr id="13" name="Picture 12">
            <a:extLst>
              <a:ext uri="{FF2B5EF4-FFF2-40B4-BE49-F238E27FC236}">
                <a16:creationId xmlns:a16="http://schemas.microsoft.com/office/drawing/2014/main" id="{EE249B85-53F1-79CA-B590-A798FCA1F751}"/>
              </a:ext>
            </a:extLst>
          </p:cNvPr>
          <p:cNvPicPr>
            <a:picLocks noChangeAspect="1"/>
          </p:cNvPicPr>
          <p:nvPr/>
        </p:nvPicPr>
        <p:blipFill>
          <a:blip r:embed="rId3"/>
          <a:stretch>
            <a:fillRect/>
          </a:stretch>
        </p:blipFill>
        <p:spPr>
          <a:xfrm>
            <a:off x="596198" y="2499883"/>
            <a:ext cx="11064240" cy="4158264"/>
          </a:xfrm>
          <a:prstGeom prst="rect">
            <a:avLst/>
          </a:prstGeom>
        </p:spPr>
      </p:pic>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438912"/>
            <a:ext cx="9601200" cy="512382"/>
          </a:xfrm>
        </p:spPr>
        <p:txBody>
          <a:bodyPr>
            <a:noAutofit/>
          </a:bodyPr>
          <a:lstStyle/>
          <a:p>
            <a:r>
              <a:rPr lang="en-US" sz="1800" b="0" i="0" dirty="0">
                <a:solidFill>
                  <a:srgbClr val="000000"/>
                </a:solidFill>
                <a:effectLst/>
                <a:latin typeface="Helvetica Neue"/>
              </a:rPr>
              <a:t>checking the columns of the data set, we have the foreign gross which we can use to evaluate and analyze which type of movie was highly on sale</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3B7AEA-998E-8595-CD55-9290A776A352}"/>
              </a:ext>
            </a:extLst>
          </p:cNvPr>
          <p:cNvPicPr>
            <a:picLocks noChangeAspect="1"/>
          </p:cNvPicPr>
          <p:nvPr/>
        </p:nvPicPr>
        <p:blipFill>
          <a:blip r:embed="rId2"/>
          <a:stretch>
            <a:fillRect/>
          </a:stretch>
        </p:blipFill>
        <p:spPr>
          <a:xfrm>
            <a:off x="221949" y="1403922"/>
            <a:ext cx="11516453" cy="3456114"/>
          </a:xfrm>
          <a:prstGeom prst="rect">
            <a:avLst/>
          </a:prstGeom>
        </p:spPr>
      </p:pic>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13D1C-1804-725E-F1AB-7C729CC254C6}"/>
              </a:ext>
            </a:extLst>
          </p:cNvPr>
          <p:cNvSpPr txBox="1"/>
          <p:nvPr/>
        </p:nvSpPr>
        <p:spPr>
          <a:xfrm>
            <a:off x="561975" y="171450"/>
            <a:ext cx="10648950" cy="369332"/>
          </a:xfrm>
          <a:prstGeom prst="rect">
            <a:avLst/>
          </a:prstGeom>
          <a:noFill/>
        </p:spPr>
        <p:txBody>
          <a:bodyPr wrap="square" rtlCol="0">
            <a:spAutoFit/>
          </a:bodyPr>
          <a:lstStyle/>
          <a:p>
            <a:r>
              <a:rPr lang="en-US" dirty="0"/>
              <a:t>Plotting Title against foreign goods to visualize the data</a:t>
            </a:r>
          </a:p>
        </p:txBody>
      </p:sp>
      <p:pic>
        <p:nvPicPr>
          <p:cNvPr id="4" name="Picture 3">
            <a:extLst>
              <a:ext uri="{FF2B5EF4-FFF2-40B4-BE49-F238E27FC236}">
                <a16:creationId xmlns:a16="http://schemas.microsoft.com/office/drawing/2014/main" id="{B629FA04-FE72-6BE6-3DA1-E5764D665D61}"/>
              </a:ext>
            </a:extLst>
          </p:cNvPr>
          <p:cNvPicPr>
            <a:picLocks noChangeAspect="1"/>
          </p:cNvPicPr>
          <p:nvPr/>
        </p:nvPicPr>
        <p:blipFill>
          <a:blip r:embed="rId2"/>
          <a:stretch>
            <a:fillRect/>
          </a:stretch>
        </p:blipFill>
        <p:spPr>
          <a:xfrm>
            <a:off x="630935" y="822801"/>
            <a:ext cx="11055097" cy="5282723"/>
          </a:xfrm>
          <a:prstGeom prst="rect">
            <a:avLst/>
          </a:prstGeom>
        </p:spPr>
      </p:pic>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C02D9C-86CB-133B-5988-2BC97DD659DC}"/>
              </a:ext>
            </a:extLst>
          </p:cNvPr>
          <p:cNvPicPr>
            <a:picLocks noChangeAspect="1"/>
          </p:cNvPicPr>
          <p:nvPr/>
        </p:nvPicPr>
        <p:blipFill>
          <a:blip r:embed="rId2"/>
          <a:stretch>
            <a:fillRect/>
          </a:stretch>
        </p:blipFill>
        <p:spPr>
          <a:xfrm>
            <a:off x="704088" y="105156"/>
            <a:ext cx="10460735" cy="6647688"/>
          </a:xfrm>
          <a:prstGeom prst="rect">
            <a:avLst/>
          </a:prstGeom>
        </p:spPr>
      </p:pic>
    </p:spTree>
    <p:extLst>
      <p:ext uri="{BB962C8B-B14F-4D97-AF65-F5344CB8AC3E}">
        <p14:creationId xmlns:p14="http://schemas.microsoft.com/office/powerpoint/2010/main" val="3430668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263</TotalTime>
  <Words>1251</Words>
  <Application>Microsoft Office PowerPoint</Application>
  <PresentationFormat>Widescreen</PresentationFormat>
  <Paragraphs>65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Helvetica Neue</vt:lpstr>
      <vt:lpstr>Times New Roman</vt:lpstr>
      <vt:lpstr>Wingdings</vt:lpstr>
      <vt:lpstr>Diamond Grid 16x9</vt:lpstr>
      <vt:lpstr>MICROSOFT MOVIE STUDIO PROJECT</vt:lpstr>
      <vt:lpstr>SCOPE                                 </vt:lpstr>
      <vt:lpstr>INTRODUCTION</vt:lpstr>
      <vt:lpstr>PowerPoint Presentation</vt:lpstr>
      <vt:lpstr>ANALYSIS</vt:lpstr>
      <vt:lpstr>We first import the required libraries.</vt:lpstr>
      <vt:lpstr>checking the columns of the data set, we have the foreign gross which we can use to evaluate and analyze which type of movie was highly on sale</vt:lpstr>
      <vt:lpstr>PowerPoint Presentation</vt:lpstr>
      <vt:lpstr>PowerPoint Presentation</vt:lpstr>
      <vt:lpstr>PowerPoint Presentation</vt:lpstr>
      <vt:lpstr>we can then filter the data to only use the ‘genre_ids’, ‘popularity’, 'title', 'vote_average', 'vote_count’ columns to analyze the data, and work with only the first five rows in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FINALIZATION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PROJECT</dc:title>
  <dc:creator>Sammy Warah</dc:creator>
  <cp:lastModifiedBy>Sammy Warah</cp:lastModifiedBy>
  <cp:revision>19</cp:revision>
  <dcterms:created xsi:type="dcterms:W3CDTF">2023-04-17T00:39:27Z</dcterms:created>
  <dcterms:modified xsi:type="dcterms:W3CDTF">2023-04-17T05:03:19Z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