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8" r:id="rId2"/>
    <p:sldId id="259" r:id="rId3"/>
    <p:sldId id="311" r:id="rId4"/>
    <p:sldId id="260" r:id="rId5"/>
    <p:sldId id="261" r:id="rId6"/>
    <p:sldId id="309" r:id="rId7"/>
    <p:sldId id="262" r:id="rId8"/>
    <p:sldId id="263" r:id="rId9"/>
    <p:sldId id="310" r:id="rId10"/>
    <p:sldId id="264" r:id="rId11"/>
    <p:sldId id="265" r:id="rId12"/>
    <p:sldId id="266" r:id="rId13"/>
    <p:sldId id="267" r:id="rId14"/>
    <p:sldId id="268" r:id="rId15"/>
    <p:sldId id="312" r:id="rId16"/>
    <p:sldId id="269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sson11_Function" id="{16E161ED-81A2-4C48-B061-37B05A1E02FF}">
          <p14:sldIdLst>
            <p14:sldId id="258"/>
            <p14:sldId id="259"/>
            <p14:sldId id="311"/>
            <p14:sldId id="260"/>
            <p14:sldId id="261"/>
            <p14:sldId id="309"/>
            <p14:sldId id="262"/>
            <p14:sldId id="263"/>
            <p14:sldId id="310"/>
            <p14:sldId id="264"/>
            <p14:sldId id="265"/>
            <p14:sldId id="266"/>
            <p14:sldId id="267"/>
            <p14:sldId id="268"/>
            <p14:sldId id="312"/>
            <p14:sldId id="269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AA00"/>
    <a:srgbClr val="006BC2"/>
    <a:srgbClr val="0070C0"/>
    <a:srgbClr val="005398"/>
    <a:srgbClr val="F80000"/>
    <a:srgbClr val="ADADAD"/>
    <a:srgbClr val="A7A9AC"/>
    <a:srgbClr val="A1B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381" autoAdjust="0"/>
  </p:normalViewPr>
  <p:slideViewPr>
    <p:cSldViewPr snapToGrid="0">
      <p:cViewPr varScale="1">
        <p:scale>
          <a:sx n="54" d="100"/>
          <a:sy n="54" d="100"/>
        </p:scale>
        <p:origin x="1148" y="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E5C44-6581-444B-90D2-E5D1D099B9CA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B062F-BE53-4C3F-AD68-2E48673C7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65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57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00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44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88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32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18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88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62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84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30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66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795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7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66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015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161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057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763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824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952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173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83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846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649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031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532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470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078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665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808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60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090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76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085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605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02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73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18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59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58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B062F-BE53-4C3F-AD68-2E48673C70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231FAA0-1003-6E46-586D-454923A4FCF6}"/>
              </a:ext>
            </a:extLst>
          </p:cNvPr>
          <p:cNvSpPr/>
          <p:nvPr userDrawn="1"/>
        </p:nvSpPr>
        <p:spPr>
          <a:xfrm>
            <a:off x="0" y="6406551"/>
            <a:ext cx="12192000" cy="4572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D6DF9B-949C-61DE-5A4F-2CD380E066B0}"/>
              </a:ext>
            </a:extLst>
          </p:cNvPr>
          <p:cNvSpPr/>
          <p:nvPr userDrawn="1"/>
        </p:nvSpPr>
        <p:spPr>
          <a:xfrm>
            <a:off x="0" y="131948"/>
            <a:ext cx="12192000" cy="152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892EE7-E6C8-45AC-9A12-C1D2706AE13D}"/>
              </a:ext>
            </a:extLst>
          </p:cNvPr>
          <p:cNvSpPr/>
          <p:nvPr userDrawn="1"/>
        </p:nvSpPr>
        <p:spPr>
          <a:xfrm>
            <a:off x="0" y="0"/>
            <a:ext cx="12192000" cy="15240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D2D7245-F273-BAC4-9EEC-F3733850D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8508" y="1882337"/>
            <a:ext cx="10598935" cy="3413510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29DB82-96F5-F7CC-B59A-F7DE0BB1E4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7840"/>
          <a:stretch/>
        </p:blipFill>
        <p:spPr>
          <a:xfrm>
            <a:off x="1694839" y="5415000"/>
            <a:ext cx="3286974" cy="1289252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2EFAA89C-E94D-9EA6-F191-2773FDE374E2}"/>
              </a:ext>
            </a:extLst>
          </p:cNvPr>
          <p:cNvSpPr/>
          <p:nvPr userDrawn="1"/>
        </p:nvSpPr>
        <p:spPr>
          <a:xfrm>
            <a:off x="8759687" y="6195824"/>
            <a:ext cx="3432312" cy="664342"/>
          </a:xfrm>
          <a:custGeom>
            <a:avLst/>
            <a:gdLst>
              <a:gd name="connsiteX0" fmla="*/ 0 w 5102086"/>
              <a:gd name="connsiteY0" fmla="*/ 0 h 966938"/>
              <a:gd name="connsiteX1" fmla="*/ 5102086 w 5102086"/>
              <a:gd name="connsiteY1" fmla="*/ 0 h 966938"/>
              <a:gd name="connsiteX2" fmla="*/ 5102086 w 5102086"/>
              <a:gd name="connsiteY2" fmla="*/ 966938 h 966938"/>
              <a:gd name="connsiteX3" fmla="*/ 0 w 5102086"/>
              <a:gd name="connsiteY3" fmla="*/ 966938 h 966938"/>
              <a:gd name="connsiteX4" fmla="*/ 0 w 5102086"/>
              <a:gd name="connsiteY4" fmla="*/ 0 h 966938"/>
              <a:gd name="connsiteX0" fmla="*/ 450574 w 5102086"/>
              <a:gd name="connsiteY0" fmla="*/ 13252 h 966938"/>
              <a:gd name="connsiteX1" fmla="*/ 5102086 w 5102086"/>
              <a:gd name="connsiteY1" fmla="*/ 0 h 966938"/>
              <a:gd name="connsiteX2" fmla="*/ 5102086 w 5102086"/>
              <a:gd name="connsiteY2" fmla="*/ 966938 h 966938"/>
              <a:gd name="connsiteX3" fmla="*/ 0 w 5102086"/>
              <a:gd name="connsiteY3" fmla="*/ 966938 h 966938"/>
              <a:gd name="connsiteX4" fmla="*/ 450574 w 5102086"/>
              <a:gd name="connsiteY4" fmla="*/ 13252 h 96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02086" h="966938">
                <a:moveTo>
                  <a:pt x="450574" y="13252"/>
                </a:moveTo>
                <a:lnTo>
                  <a:pt x="5102086" y="0"/>
                </a:lnTo>
                <a:lnTo>
                  <a:pt x="5102086" y="966938"/>
                </a:lnTo>
                <a:lnTo>
                  <a:pt x="0" y="966938"/>
                </a:lnTo>
                <a:lnTo>
                  <a:pt x="450574" y="13252"/>
                </a:lnTo>
                <a:close/>
              </a:path>
            </a:pathLst>
          </a:cu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D6A7CC-DAE9-B1BC-C39F-5E4930656F75}"/>
              </a:ext>
            </a:extLst>
          </p:cNvPr>
          <p:cNvSpPr txBox="1"/>
          <p:nvPr userDrawn="1"/>
        </p:nvSpPr>
        <p:spPr>
          <a:xfrm>
            <a:off x="9051608" y="6252501"/>
            <a:ext cx="261593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755" dirty="0">
                <a:solidFill>
                  <a:schemeClr val="bg1"/>
                </a:solidFill>
              </a:rPr>
              <a:t>www.rpitssr.edu.kh</a:t>
            </a:r>
          </a:p>
          <a:p>
            <a:pPr>
              <a:lnSpc>
                <a:spcPct val="100000"/>
              </a:lnSpc>
            </a:pPr>
            <a:r>
              <a:rPr lang="en-US" sz="1365" dirty="0">
                <a:solidFill>
                  <a:schemeClr val="bg1"/>
                </a:solidFill>
              </a:rPr>
              <a:t>092771244 / 093 771244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B64D16-FA63-13B1-5E93-2AD1E82DCE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2908" y="6490909"/>
            <a:ext cx="7717810" cy="307777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ca-ES" sz="1365" dirty="0">
                <a:solidFill>
                  <a:schemeClr val="bg1"/>
                </a:solidFill>
                <a:latin typeface="Khmer OS Battambang" pitchFamily="2" charset="0"/>
                <a:cs typeface="Khmer OS Battambang" pitchFamily="2" charset="0"/>
              </a:rPr>
              <a:t>រក្សា​សិទ្ធិ​</a:t>
            </a:r>
            <a:r>
              <a:rPr lang="en-US" sz="1365" dirty="0">
                <a:solidFill>
                  <a:schemeClr val="bg1"/>
                </a:solidFill>
                <a:latin typeface="Khmer OS Battambang" pitchFamily="2" charset="0"/>
                <a:cs typeface="Khmer OS Battambang" pitchFamily="2" charset="0"/>
              </a:rPr>
              <a:t> © ២០</a:t>
            </a:r>
            <a:r>
              <a:rPr lang="km-KH" sz="1365" dirty="0">
                <a:solidFill>
                  <a:schemeClr val="bg1"/>
                </a:solidFill>
                <a:latin typeface="Khmer OS Battambang" pitchFamily="2" charset="0"/>
                <a:cs typeface="Khmer OS Battambang" pitchFamily="2" charset="0"/>
              </a:rPr>
              <a:t>២២</a:t>
            </a:r>
            <a:r>
              <a:rPr lang="en-US" sz="1365" dirty="0">
                <a:solidFill>
                  <a:schemeClr val="bg1"/>
                </a:solidFill>
                <a:latin typeface="Khmer OS Battambang" pitchFamily="2" charset="0"/>
                <a:cs typeface="Khmer OS Battambang" pitchFamily="2" charset="0"/>
              </a:rPr>
              <a:t>​ SENG Sourng Technology. All rights reserved.</a:t>
            </a:r>
          </a:p>
        </p:txBody>
      </p:sp>
      <p:sp>
        <p:nvSpPr>
          <p:cNvPr id="18" name="Title 14">
            <a:extLst>
              <a:ext uri="{FF2B5EF4-FFF2-40B4-BE49-F238E27FC236}">
                <a16:creationId xmlns:a16="http://schemas.microsoft.com/office/drawing/2014/main" id="{5FEC075C-7856-068C-145D-E9E72C9471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948134" y="3308510"/>
            <a:ext cx="2709818" cy="813550"/>
          </a:xfrm>
          <a:solidFill>
            <a:srgbClr val="0070C0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defRPr>
            </a:lvl1pPr>
          </a:lstStyle>
          <a:p>
            <a:r>
              <a:rPr lang="km-KH" dirty="0"/>
              <a:t>មេរៀនទី១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7BF7AE1-A598-6C41-691D-533E318B06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0259" y="131948"/>
            <a:ext cx="10565284" cy="13229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3E22CD5-6442-41E0-6340-B4D9AF093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12405" t="11841" r="12493" b="12172"/>
          <a:stretch/>
        </p:blipFill>
        <p:spPr>
          <a:xfrm>
            <a:off x="178819" y="5120774"/>
            <a:ext cx="1370626" cy="138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9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9B9934-BEC8-F63C-4AD7-4B66802F5AB2}"/>
              </a:ext>
            </a:extLst>
          </p:cNvPr>
          <p:cNvSpPr/>
          <p:nvPr userDrawn="1"/>
        </p:nvSpPr>
        <p:spPr>
          <a:xfrm>
            <a:off x="0" y="6389773"/>
            <a:ext cx="12192000" cy="4572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3991CD6-353F-8470-D7C9-7249EAEA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7179" y="6389773"/>
            <a:ext cx="770021" cy="457200"/>
          </a:xfrm>
          <a:noFill/>
        </p:spPr>
        <p:txBody>
          <a:bodyPr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6A8F4-1418-B022-8358-B77637542EA3}"/>
              </a:ext>
            </a:extLst>
          </p:cNvPr>
          <p:cNvSpPr txBox="1"/>
          <p:nvPr userDrawn="1"/>
        </p:nvSpPr>
        <p:spPr>
          <a:xfrm>
            <a:off x="1573767" y="6389773"/>
            <a:ext cx="312493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/>
                </a:solidFill>
              </a:rPr>
              <a:t>http://www.rpitssr.edu.kh</a:t>
            </a:r>
          </a:p>
          <a:p>
            <a:pPr>
              <a:lnSpc>
                <a:spcPct val="100000"/>
              </a:lnSpc>
            </a:pPr>
            <a:r>
              <a:rPr lang="en-US" sz="1050" dirty="0">
                <a:solidFill>
                  <a:schemeClr val="bg1"/>
                </a:solidFill>
              </a:rPr>
              <a:t>092771244 / 093 771244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6F52B1-323C-B299-C831-FEA05A1202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86273" y="6354245"/>
            <a:ext cx="4730906" cy="45724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A39E447-D0F3-EEF7-3061-8054DC16C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365125"/>
            <a:ext cx="11526915" cy="100750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1ED3B1-EF0E-6F45-29C0-3784561597E3}"/>
              </a:ext>
            </a:extLst>
          </p:cNvPr>
          <p:cNvSpPr/>
          <p:nvPr userDrawn="1"/>
        </p:nvSpPr>
        <p:spPr>
          <a:xfrm>
            <a:off x="0" y="1465174"/>
            <a:ext cx="3806890" cy="105248"/>
          </a:xfrm>
          <a:prstGeom prst="rect">
            <a:avLst/>
          </a:prstGeom>
          <a:solidFill>
            <a:srgbClr val="3F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FDDBD4-9212-91AF-F1EB-F63648C3C1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" y="5407775"/>
            <a:ext cx="1038808" cy="98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3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75AFFD1-8550-FAC8-0493-69F61729CD35}"/>
              </a:ext>
            </a:extLst>
          </p:cNvPr>
          <p:cNvSpPr/>
          <p:nvPr userDrawn="1"/>
        </p:nvSpPr>
        <p:spPr>
          <a:xfrm>
            <a:off x="0" y="6389773"/>
            <a:ext cx="12192000" cy="4572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4416A-9B94-3081-DE91-2275F709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7179" y="6389773"/>
            <a:ext cx="770021" cy="457200"/>
          </a:xfrm>
          <a:noFill/>
        </p:spPr>
        <p:txBody>
          <a:bodyPr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126469-D682-FAB9-2698-76DD7C68D7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6294" y="6389733"/>
            <a:ext cx="4730906" cy="4572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796D08-27C5-615C-CA0E-70C094EEF8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" y="5407775"/>
            <a:ext cx="1038808" cy="9819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62E3C3-3C16-7ED8-C106-BE9B96BF8126}"/>
              </a:ext>
            </a:extLst>
          </p:cNvPr>
          <p:cNvSpPr txBox="1"/>
          <p:nvPr userDrawn="1"/>
        </p:nvSpPr>
        <p:spPr>
          <a:xfrm>
            <a:off x="906949" y="6430900"/>
            <a:ext cx="3571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km-KH" sz="2400" dirty="0">
                <a:solidFill>
                  <a:schemeClr val="bg1"/>
                </a:solidFill>
              </a:rPr>
              <a:t>វិទ្យាស្ថានពហុបច្ចេកទេសភូមិភាគតេជោសែនសៀមរាប</a:t>
            </a:r>
            <a:r>
              <a:rPr lang="km-KH" sz="1050" dirty="0">
                <a:solidFill>
                  <a:schemeClr val="bg1"/>
                </a:solidFill>
              </a:rPr>
              <a:t>​​​​​​​​​​​​​​​​​​​​​​​​​​​​​​​​​​​​​​​​​​​​​​​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46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1B21-C078-E957-8C2E-317645B4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" y="457200"/>
            <a:ext cx="447344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F53D4-B727-FFF4-1273-93E59CB8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224" y="457201"/>
            <a:ext cx="6774196" cy="57756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DB707-864A-1141-DDA1-D2AE8C5F2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8580" y="2057399"/>
            <a:ext cx="4473445" cy="417544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F33FD-3F10-ADE7-3C93-928F98BB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8580" y="6356349"/>
            <a:ext cx="2998293" cy="365125"/>
          </a:xfrm>
        </p:spPr>
        <p:txBody>
          <a:bodyPr/>
          <a:lstStyle/>
          <a:p>
            <a:fld id="{3AD95E76-1B11-49B5-9F21-469EEDB4347B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5F67C-8E48-AC97-43AA-D9E0E86C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79955" y="6356350"/>
            <a:ext cx="51281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9B5B3-CCCE-8DB5-1FF3-E78D0734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917C-E6F9-492E-9673-432727C2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37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CF8A-41D6-B1EA-574B-CB2E5CB2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80" y="457200"/>
            <a:ext cx="4299445" cy="140892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A8A34-92B3-69D4-C93B-AB48ECED1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536232" cy="57010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1951E-A17C-540F-F160-F5C6FE4BA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580" y="2057399"/>
            <a:ext cx="4299445" cy="4100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F7151-62ED-5A31-1834-9F6163E00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580" y="6356349"/>
            <a:ext cx="2824293" cy="365125"/>
          </a:xfrm>
        </p:spPr>
        <p:txBody>
          <a:bodyPr/>
          <a:lstStyle/>
          <a:p>
            <a:fld id="{3AD95E76-1B11-49B5-9F21-469EEDB4347B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33AC3-9B24-E2B5-8B2C-D902E024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2727C-AF93-9703-2AA8-BE55B366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917C-E6F9-492E-9673-432727C2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69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5144-6FF3-E538-4B69-372AE7867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19549-AC0F-6CFA-B6CC-98243599C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0F01B-4C04-8163-8822-2C9177D8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5E76-1B11-49B5-9F21-469EEDB4347B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DB6A5-6985-E7FC-C921-F9E83F5D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E51D2-17F4-EEA5-90D8-0D86E9C6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917C-E6F9-492E-9673-432727C2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80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3F6533-0BAF-6BD1-EDE7-99FEA33FE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15E7B-9E44-56C5-4E36-B30CBE4F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2D8CC-9C5C-FA2C-9408-3374B866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5E76-1B11-49B5-9F21-469EEDB4347B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ECE0D-99E0-D6CF-B201-47AE63D7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3637D-6D96-6F6C-CEF2-540406E5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917C-E6F9-492E-9673-432727C2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2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B988A2-064D-662E-9442-7BD41B9DD5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24768" y="-6838"/>
            <a:ext cx="7167231" cy="642620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10010"/>
              <a:gd name="connsiteX1" fmla="*/ 10000 w 10000"/>
              <a:gd name="connsiteY1" fmla="*/ 0 h 10010"/>
              <a:gd name="connsiteX2" fmla="*/ 10000 w 10000"/>
              <a:gd name="connsiteY2" fmla="*/ 10000 h 10010"/>
              <a:gd name="connsiteX3" fmla="*/ 5474 w 10000"/>
              <a:gd name="connsiteY3" fmla="*/ 10010 h 10010"/>
              <a:gd name="connsiteX4" fmla="*/ 0 w 10000"/>
              <a:gd name="connsiteY4" fmla="*/ 10000 h 10010"/>
              <a:gd name="connsiteX5" fmla="*/ 0 w 10000"/>
              <a:gd name="connsiteY5" fmla="*/ 2000 h 10010"/>
              <a:gd name="connsiteX0" fmla="*/ 0 w 10000"/>
              <a:gd name="connsiteY0" fmla="*/ 2000 h 10010"/>
              <a:gd name="connsiteX1" fmla="*/ 10000 w 10000"/>
              <a:gd name="connsiteY1" fmla="*/ 0 h 10010"/>
              <a:gd name="connsiteX2" fmla="*/ 10000 w 10000"/>
              <a:gd name="connsiteY2" fmla="*/ 10000 h 10010"/>
              <a:gd name="connsiteX3" fmla="*/ 5474 w 10000"/>
              <a:gd name="connsiteY3" fmla="*/ 10010 h 10010"/>
              <a:gd name="connsiteX4" fmla="*/ 4867 w 10000"/>
              <a:gd name="connsiteY4" fmla="*/ 9980 h 10010"/>
              <a:gd name="connsiteX5" fmla="*/ 0 w 10000"/>
              <a:gd name="connsiteY5" fmla="*/ 10000 h 10010"/>
              <a:gd name="connsiteX6" fmla="*/ 0 w 10000"/>
              <a:gd name="connsiteY6" fmla="*/ 2000 h 10010"/>
              <a:gd name="connsiteX0" fmla="*/ 0 w 10000"/>
              <a:gd name="connsiteY0" fmla="*/ 2000 h 10325"/>
              <a:gd name="connsiteX1" fmla="*/ 10000 w 10000"/>
              <a:gd name="connsiteY1" fmla="*/ 0 h 10325"/>
              <a:gd name="connsiteX2" fmla="*/ 10000 w 10000"/>
              <a:gd name="connsiteY2" fmla="*/ 10000 h 10325"/>
              <a:gd name="connsiteX3" fmla="*/ 5474 w 10000"/>
              <a:gd name="connsiteY3" fmla="*/ 10010 h 10325"/>
              <a:gd name="connsiteX4" fmla="*/ 5422 w 10000"/>
              <a:gd name="connsiteY4" fmla="*/ 10325 h 10325"/>
              <a:gd name="connsiteX5" fmla="*/ 0 w 10000"/>
              <a:gd name="connsiteY5" fmla="*/ 10000 h 10325"/>
              <a:gd name="connsiteX6" fmla="*/ 0 w 10000"/>
              <a:gd name="connsiteY6" fmla="*/ 2000 h 10325"/>
              <a:gd name="connsiteX0" fmla="*/ 13 w 10013"/>
              <a:gd name="connsiteY0" fmla="*/ 2000 h 10325"/>
              <a:gd name="connsiteX1" fmla="*/ 10013 w 10013"/>
              <a:gd name="connsiteY1" fmla="*/ 0 h 10325"/>
              <a:gd name="connsiteX2" fmla="*/ 10013 w 10013"/>
              <a:gd name="connsiteY2" fmla="*/ 10000 h 10325"/>
              <a:gd name="connsiteX3" fmla="*/ 5487 w 10013"/>
              <a:gd name="connsiteY3" fmla="*/ 10010 h 10325"/>
              <a:gd name="connsiteX4" fmla="*/ 5435 w 10013"/>
              <a:gd name="connsiteY4" fmla="*/ 10325 h 10325"/>
              <a:gd name="connsiteX5" fmla="*/ 0 w 10013"/>
              <a:gd name="connsiteY5" fmla="*/ 10300 h 10325"/>
              <a:gd name="connsiteX6" fmla="*/ 13 w 10013"/>
              <a:gd name="connsiteY6" fmla="*/ 2000 h 10325"/>
              <a:gd name="connsiteX0" fmla="*/ 13 w 10013"/>
              <a:gd name="connsiteY0" fmla="*/ 2000 h 10325"/>
              <a:gd name="connsiteX1" fmla="*/ 10013 w 10013"/>
              <a:gd name="connsiteY1" fmla="*/ 0 h 10325"/>
              <a:gd name="connsiteX2" fmla="*/ 10013 w 10013"/>
              <a:gd name="connsiteY2" fmla="*/ 10000 h 10325"/>
              <a:gd name="connsiteX3" fmla="*/ 5579 w 10013"/>
              <a:gd name="connsiteY3" fmla="*/ 9980 h 10325"/>
              <a:gd name="connsiteX4" fmla="*/ 5435 w 10013"/>
              <a:gd name="connsiteY4" fmla="*/ 10325 h 10325"/>
              <a:gd name="connsiteX5" fmla="*/ 0 w 10013"/>
              <a:gd name="connsiteY5" fmla="*/ 10300 h 10325"/>
              <a:gd name="connsiteX6" fmla="*/ 13 w 10013"/>
              <a:gd name="connsiteY6" fmla="*/ 2000 h 10325"/>
              <a:gd name="connsiteX0" fmla="*/ 13 w 10013"/>
              <a:gd name="connsiteY0" fmla="*/ 2000 h 10325"/>
              <a:gd name="connsiteX1" fmla="*/ 10013 w 10013"/>
              <a:gd name="connsiteY1" fmla="*/ 0 h 10325"/>
              <a:gd name="connsiteX2" fmla="*/ 10013 w 10013"/>
              <a:gd name="connsiteY2" fmla="*/ 9970 h 10325"/>
              <a:gd name="connsiteX3" fmla="*/ 5579 w 10013"/>
              <a:gd name="connsiteY3" fmla="*/ 9980 h 10325"/>
              <a:gd name="connsiteX4" fmla="*/ 5435 w 10013"/>
              <a:gd name="connsiteY4" fmla="*/ 10325 h 10325"/>
              <a:gd name="connsiteX5" fmla="*/ 0 w 10013"/>
              <a:gd name="connsiteY5" fmla="*/ 10300 h 10325"/>
              <a:gd name="connsiteX6" fmla="*/ 13 w 10013"/>
              <a:gd name="connsiteY6" fmla="*/ 2000 h 10325"/>
              <a:gd name="connsiteX0" fmla="*/ 13 w 10013"/>
              <a:gd name="connsiteY0" fmla="*/ 709 h 10325"/>
              <a:gd name="connsiteX1" fmla="*/ 10013 w 10013"/>
              <a:gd name="connsiteY1" fmla="*/ 0 h 10325"/>
              <a:gd name="connsiteX2" fmla="*/ 10013 w 10013"/>
              <a:gd name="connsiteY2" fmla="*/ 9970 h 10325"/>
              <a:gd name="connsiteX3" fmla="*/ 5579 w 10013"/>
              <a:gd name="connsiteY3" fmla="*/ 9980 h 10325"/>
              <a:gd name="connsiteX4" fmla="*/ 5435 w 10013"/>
              <a:gd name="connsiteY4" fmla="*/ 10325 h 10325"/>
              <a:gd name="connsiteX5" fmla="*/ 0 w 10013"/>
              <a:gd name="connsiteY5" fmla="*/ 10300 h 10325"/>
              <a:gd name="connsiteX6" fmla="*/ 13 w 10013"/>
              <a:gd name="connsiteY6" fmla="*/ 709 h 10325"/>
              <a:gd name="connsiteX0" fmla="*/ 13 w 10013"/>
              <a:gd name="connsiteY0" fmla="*/ 709 h 10325"/>
              <a:gd name="connsiteX1" fmla="*/ 10013 w 10013"/>
              <a:gd name="connsiteY1" fmla="*/ 0 h 10325"/>
              <a:gd name="connsiteX2" fmla="*/ 10013 w 10013"/>
              <a:gd name="connsiteY2" fmla="*/ 9970 h 10325"/>
              <a:gd name="connsiteX3" fmla="*/ 5579 w 10013"/>
              <a:gd name="connsiteY3" fmla="*/ 9980 h 10325"/>
              <a:gd name="connsiteX4" fmla="*/ 5435 w 10013"/>
              <a:gd name="connsiteY4" fmla="*/ 10325 h 10325"/>
              <a:gd name="connsiteX5" fmla="*/ 0 w 10013"/>
              <a:gd name="connsiteY5" fmla="*/ 10300 h 10325"/>
              <a:gd name="connsiteX6" fmla="*/ 13 w 10013"/>
              <a:gd name="connsiteY6" fmla="*/ 709 h 10325"/>
              <a:gd name="connsiteX0" fmla="*/ 13 w 10013"/>
              <a:gd name="connsiteY0" fmla="*/ 709 h 10325"/>
              <a:gd name="connsiteX1" fmla="*/ 10013 w 10013"/>
              <a:gd name="connsiteY1" fmla="*/ 0 h 10325"/>
              <a:gd name="connsiteX2" fmla="*/ 10013 w 10013"/>
              <a:gd name="connsiteY2" fmla="*/ 9970 h 10325"/>
              <a:gd name="connsiteX3" fmla="*/ 5579 w 10013"/>
              <a:gd name="connsiteY3" fmla="*/ 9980 h 10325"/>
              <a:gd name="connsiteX4" fmla="*/ 5435 w 10013"/>
              <a:gd name="connsiteY4" fmla="*/ 10325 h 10325"/>
              <a:gd name="connsiteX5" fmla="*/ 0 w 10013"/>
              <a:gd name="connsiteY5" fmla="*/ 10300 h 10325"/>
              <a:gd name="connsiteX6" fmla="*/ 13 w 10013"/>
              <a:gd name="connsiteY6" fmla="*/ 709 h 10325"/>
              <a:gd name="connsiteX0" fmla="*/ 0 w 10145"/>
              <a:gd name="connsiteY0" fmla="*/ 0 h 10336"/>
              <a:gd name="connsiteX1" fmla="*/ 10145 w 10145"/>
              <a:gd name="connsiteY1" fmla="*/ 11 h 10336"/>
              <a:gd name="connsiteX2" fmla="*/ 10145 w 10145"/>
              <a:gd name="connsiteY2" fmla="*/ 9981 h 10336"/>
              <a:gd name="connsiteX3" fmla="*/ 5711 w 10145"/>
              <a:gd name="connsiteY3" fmla="*/ 9991 h 10336"/>
              <a:gd name="connsiteX4" fmla="*/ 5567 w 10145"/>
              <a:gd name="connsiteY4" fmla="*/ 10336 h 10336"/>
              <a:gd name="connsiteX5" fmla="*/ 132 w 10145"/>
              <a:gd name="connsiteY5" fmla="*/ 10311 h 10336"/>
              <a:gd name="connsiteX6" fmla="*/ 0 w 10145"/>
              <a:gd name="connsiteY6" fmla="*/ 0 h 10336"/>
              <a:gd name="connsiteX0" fmla="*/ 0 w 10145"/>
              <a:gd name="connsiteY0" fmla="*/ 0 h 10336"/>
              <a:gd name="connsiteX1" fmla="*/ 10145 w 10145"/>
              <a:gd name="connsiteY1" fmla="*/ 11 h 10336"/>
              <a:gd name="connsiteX2" fmla="*/ 10145 w 10145"/>
              <a:gd name="connsiteY2" fmla="*/ 9981 h 10336"/>
              <a:gd name="connsiteX3" fmla="*/ 5711 w 10145"/>
              <a:gd name="connsiteY3" fmla="*/ 9991 h 10336"/>
              <a:gd name="connsiteX4" fmla="*/ 5567 w 10145"/>
              <a:gd name="connsiteY4" fmla="*/ 10336 h 10336"/>
              <a:gd name="connsiteX5" fmla="*/ 132 w 10145"/>
              <a:gd name="connsiteY5" fmla="*/ 10311 h 10336"/>
              <a:gd name="connsiteX6" fmla="*/ 0 w 10145"/>
              <a:gd name="connsiteY6" fmla="*/ 0 h 10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45" h="10336">
                <a:moveTo>
                  <a:pt x="0" y="0"/>
                </a:moveTo>
                <a:lnTo>
                  <a:pt x="10145" y="11"/>
                </a:lnTo>
                <a:lnTo>
                  <a:pt x="10145" y="9981"/>
                </a:lnTo>
                <a:lnTo>
                  <a:pt x="5711" y="9991"/>
                </a:lnTo>
                <a:cubicBezTo>
                  <a:pt x="5694" y="10096"/>
                  <a:pt x="5584" y="10231"/>
                  <a:pt x="5567" y="10336"/>
                </a:cubicBezTo>
                <a:lnTo>
                  <a:pt x="132" y="10311"/>
                </a:lnTo>
                <a:cubicBezTo>
                  <a:pt x="136" y="7544"/>
                  <a:pt x="5543" y="2602"/>
                  <a:pt x="0" y="0"/>
                </a:cubicBezTo>
                <a:close/>
              </a:path>
            </a:pathLst>
          </a:custGeom>
          <a:ln w="76200"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D2D7245-F273-BAC4-9EEC-F3733850D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8944" y="806583"/>
            <a:ext cx="7149357" cy="4489263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29DB82-96F5-F7CC-B59A-F7DE0BB1E4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7840"/>
          <a:stretch/>
        </p:blipFill>
        <p:spPr>
          <a:xfrm>
            <a:off x="958944" y="5355545"/>
            <a:ext cx="3286974" cy="1289252"/>
          </a:xfrm>
          <a:prstGeom prst="rect">
            <a:avLst/>
          </a:prstGeom>
        </p:spPr>
      </p:pic>
      <p:sp>
        <p:nvSpPr>
          <p:cNvPr id="18" name="Title 14">
            <a:extLst>
              <a:ext uri="{FF2B5EF4-FFF2-40B4-BE49-F238E27FC236}">
                <a16:creationId xmlns:a16="http://schemas.microsoft.com/office/drawing/2014/main" id="{5FEC075C-7856-068C-145D-E9E72C9471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092624" y="3164020"/>
            <a:ext cx="2998798" cy="813550"/>
          </a:xfrm>
          <a:solidFill>
            <a:srgbClr val="0070C0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defRPr>
            </a:lvl1pPr>
          </a:lstStyle>
          <a:p>
            <a:r>
              <a:rPr lang="km-KH" dirty="0"/>
              <a:t>មេរៀនទី១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2659BD-B958-8A42-15CD-F20E3B47A654}"/>
              </a:ext>
            </a:extLst>
          </p:cNvPr>
          <p:cNvGrpSpPr/>
          <p:nvPr userDrawn="1"/>
        </p:nvGrpSpPr>
        <p:grpSpPr>
          <a:xfrm>
            <a:off x="0" y="6195824"/>
            <a:ext cx="12192000" cy="667927"/>
            <a:chOff x="0" y="6195824"/>
            <a:chExt cx="12192000" cy="66792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231FAA0-1003-6E46-586D-454923A4FCF6}"/>
                </a:ext>
              </a:extLst>
            </p:cNvPr>
            <p:cNvSpPr/>
            <p:nvPr userDrawn="1"/>
          </p:nvSpPr>
          <p:spPr>
            <a:xfrm>
              <a:off x="0" y="6406551"/>
              <a:ext cx="12192000" cy="457200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2EFAA89C-E94D-9EA6-F191-2773FDE374E2}"/>
                </a:ext>
              </a:extLst>
            </p:cNvPr>
            <p:cNvSpPr/>
            <p:nvPr userDrawn="1"/>
          </p:nvSpPr>
          <p:spPr>
            <a:xfrm>
              <a:off x="8759687" y="6195824"/>
              <a:ext cx="3432312" cy="664342"/>
            </a:xfrm>
            <a:custGeom>
              <a:avLst/>
              <a:gdLst>
                <a:gd name="connsiteX0" fmla="*/ 0 w 5102086"/>
                <a:gd name="connsiteY0" fmla="*/ 0 h 966938"/>
                <a:gd name="connsiteX1" fmla="*/ 5102086 w 5102086"/>
                <a:gd name="connsiteY1" fmla="*/ 0 h 966938"/>
                <a:gd name="connsiteX2" fmla="*/ 5102086 w 5102086"/>
                <a:gd name="connsiteY2" fmla="*/ 966938 h 966938"/>
                <a:gd name="connsiteX3" fmla="*/ 0 w 5102086"/>
                <a:gd name="connsiteY3" fmla="*/ 966938 h 966938"/>
                <a:gd name="connsiteX4" fmla="*/ 0 w 5102086"/>
                <a:gd name="connsiteY4" fmla="*/ 0 h 966938"/>
                <a:gd name="connsiteX0" fmla="*/ 450574 w 5102086"/>
                <a:gd name="connsiteY0" fmla="*/ 13252 h 966938"/>
                <a:gd name="connsiteX1" fmla="*/ 5102086 w 5102086"/>
                <a:gd name="connsiteY1" fmla="*/ 0 h 966938"/>
                <a:gd name="connsiteX2" fmla="*/ 5102086 w 5102086"/>
                <a:gd name="connsiteY2" fmla="*/ 966938 h 966938"/>
                <a:gd name="connsiteX3" fmla="*/ 0 w 5102086"/>
                <a:gd name="connsiteY3" fmla="*/ 966938 h 966938"/>
                <a:gd name="connsiteX4" fmla="*/ 450574 w 5102086"/>
                <a:gd name="connsiteY4" fmla="*/ 13252 h 96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2086" h="966938">
                  <a:moveTo>
                    <a:pt x="450574" y="13252"/>
                  </a:moveTo>
                  <a:lnTo>
                    <a:pt x="5102086" y="0"/>
                  </a:lnTo>
                  <a:lnTo>
                    <a:pt x="5102086" y="966938"/>
                  </a:lnTo>
                  <a:lnTo>
                    <a:pt x="0" y="966938"/>
                  </a:lnTo>
                  <a:lnTo>
                    <a:pt x="450574" y="132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D6A7CC-DAE9-B1BC-C39F-5E4930656F75}"/>
                </a:ext>
              </a:extLst>
            </p:cNvPr>
            <p:cNvSpPr txBox="1"/>
            <p:nvPr userDrawn="1"/>
          </p:nvSpPr>
          <p:spPr>
            <a:xfrm>
              <a:off x="9051608" y="6252501"/>
              <a:ext cx="2615938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755" dirty="0">
                  <a:solidFill>
                    <a:schemeClr val="bg1"/>
                  </a:solidFill>
                </a:rPr>
                <a:t>www.sourngtech.com</a:t>
              </a:r>
            </a:p>
            <a:p>
              <a:pPr>
                <a:lnSpc>
                  <a:spcPct val="100000"/>
                </a:lnSpc>
              </a:pPr>
              <a:r>
                <a:rPr lang="en-US" sz="1365" dirty="0">
                  <a:solidFill>
                    <a:schemeClr val="bg1"/>
                  </a:solidFill>
                </a:rPr>
                <a:t>092771244 / 093 771244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B64D16-FA63-13B1-5E93-2AD1E82DCE7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122908" y="6490909"/>
              <a:ext cx="771781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ca-E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រក្សា​សិទ្ធិ​</a:t>
              </a:r>
              <a:r>
                <a:rPr lang="en-U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 © ២០</a:t>
              </a:r>
              <a:r>
                <a:rPr lang="km-KH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២២</a:t>
              </a:r>
              <a:r>
                <a:rPr lang="en-U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​ SENG Sourng Technology. All rights reserved.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B90572D-204B-E905-9957-EEA32C834A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9" y="156153"/>
            <a:ext cx="2172495" cy="57888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DF64E9F-8F18-59B2-67AC-BE79056CAFCD}"/>
              </a:ext>
            </a:extLst>
          </p:cNvPr>
          <p:cNvSpPr/>
          <p:nvPr userDrawn="1"/>
        </p:nvSpPr>
        <p:spPr>
          <a:xfrm>
            <a:off x="5038529" y="59314"/>
            <a:ext cx="1754158" cy="6275691"/>
          </a:xfrm>
          <a:custGeom>
            <a:avLst/>
            <a:gdLst>
              <a:gd name="connsiteX0" fmla="*/ 0 w 1774048"/>
              <a:gd name="connsiteY0" fmla="*/ 0 h 6428792"/>
              <a:gd name="connsiteX1" fmla="*/ 1418253 w 1774048"/>
              <a:gd name="connsiteY1" fmla="*/ 998376 h 6428792"/>
              <a:gd name="connsiteX2" fmla="*/ 1763486 w 1774048"/>
              <a:gd name="connsiteY2" fmla="*/ 2230016 h 6428792"/>
              <a:gd name="connsiteX3" fmla="*/ 1147666 w 1774048"/>
              <a:gd name="connsiteY3" fmla="*/ 3928188 h 6428792"/>
              <a:gd name="connsiteX4" fmla="*/ 494523 w 1774048"/>
              <a:gd name="connsiteY4" fmla="*/ 5122506 h 6428792"/>
              <a:gd name="connsiteX5" fmla="*/ 65315 w 1774048"/>
              <a:gd name="connsiteY5" fmla="*/ 6428792 h 6428792"/>
              <a:gd name="connsiteX6" fmla="*/ 65315 w 1774048"/>
              <a:gd name="connsiteY6" fmla="*/ 6428792 h 6428792"/>
              <a:gd name="connsiteX0" fmla="*/ 0 w 1774048"/>
              <a:gd name="connsiteY0" fmla="*/ 0 h 6428792"/>
              <a:gd name="connsiteX1" fmla="*/ 1418253 w 1774048"/>
              <a:gd name="connsiteY1" fmla="*/ 998376 h 6428792"/>
              <a:gd name="connsiteX2" fmla="*/ 1763486 w 1774048"/>
              <a:gd name="connsiteY2" fmla="*/ 2230016 h 6428792"/>
              <a:gd name="connsiteX3" fmla="*/ 1147666 w 1774048"/>
              <a:gd name="connsiteY3" fmla="*/ 3928188 h 6428792"/>
              <a:gd name="connsiteX4" fmla="*/ 494523 w 1774048"/>
              <a:gd name="connsiteY4" fmla="*/ 5122506 h 6428792"/>
              <a:gd name="connsiteX5" fmla="*/ 167951 w 1774048"/>
              <a:gd name="connsiteY5" fmla="*/ 5873033 h 6428792"/>
              <a:gd name="connsiteX6" fmla="*/ 65315 w 1774048"/>
              <a:gd name="connsiteY6" fmla="*/ 6428792 h 6428792"/>
              <a:gd name="connsiteX7" fmla="*/ 65315 w 1774048"/>
              <a:gd name="connsiteY7" fmla="*/ 6428792 h 6428792"/>
              <a:gd name="connsiteX0" fmla="*/ 0 w 1774048"/>
              <a:gd name="connsiteY0" fmla="*/ 0 h 6428792"/>
              <a:gd name="connsiteX1" fmla="*/ 1418253 w 1774048"/>
              <a:gd name="connsiteY1" fmla="*/ 998376 h 6428792"/>
              <a:gd name="connsiteX2" fmla="*/ 1763486 w 1774048"/>
              <a:gd name="connsiteY2" fmla="*/ 2230016 h 6428792"/>
              <a:gd name="connsiteX3" fmla="*/ 1147666 w 1774048"/>
              <a:gd name="connsiteY3" fmla="*/ 3928188 h 6428792"/>
              <a:gd name="connsiteX4" fmla="*/ 923731 w 1774048"/>
              <a:gd name="connsiteY4" fmla="*/ 4381469 h 6428792"/>
              <a:gd name="connsiteX5" fmla="*/ 494523 w 1774048"/>
              <a:gd name="connsiteY5" fmla="*/ 5122506 h 6428792"/>
              <a:gd name="connsiteX6" fmla="*/ 167951 w 1774048"/>
              <a:gd name="connsiteY6" fmla="*/ 5873033 h 6428792"/>
              <a:gd name="connsiteX7" fmla="*/ 65315 w 1774048"/>
              <a:gd name="connsiteY7" fmla="*/ 6428792 h 6428792"/>
              <a:gd name="connsiteX8" fmla="*/ 65315 w 1774048"/>
              <a:gd name="connsiteY8" fmla="*/ 6428792 h 6428792"/>
              <a:gd name="connsiteX0" fmla="*/ 0 w 1765245"/>
              <a:gd name="connsiteY0" fmla="*/ 0 h 6428792"/>
              <a:gd name="connsiteX1" fmla="*/ 1418253 w 1765245"/>
              <a:gd name="connsiteY1" fmla="*/ 998376 h 6428792"/>
              <a:gd name="connsiteX2" fmla="*/ 1754155 w 1765245"/>
              <a:gd name="connsiteY2" fmla="*/ 2332561 h 6428792"/>
              <a:gd name="connsiteX3" fmla="*/ 1147666 w 1765245"/>
              <a:gd name="connsiteY3" fmla="*/ 3928188 h 6428792"/>
              <a:gd name="connsiteX4" fmla="*/ 923731 w 1765245"/>
              <a:gd name="connsiteY4" fmla="*/ 4381469 h 6428792"/>
              <a:gd name="connsiteX5" fmla="*/ 494523 w 1765245"/>
              <a:gd name="connsiteY5" fmla="*/ 5122506 h 6428792"/>
              <a:gd name="connsiteX6" fmla="*/ 167951 w 1765245"/>
              <a:gd name="connsiteY6" fmla="*/ 5873033 h 6428792"/>
              <a:gd name="connsiteX7" fmla="*/ 65315 w 1765245"/>
              <a:gd name="connsiteY7" fmla="*/ 6428792 h 6428792"/>
              <a:gd name="connsiteX8" fmla="*/ 65315 w 1765245"/>
              <a:gd name="connsiteY8" fmla="*/ 6428792 h 6428792"/>
              <a:gd name="connsiteX0" fmla="*/ 0 w 1765245"/>
              <a:gd name="connsiteY0" fmla="*/ 0 h 6428792"/>
              <a:gd name="connsiteX1" fmla="*/ 1418253 w 1765245"/>
              <a:gd name="connsiteY1" fmla="*/ 998376 h 6428792"/>
              <a:gd name="connsiteX2" fmla="*/ 1754155 w 1765245"/>
              <a:gd name="connsiteY2" fmla="*/ 2332561 h 6428792"/>
              <a:gd name="connsiteX3" fmla="*/ 1147666 w 1765245"/>
              <a:gd name="connsiteY3" fmla="*/ 3928188 h 6428792"/>
              <a:gd name="connsiteX4" fmla="*/ 961053 w 1765245"/>
              <a:gd name="connsiteY4" fmla="*/ 4344180 h 6428792"/>
              <a:gd name="connsiteX5" fmla="*/ 494523 w 1765245"/>
              <a:gd name="connsiteY5" fmla="*/ 5122506 h 6428792"/>
              <a:gd name="connsiteX6" fmla="*/ 167951 w 1765245"/>
              <a:gd name="connsiteY6" fmla="*/ 5873033 h 6428792"/>
              <a:gd name="connsiteX7" fmla="*/ 65315 w 1765245"/>
              <a:gd name="connsiteY7" fmla="*/ 6428792 h 6428792"/>
              <a:gd name="connsiteX8" fmla="*/ 65315 w 1765245"/>
              <a:gd name="connsiteY8" fmla="*/ 6428792 h 6428792"/>
              <a:gd name="connsiteX0" fmla="*/ 0 w 1765245"/>
              <a:gd name="connsiteY0" fmla="*/ 0 h 6428792"/>
              <a:gd name="connsiteX1" fmla="*/ 1418253 w 1765245"/>
              <a:gd name="connsiteY1" fmla="*/ 998376 h 6428792"/>
              <a:gd name="connsiteX2" fmla="*/ 1754155 w 1765245"/>
              <a:gd name="connsiteY2" fmla="*/ 2332561 h 6428792"/>
              <a:gd name="connsiteX3" fmla="*/ 1147666 w 1765245"/>
              <a:gd name="connsiteY3" fmla="*/ 3928188 h 6428792"/>
              <a:gd name="connsiteX4" fmla="*/ 998375 w 1765245"/>
              <a:gd name="connsiteY4" fmla="*/ 4260280 h 6428792"/>
              <a:gd name="connsiteX5" fmla="*/ 494523 w 1765245"/>
              <a:gd name="connsiteY5" fmla="*/ 5122506 h 6428792"/>
              <a:gd name="connsiteX6" fmla="*/ 167951 w 1765245"/>
              <a:gd name="connsiteY6" fmla="*/ 5873033 h 6428792"/>
              <a:gd name="connsiteX7" fmla="*/ 65315 w 1765245"/>
              <a:gd name="connsiteY7" fmla="*/ 6428792 h 6428792"/>
              <a:gd name="connsiteX8" fmla="*/ 65315 w 1765245"/>
              <a:gd name="connsiteY8" fmla="*/ 6428792 h 6428792"/>
              <a:gd name="connsiteX0" fmla="*/ 0 w 1765245"/>
              <a:gd name="connsiteY0" fmla="*/ 0 h 6428792"/>
              <a:gd name="connsiteX1" fmla="*/ 1418253 w 1765245"/>
              <a:gd name="connsiteY1" fmla="*/ 998376 h 6428792"/>
              <a:gd name="connsiteX2" fmla="*/ 1754155 w 1765245"/>
              <a:gd name="connsiteY2" fmla="*/ 2332561 h 6428792"/>
              <a:gd name="connsiteX3" fmla="*/ 1147666 w 1765245"/>
              <a:gd name="connsiteY3" fmla="*/ 3928188 h 6428792"/>
              <a:gd name="connsiteX4" fmla="*/ 998375 w 1765245"/>
              <a:gd name="connsiteY4" fmla="*/ 4260280 h 6428792"/>
              <a:gd name="connsiteX5" fmla="*/ 494523 w 1765245"/>
              <a:gd name="connsiteY5" fmla="*/ 5122506 h 6428792"/>
              <a:gd name="connsiteX6" fmla="*/ 167951 w 1765245"/>
              <a:gd name="connsiteY6" fmla="*/ 5873033 h 6428792"/>
              <a:gd name="connsiteX7" fmla="*/ 65315 w 1765245"/>
              <a:gd name="connsiteY7" fmla="*/ 6428792 h 6428792"/>
              <a:gd name="connsiteX8" fmla="*/ 65315 w 1765245"/>
              <a:gd name="connsiteY8" fmla="*/ 6428792 h 6428792"/>
              <a:gd name="connsiteX0" fmla="*/ 0 w 1765245"/>
              <a:gd name="connsiteY0" fmla="*/ 0 h 6428792"/>
              <a:gd name="connsiteX1" fmla="*/ 1418253 w 1765245"/>
              <a:gd name="connsiteY1" fmla="*/ 998376 h 6428792"/>
              <a:gd name="connsiteX2" fmla="*/ 1754155 w 1765245"/>
              <a:gd name="connsiteY2" fmla="*/ 2304594 h 6428792"/>
              <a:gd name="connsiteX3" fmla="*/ 1147666 w 1765245"/>
              <a:gd name="connsiteY3" fmla="*/ 3928188 h 6428792"/>
              <a:gd name="connsiteX4" fmla="*/ 998375 w 1765245"/>
              <a:gd name="connsiteY4" fmla="*/ 4260280 h 6428792"/>
              <a:gd name="connsiteX5" fmla="*/ 494523 w 1765245"/>
              <a:gd name="connsiteY5" fmla="*/ 5122506 h 6428792"/>
              <a:gd name="connsiteX6" fmla="*/ 167951 w 1765245"/>
              <a:gd name="connsiteY6" fmla="*/ 5873033 h 6428792"/>
              <a:gd name="connsiteX7" fmla="*/ 65315 w 1765245"/>
              <a:gd name="connsiteY7" fmla="*/ 6428792 h 6428792"/>
              <a:gd name="connsiteX8" fmla="*/ 65315 w 1765245"/>
              <a:gd name="connsiteY8" fmla="*/ 6428792 h 6428792"/>
              <a:gd name="connsiteX0" fmla="*/ 0 w 1764113"/>
              <a:gd name="connsiteY0" fmla="*/ 0 h 6428792"/>
              <a:gd name="connsiteX1" fmla="*/ 1408923 w 1764113"/>
              <a:gd name="connsiteY1" fmla="*/ 1044987 h 6428792"/>
              <a:gd name="connsiteX2" fmla="*/ 1754155 w 1764113"/>
              <a:gd name="connsiteY2" fmla="*/ 2304594 h 6428792"/>
              <a:gd name="connsiteX3" fmla="*/ 1147666 w 1764113"/>
              <a:gd name="connsiteY3" fmla="*/ 3928188 h 6428792"/>
              <a:gd name="connsiteX4" fmla="*/ 998375 w 1764113"/>
              <a:gd name="connsiteY4" fmla="*/ 4260280 h 6428792"/>
              <a:gd name="connsiteX5" fmla="*/ 494523 w 1764113"/>
              <a:gd name="connsiteY5" fmla="*/ 5122506 h 6428792"/>
              <a:gd name="connsiteX6" fmla="*/ 167951 w 1764113"/>
              <a:gd name="connsiteY6" fmla="*/ 5873033 h 6428792"/>
              <a:gd name="connsiteX7" fmla="*/ 65315 w 1764113"/>
              <a:gd name="connsiteY7" fmla="*/ 6428792 h 6428792"/>
              <a:gd name="connsiteX8" fmla="*/ 65315 w 1764113"/>
              <a:gd name="connsiteY8" fmla="*/ 6428792 h 6428792"/>
              <a:gd name="connsiteX0" fmla="*/ 0 w 1760492"/>
              <a:gd name="connsiteY0" fmla="*/ 0 h 6428792"/>
              <a:gd name="connsiteX1" fmla="*/ 1371601 w 1760492"/>
              <a:gd name="connsiteY1" fmla="*/ 979732 h 6428792"/>
              <a:gd name="connsiteX2" fmla="*/ 1754155 w 1760492"/>
              <a:gd name="connsiteY2" fmla="*/ 2304594 h 6428792"/>
              <a:gd name="connsiteX3" fmla="*/ 1147666 w 1760492"/>
              <a:gd name="connsiteY3" fmla="*/ 3928188 h 6428792"/>
              <a:gd name="connsiteX4" fmla="*/ 998375 w 1760492"/>
              <a:gd name="connsiteY4" fmla="*/ 4260280 h 6428792"/>
              <a:gd name="connsiteX5" fmla="*/ 494523 w 1760492"/>
              <a:gd name="connsiteY5" fmla="*/ 5122506 h 6428792"/>
              <a:gd name="connsiteX6" fmla="*/ 167951 w 1760492"/>
              <a:gd name="connsiteY6" fmla="*/ 5873033 h 6428792"/>
              <a:gd name="connsiteX7" fmla="*/ 65315 w 1760492"/>
              <a:gd name="connsiteY7" fmla="*/ 6428792 h 6428792"/>
              <a:gd name="connsiteX8" fmla="*/ 65315 w 1760492"/>
              <a:gd name="connsiteY8" fmla="*/ 6428792 h 6428792"/>
              <a:gd name="connsiteX0" fmla="*/ 0 w 1733451"/>
              <a:gd name="connsiteY0" fmla="*/ 0 h 6428792"/>
              <a:gd name="connsiteX1" fmla="*/ 1371601 w 1733451"/>
              <a:gd name="connsiteY1" fmla="*/ 979732 h 6428792"/>
              <a:gd name="connsiteX2" fmla="*/ 1726163 w 1733451"/>
              <a:gd name="connsiteY2" fmla="*/ 2239339 h 6428792"/>
              <a:gd name="connsiteX3" fmla="*/ 1147666 w 1733451"/>
              <a:gd name="connsiteY3" fmla="*/ 3928188 h 6428792"/>
              <a:gd name="connsiteX4" fmla="*/ 998375 w 1733451"/>
              <a:gd name="connsiteY4" fmla="*/ 4260280 h 6428792"/>
              <a:gd name="connsiteX5" fmla="*/ 494523 w 1733451"/>
              <a:gd name="connsiteY5" fmla="*/ 5122506 h 6428792"/>
              <a:gd name="connsiteX6" fmla="*/ 167951 w 1733451"/>
              <a:gd name="connsiteY6" fmla="*/ 5873033 h 6428792"/>
              <a:gd name="connsiteX7" fmla="*/ 65315 w 1733451"/>
              <a:gd name="connsiteY7" fmla="*/ 6428792 h 6428792"/>
              <a:gd name="connsiteX8" fmla="*/ 65315 w 1733451"/>
              <a:gd name="connsiteY8" fmla="*/ 6428792 h 6428792"/>
              <a:gd name="connsiteX0" fmla="*/ 0 w 1733451"/>
              <a:gd name="connsiteY0" fmla="*/ 0 h 6428792"/>
              <a:gd name="connsiteX1" fmla="*/ 1371601 w 1733451"/>
              <a:gd name="connsiteY1" fmla="*/ 979732 h 6428792"/>
              <a:gd name="connsiteX2" fmla="*/ 1726163 w 1733451"/>
              <a:gd name="connsiteY2" fmla="*/ 2239339 h 6428792"/>
              <a:gd name="connsiteX3" fmla="*/ 1147666 w 1733451"/>
              <a:gd name="connsiteY3" fmla="*/ 3928188 h 6428792"/>
              <a:gd name="connsiteX4" fmla="*/ 1007706 w 1733451"/>
              <a:gd name="connsiteY4" fmla="*/ 4176379 h 6428792"/>
              <a:gd name="connsiteX5" fmla="*/ 494523 w 1733451"/>
              <a:gd name="connsiteY5" fmla="*/ 5122506 h 6428792"/>
              <a:gd name="connsiteX6" fmla="*/ 167951 w 1733451"/>
              <a:gd name="connsiteY6" fmla="*/ 5873033 h 6428792"/>
              <a:gd name="connsiteX7" fmla="*/ 65315 w 1733451"/>
              <a:gd name="connsiteY7" fmla="*/ 6428792 h 6428792"/>
              <a:gd name="connsiteX8" fmla="*/ 65315 w 1733451"/>
              <a:gd name="connsiteY8" fmla="*/ 6428792 h 6428792"/>
              <a:gd name="connsiteX0" fmla="*/ 0 w 1733452"/>
              <a:gd name="connsiteY0" fmla="*/ 0 h 6428792"/>
              <a:gd name="connsiteX1" fmla="*/ 1371601 w 1733452"/>
              <a:gd name="connsiteY1" fmla="*/ 951765 h 6428792"/>
              <a:gd name="connsiteX2" fmla="*/ 1726163 w 1733452"/>
              <a:gd name="connsiteY2" fmla="*/ 2239339 h 6428792"/>
              <a:gd name="connsiteX3" fmla="*/ 1147666 w 1733452"/>
              <a:gd name="connsiteY3" fmla="*/ 3928188 h 6428792"/>
              <a:gd name="connsiteX4" fmla="*/ 1007706 w 1733452"/>
              <a:gd name="connsiteY4" fmla="*/ 4176379 h 6428792"/>
              <a:gd name="connsiteX5" fmla="*/ 494523 w 1733452"/>
              <a:gd name="connsiteY5" fmla="*/ 5122506 h 6428792"/>
              <a:gd name="connsiteX6" fmla="*/ 167951 w 1733452"/>
              <a:gd name="connsiteY6" fmla="*/ 5873033 h 6428792"/>
              <a:gd name="connsiteX7" fmla="*/ 65315 w 1733452"/>
              <a:gd name="connsiteY7" fmla="*/ 6428792 h 6428792"/>
              <a:gd name="connsiteX8" fmla="*/ 65315 w 1733452"/>
              <a:gd name="connsiteY8" fmla="*/ 6428792 h 6428792"/>
              <a:gd name="connsiteX0" fmla="*/ 0 w 1728946"/>
              <a:gd name="connsiteY0" fmla="*/ 0 h 6428792"/>
              <a:gd name="connsiteX1" fmla="*/ 1371601 w 1728946"/>
              <a:gd name="connsiteY1" fmla="*/ 951765 h 6428792"/>
              <a:gd name="connsiteX2" fmla="*/ 1726163 w 1728946"/>
              <a:gd name="connsiteY2" fmla="*/ 2239339 h 6428792"/>
              <a:gd name="connsiteX3" fmla="*/ 1250303 w 1728946"/>
              <a:gd name="connsiteY3" fmla="*/ 3797677 h 6428792"/>
              <a:gd name="connsiteX4" fmla="*/ 1007706 w 1728946"/>
              <a:gd name="connsiteY4" fmla="*/ 4176379 h 6428792"/>
              <a:gd name="connsiteX5" fmla="*/ 494523 w 1728946"/>
              <a:gd name="connsiteY5" fmla="*/ 5122506 h 6428792"/>
              <a:gd name="connsiteX6" fmla="*/ 167951 w 1728946"/>
              <a:gd name="connsiteY6" fmla="*/ 5873033 h 6428792"/>
              <a:gd name="connsiteX7" fmla="*/ 65315 w 1728946"/>
              <a:gd name="connsiteY7" fmla="*/ 6428792 h 6428792"/>
              <a:gd name="connsiteX8" fmla="*/ 65315 w 1728946"/>
              <a:gd name="connsiteY8" fmla="*/ 6428792 h 6428792"/>
              <a:gd name="connsiteX0" fmla="*/ 0 w 1727394"/>
              <a:gd name="connsiteY0" fmla="*/ 0 h 6428792"/>
              <a:gd name="connsiteX1" fmla="*/ 1371601 w 1727394"/>
              <a:gd name="connsiteY1" fmla="*/ 951765 h 6428792"/>
              <a:gd name="connsiteX2" fmla="*/ 1726163 w 1727394"/>
              <a:gd name="connsiteY2" fmla="*/ 2239339 h 6428792"/>
              <a:gd name="connsiteX3" fmla="*/ 1296956 w 1727394"/>
              <a:gd name="connsiteY3" fmla="*/ 3611232 h 6428792"/>
              <a:gd name="connsiteX4" fmla="*/ 1007706 w 1727394"/>
              <a:gd name="connsiteY4" fmla="*/ 4176379 h 6428792"/>
              <a:gd name="connsiteX5" fmla="*/ 494523 w 1727394"/>
              <a:gd name="connsiteY5" fmla="*/ 5122506 h 6428792"/>
              <a:gd name="connsiteX6" fmla="*/ 167951 w 1727394"/>
              <a:gd name="connsiteY6" fmla="*/ 5873033 h 6428792"/>
              <a:gd name="connsiteX7" fmla="*/ 65315 w 1727394"/>
              <a:gd name="connsiteY7" fmla="*/ 6428792 h 6428792"/>
              <a:gd name="connsiteX8" fmla="*/ 65315 w 1727394"/>
              <a:gd name="connsiteY8" fmla="*/ 6428792 h 6428792"/>
              <a:gd name="connsiteX0" fmla="*/ 0 w 1727394"/>
              <a:gd name="connsiteY0" fmla="*/ 0 h 6428792"/>
              <a:gd name="connsiteX1" fmla="*/ 1371601 w 1727394"/>
              <a:gd name="connsiteY1" fmla="*/ 951765 h 6428792"/>
              <a:gd name="connsiteX2" fmla="*/ 1726163 w 1727394"/>
              <a:gd name="connsiteY2" fmla="*/ 2239339 h 6428792"/>
              <a:gd name="connsiteX3" fmla="*/ 1296956 w 1727394"/>
              <a:gd name="connsiteY3" fmla="*/ 3611232 h 6428792"/>
              <a:gd name="connsiteX4" fmla="*/ 1007706 w 1727394"/>
              <a:gd name="connsiteY4" fmla="*/ 4176379 h 6428792"/>
              <a:gd name="connsiteX5" fmla="*/ 494523 w 1727394"/>
              <a:gd name="connsiteY5" fmla="*/ 5122506 h 6428792"/>
              <a:gd name="connsiteX6" fmla="*/ 167951 w 1727394"/>
              <a:gd name="connsiteY6" fmla="*/ 5873033 h 6428792"/>
              <a:gd name="connsiteX7" fmla="*/ 65315 w 1727394"/>
              <a:gd name="connsiteY7" fmla="*/ 6428792 h 6428792"/>
              <a:gd name="connsiteX8" fmla="*/ 65315 w 1727394"/>
              <a:gd name="connsiteY8" fmla="*/ 6428792 h 6428792"/>
              <a:gd name="connsiteX0" fmla="*/ 0 w 1755152"/>
              <a:gd name="connsiteY0" fmla="*/ 0 h 6428792"/>
              <a:gd name="connsiteX1" fmla="*/ 1371601 w 1755152"/>
              <a:gd name="connsiteY1" fmla="*/ 951765 h 6428792"/>
              <a:gd name="connsiteX2" fmla="*/ 1754155 w 1755152"/>
              <a:gd name="connsiteY2" fmla="*/ 2202050 h 6428792"/>
              <a:gd name="connsiteX3" fmla="*/ 1296956 w 1755152"/>
              <a:gd name="connsiteY3" fmla="*/ 3611232 h 6428792"/>
              <a:gd name="connsiteX4" fmla="*/ 1007706 w 1755152"/>
              <a:gd name="connsiteY4" fmla="*/ 4176379 h 6428792"/>
              <a:gd name="connsiteX5" fmla="*/ 494523 w 1755152"/>
              <a:gd name="connsiteY5" fmla="*/ 5122506 h 6428792"/>
              <a:gd name="connsiteX6" fmla="*/ 167951 w 1755152"/>
              <a:gd name="connsiteY6" fmla="*/ 5873033 h 6428792"/>
              <a:gd name="connsiteX7" fmla="*/ 65315 w 1755152"/>
              <a:gd name="connsiteY7" fmla="*/ 6428792 h 6428792"/>
              <a:gd name="connsiteX8" fmla="*/ 65315 w 1755152"/>
              <a:gd name="connsiteY8" fmla="*/ 6428792 h 6428792"/>
              <a:gd name="connsiteX0" fmla="*/ 0 w 1755152"/>
              <a:gd name="connsiteY0" fmla="*/ 0 h 6428792"/>
              <a:gd name="connsiteX1" fmla="*/ 1371601 w 1755152"/>
              <a:gd name="connsiteY1" fmla="*/ 951765 h 6428792"/>
              <a:gd name="connsiteX2" fmla="*/ 1754155 w 1755152"/>
              <a:gd name="connsiteY2" fmla="*/ 2202050 h 6428792"/>
              <a:gd name="connsiteX3" fmla="*/ 1296956 w 1755152"/>
              <a:gd name="connsiteY3" fmla="*/ 3564621 h 6428792"/>
              <a:gd name="connsiteX4" fmla="*/ 1007706 w 1755152"/>
              <a:gd name="connsiteY4" fmla="*/ 4176379 h 6428792"/>
              <a:gd name="connsiteX5" fmla="*/ 494523 w 1755152"/>
              <a:gd name="connsiteY5" fmla="*/ 5122506 h 6428792"/>
              <a:gd name="connsiteX6" fmla="*/ 167951 w 1755152"/>
              <a:gd name="connsiteY6" fmla="*/ 5873033 h 6428792"/>
              <a:gd name="connsiteX7" fmla="*/ 65315 w 1755152"/>
              <a:gd name="connsiteY7" fmla="*/ 6428792 h 6428792"/>
              <a:gd name="connsiteX8" fmla="*/ 65315 w 1755152"/>
              <a:gd name="connsiteY8" fmla="*/ 6428792 h 6428792"/>
              <a:gd name="connsiteX0" fmla="*/ 0 w 1754435"/>
              <a:gd name="connsiteY0" fmla="*/ 0 h 6428792"/>
              <a:gd name="connsiteX1" fmla="*/ 1371601 w 1754435"/>
              <a:gd name="connsiteY1" fmla="*/ 951765 h 6428792"/>
              <a:gd name="connsiteX2" fmla="*/ 1754155 w 1754435"/>
              <a:gd name="connsiteY2" fmla="*/ 2202050 h 6428792"/>
              <a:gd name="connsiteX3" fmla="*/ 1334279 w 1754435"/>
              <a:gd name="connsiteY3" fmla="*/ 3536655 h 6428792"/>
              <a:gd name="connsiteX4" fmla="*/ 1007706 w 1754435"/>
              <a:gd name="connsiteY4" fmla="*/ 4176379 h 6428792"/>
              <a:gd name="connsiteX5" fmla="*/ 494523 w 1754435"/>
              <a:gd name="connsiteY5" fmla="*/ 5122506 h 6428792"/>
              <a:gd name="connsiteX6" fmla="*/ 167951 w 1754435"/>
              <a:gd name="connsiteY6" fmla="*/ 5873033 h 6428792"/>
              <a:gd name="connsiteX7" fmla="*/ 65315 w 1754435"/>
              <a:gd name="connsiteY7" fmla="*/ 6428792 h 6428792"/>
              <a:gd name="connsiteX8" fmla="*/ 65315 w 1754435"/>
              <a:gd name="connsiteY8" fmla="*/ 6428792 h 6428792"/>
              <a:gd name="connsiteX0" fmla="*/ 0 w 1754435"/>
              <a:gd name="connsiteY0" fmla="*/ 0 h 6428792"/>
              <a:gd name="connsiteX1" fmla="*/ 1371601 w 1754435"/>
              <a:gd name="connsiteY1" fmla="*/ 951765 h 6428792"/>
              <a:gd name="connsiteX2" fmla="*/ 1754155 w 1754435"/>
              <a:gd name="connsiteY2" fmla="*/ 2202050 h 6428792"/>
              <a:gd name="connsiteX3" fmla="*/ 1334279 w 1754435"/>
              <a:gd name="connsiteY3" fmla="*/ 3536655 h 6428792"/>
              <a:gd name="connsiteX4" fmla="*/ 1007706 w 1754435"/>
              <a:gd name="connsiteY4" fmla="*/ 4176379 h 6428792"/>
              <a:gd name="connsiteX5" fmla="*/ 494523 w 1754435"/>
              <a:gd name="connsiteY5" fmla="*/ 5122506 h 6428792"/>
              <a:gd name="connsiteX6" fmla="*/ 167951 w 1754435"/>
              <a:gd name="connsiteY6" fmla="*/ 5873033 h 6428792"/>
              <a:gd name="connsiteX7" fmla="*/ 65315 w 1754435"/>
              <a:gd name="connsiteY7" fmla="*/ 6428792 h 6428792"/>
              <a:gd name="connsiteX8" fmla="*/ 65315 w 1754435"/>
              <a:gd name="connsiteY8" fmla="*/ 6428792 h 6428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4435" h="6428792">
                <a:moveTo>
                  <a:pt x="0" y="0"/>
                </a:moveTo>
                <a:cubicBezTo>
                  <a:pt x="562169" y="313353"/>
                  <a:pt x="1079242" y="584757"/>
                  <a:pt x="1371601" y="951765"/>
                </a:cubicBezTo>
                <a:cubicBezTo>
                  <a:pt x="1663960" y="1318773"/>
                  <a:pt x="1760375" y="1771235"/>
                  <a:pt x="1754155" y="2202050"/>
                </a:cubicBezTo>
                <a:cubicBezTo>
                  <a:pt x="1747935" y="2632865"/>
                  <a:pt x="1449356" y="3310145"/>
                  <a:pt x="1334279" y="3536655"/>
                </a:cubicBezTo>
                <a:cubicBezTo>
                  <a:pt x="1219202" y="3763165"/>
                  <a:pt x="1125893" y="3968003"/>
                  <a:pt x="1007706" y="4176379"/>
                </a:cubicBezTo>
                <a:cubicBezTo>
                  <a:pt x="898849" y="4375432"/>
                  <a:pt x="634482" y="4839730"/>
                  <a:pt x="494523" y="5122506"/>
                </a:cubicBezTo>
                <a:cubicBezTo>
                  <a:pt x="354564" y="5405282"/>
                  <a:pt x="239486" y="5655319"/>
                  <a:pt x="167951" y="5873033"/>
                </a:cubicBezTo>
                <a:cubicBezTo>
                  <a:pt x="96416" y="6090747"/>
                  <a:pt x="93307" y="6336166"/>
                  <a:pt x="65315" y="6428792"/>
                </a:cubicBezTo>
                <a:lnTo>
                  <a:pt x="65315" y="6428792"/>
                </a:lnTo>
              </a:path>
            </a:pathLst>
          </a:custGeom>
          <a:noFill/>
          <a:ln w="184150" cap="rnd" cmpd="thickThin"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61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8A6E6-32A8-AE15-AA5F-089FAC13DB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78102" y="0"/>
            <a:ext cx="6933564" cy="6440161"/>
          </a:xfrm>
          <a:custGeom>
            <a:avLst/>
            <a:gdLst>
              <a:gd name="connsiteX0" fmla="*/ 0 w 6292850"/>
              <a:gd name="connsiteY0" fmla="*/ 6390999 h 6390999"/>
              <a:gd name="connsiteX1" fmla="*/ 1573213 w 6292850"/>
              <a:gd name="connsiteY1" fmla="*/ 0 h 6390999"/>
              <a:gd name="connsiteX2" fmla="*/ 6292850 w 6292850"/>
              <a:gd name="connsiteY2" fmla="*/ 0 h 6390999"/>
              <a:gd name="connsiteX3" fmla="*/ 4719638 w 6292850"/>
              <a:gd name="connsiteY3" fmla="*/ 6390999 h 6390999"/>
              <a:gd name="connsiteX4" fmla="*/ 0 w 6292850"/>
              <a:gd name="connsiteY4" fmla="*/ 6390999 h 6390999"/>
              <a:gd name="connsiteX0" fmla="*/ 0 w 6292850"/>
              <a:gd name="connsiteY0" fmla="*/ 6390999 h 6390999"/>
              <a:gd name="connsiteX1" fmla="*/ 1573213 w 6292850"/>
              <a:gd name="connsiteY1" fmla="*/ 0 h 6390999"/>
              <a:gd name="connsiteX2" fmla="*/ 6292850 w 6292850"/>
              <a:gd name="connsiteY2" fmla="*/ 0 h 6390999"/>
              <a:gd name="connsiteX3" fmla="*/ 4790132 w 6292850"/>
              <a:gd name="connsiteY3" fmla="*/ 6105833 h 6390999"/>
              <a:gd name="connsiteX4" fmla="*/ 4719638 w 6292850"/>
              <a:gd name="connsiteY4" fmla="*/ 6390999 h 6390999"/>
              <a:gd name="connsiteX5" fmla="*/ 0 w 6292850"/>
              <a:gd name="connsiteY5" fmla="*/ 6390999 h 6390999"/>
              <a:gd name="connsiteX0" fmla="*/ 0 w 6292850"/>
              <a:gd name="connsiteY0" fmla="*/ 6390999 h 6390999"/>
              <a:gd name="connsiteX1" fmla="*/ 1573213 w 6292850"/>
              <a:gd name="connsiteY1" fmla="*/ 0 h 6390999"/>
              <a:gd name="connsiteX2" fmla="*/ 6292850 w 6292850"/>
              <a:gd name="connsiteY2" fmla="*/ 0 h 6390999"/>
              <a:gd name="connsiteX3" fmla="*/ 4839293 w 6292850"/>
              <a:gd name="connsiteY3" fmla="*/ 6204156 h 6390999"/>
              <a:gd name="connsiteX4" fmla="*/ 4719638 w 6292850"/>
              <a:gd name="connsiteY4" fmla="*/ 6390999 h 6390999"/>
              <a:gd name="connsiteX5" fmla="*/ 0 w 6292850"/>
              <a:gd name="connsiteY5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4839293 w 8003663"/>
              <a:gd name="connsiteY3" fmla="*/ 6204156 h 6390999"/>
              <a:gd name="connsiteX4" fmla="*/ 4719638 w 8003663"/>
              <a:gd name="connsiteY4" fmla="*/ 6390999 h 6390999"/>
              <a:gd name="connsiteX5" fmla="*/ 0 w 8003663"/>
              <a:gd name="connsiteY5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5173590 w 8003663"/>
              <a:gd name="connsiteY3" fmla="*/ 5486401 h 6390999"/>
              <a:gd name="connsiteX4" fmla="*/ 4839293 w 8003663"/>
              <a:gd name="connsiteY4" fmla="*/ 6204156 h 6390999"/>
              <a:gd name="connsiteX5" fmla="*/ 4719638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7965951 w 8003663"/>
              <a:gd name="connsiteY3" fmla="*/ 6223821 h 6390999"/>
              <a:gd name="connsiteX4" fmla="*/ 4839293 w 8003663"/>
              <a:gd name="connsiteY4" fmla="*/ 6204156 h 6390999"/>
              <a:gd name="connsiteX5" fmla="*/ 4719638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7975783 w 8003663"/>
              <a:gd name="connsiteY3" fmla="*/ 6184492 h 6390999"/>
              <a:gd name="connsiteX4" fmla="*/ 4839293 w 8003663"/>
              <a:gd name="connsiteY4" fmla="*/ 6204156 h 6390999"/>
              <a:gd name="connsiteX5" fmla="*/ 4719638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7975783 w 8003663"/>
              <a:gd name="connsiteY3" fmla="*/ 6184492 h 6390999"/>
              <a:gd name="connsiteX4" fmla="*/ 4839293 w 8003663"/>
              <a:gd name="connsiteY4" fmla="*/ 6204156 h 6390999"/>
              <a:gd name="connsiteX5" fmla="*/ 4739303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2992258 w 8003663"/>
              <a:gd name="connsiteY1" fmla="*/ 0 h 6390999"/>
              <a:gd name="connsiteX2" fmla="*/ 8003663 w 8003663"/>
              <a:gd name="connsiteY2" fmla="*/ 0 h 6390999"/>
              <a:gd name="connsiteX3" fmla="*/ 7975783 w 8003663"/>
              <a:gd name="connsiteY3" fmla="*/ 6184492 h 6390999"/>
              <a:gd name="connsiteX4" fmla="*/ 4839293 w 8003663"/>
              <a:gd name="connsiteY4" fmla="*/ 6204156 h 6390999"/>
              <a:gd name="connsiteX5" fmla="*/ 4739303 w 8003663"/>
              <a:gd name="connsiteY5" fmla="*/ 6390999 h 6390999"/>
              <a:gd name="connsiteX6" fmla="*/ 0 w 8003663"/>
              <a:gd name="connsiteY6" fmla="*/ 6390999 h 6390999"/>
              <a:gd name="connsiteX0" fmla="*/ 0 w 6220002"/>
              <a:gd name="connsiteY0" fmla="*/ 6400832 h 6400832"/>
              <a:gd name="connsiteX1" fmla="*/ 1208597 w 6220002"/>
              <a:gd name="connsiteY1" fmla="*/ 0 h 6400832"/>
              <a:gd name="connsiteX2" fmla="*/ 6220002 w 6220002"/>
              <a:gd name="connsiteY2" fmla="*/ 0 h 6400832"/>
              <a:gd name="connsiteX3" fmla="*/ 6192122 w 6220002"/>
              <a:gd name="connsiteY3" fmla="*/ 6184492 h 6400832"/>
              <a:gd name="connsiteX4" fmla="*/ 3055632 w 6220002"/>
              <a:gd name="connsiteY4" fmla="*/ 6204156 h 6400832"/>
              <a:gd name="connsiteX5" fmla="*/ 2955642 w 6220002"/>
              <a:gd name="connsiteY5" fmla="*/ 6390999 h 6400832"/>
              <a:gd name="connsiteX6" fmla="*/ 0 w 6220002"/>
              <a:gd name="connsiteY6" fmla="*/ 6400832 h 6400832"/>
              <a:gd name="connsiteX0" fmla="*/ 0 w 6220002"/>
              <a:gd name="connsiteY0" fmla="*/ 6400832 h 6400832"/>
              <a:gd name="connsiteX1" fmla="*/ 1208597 w 6220002"/>
              <a:gd name="connsiteY1" fmla="*/ 0 h 6400832"/>
              <a:gd name="connsiteX2" fmla="*/ 6220002 w 6220002"/>
              <a:gd name="connsiteY2" fmla="*/ 0 h 6400832"/>
              <a:gd name="connsiteX3" fmla="*/ 6192122 w 6220002"/>
              <a:gd name="connsiteY3" fmla="*/ 6184492 h 6400832"/>
              <a:gd name="connsiteX4" fmla="*/ 3055632 w 6220002"/>
              <a:gd name="connsiteY4" fmla="*/ 6204156 h 6400832"/>
              <a:gd name="connsiteX5" fmla="*/ 2975352 w 6220002"/>
              <a:gd name="connsiteY5" fmla="*/ 6400832 h 6400832"/>
              <a:gd name="connsiteX6" fmla="*/ 0 w 6220002"/>
              <a:gd name="connsiteY6" fmla="*/ 6400832 h 6400832"/>
              <a:gd name="connsiteX0" fmla="*/ 0 w 6220002"/>
              <a:gd name="connsiteY0" fmla="*/ 6400832 h 6410664"/>
              <a:gd name="connsiteX1" fmla="*/ 1208597 w 6220002"/>
              <a:gd name="connsiteY1" fmla="*/ 0 h 6410664"/>
              <a:gd name="connsiteX2" fmla="*/ 6220002 w 6220002"/>
              <a:gd name="connsiteY2" fmla="*/ 0 h 6410664"/>
              <a:gd name="connsiteX3" fmla="*/ 6192122 w 6220002"/>
              <a:gd name="connsiteY3" fmla="*/ 6184492 h 6410664"/>
              <a:gd name="connsiteX4" fmla="*/ 3055632 w 6220002"/>
              <a:gd name="connsiteY4" fmla="*/ 6204156 h 6410664"/>
              <a:gd name="connsiteX5" fmla="*/ 3034479 w 6220002"/>
              <a:gd name="connsiteY5" fmla="*/ 6410664 h 6410664"/>
              <a:gd name="connsiteX6" fmla="*/ 0 w 6220002"/>
              <a:gd name="connsiteY6" fmla="*/ 6400832 h 6410664"/>
              <a:gd name="connsiteX0" fmla="*/ 0 w 6220002"/>
              <a:gd name="connsiteY0" fmla="*/ 6400832 h 6410664"/>
              <a:gd name="connsiteX1" fmla="*/ 1208597 w 6220002"/>
              <a:gd name="connsiteY1" fmla="*/ 0 h 6410664"/>
              <a:gd name="connsiteX2" fmla="*/ 6220002 w 6220002"/>
              <a:gd name="connsiteY2" fmla="*/ 0 h 6410664"/>
              <a:gd name="connsiteX3" fmla="*/ 6192122 w 6220002"/>
              <a:gd name="connsiteY3" fmla="*/ 6184492 h 6410664"/>
              <a:gd name="connsiteX4" fmla="*/ 3104904 w 6220002"/>
              <a:gd name="connsiteY4" fmla="*/ 6204156 h 6410664"/>
              <a:gd name="connsiteX5" fmla="*/ 3034479 w 6220002"/>
              <a:gd name="connsiteY5" fmla="*/ 6410664 h 6410664"/>
              <a:gd name="connsiteX6" fmla="*/ 0 w 6220002"/>
              <a:gd name="connsiteY6" fmla="*/ 6400832 h 6410664"/>
              <a:gd name="connsiteX0" fmla="*/ 0 w 6939379"/>
              <a:gd name="connsiteY0" fmla="*/ 6489323 h 6489323"/>
              <a:gd name="connsiteX1" fmla="*/ 1927974 w 6939379"/>
              <a:gd name="connsiteY1" fmla="*/ 0 h 6489323"/>
              <a:gd name="connsiteX2" fmla="*/ 6939379 w 6939379"/>
              <a:gd name="connsiteY2" fmla="*/ 0 h 6489323"/>
              <a:gd name="connsiteX3" fmla="*/ 6911499 w 6939379"/>
              <a:gd name="connsiteY3" fmla="*/ 6184492 h 6489323"/>
              <a:gd name="connsiteX4" fmla="*/ 3824281 w 6939379"/>
              <a:gd name="connsiteY4" fmla="*/ 6204156 h 6489323"/>
              <a:gd name="connsiteX5" fmla="*/ 3753856 w 6939379"/>
              <a:gd name="connsiteY5" fmla="*/ 6410664 h 6489323"/>
              <a:gd name="connsiteX6" fmla="*/ 0 w 6939379"/>
              <a:gd name="connsiteY6" fmla="*/ 6489323 h 6489323"/>
              <a:gd name="connsiteX0" fmla="*/ 0 w 6949233"/>
              <a:gd name="connsiteY0" fmla="*/ 6440161 h 6440161"/>
              <a:gd name="connsiteX1" fmla="*/ 1937828 w 6949233"/>
              <a:gd name="connsiteY1" fmla="*/ 0 h 6440161"/>
              <a:gd name="connsiteX2" fmla="*/ 6949233 w 6949233"/>
              <a:gd name="connsiteY2" fmla="*/ 0 h 6440161"/>
              <a:gd name="connsiteX3" fmla="*/ 6921353 w 6949233"/>
              <a:gd name="connsiteY3" fmla="*/ 6184492 h 6440161"/>
              <a:gd name="connsiteX4" fmla="*/ 3834135 w 6949233"/>
              <a:gd name="connsiteY4" fmla="*/ 6204156 h 6440161"/>
              <a:gd name="connsiteX5" fmla="*/ 3763710 w 6949233"/>
              <a:gd name="connsiteY5" fmla="*/ 6410664 h 6440161"/>
              <a:gd name="connsiteX6" fmla="*/ 0 w 6949233"/>
              <a:gd name="connsiteY6" fmla="*/ 6440161 h 6440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49233" h="6440161">
                <a:moveTo>
                  <a:pt x="0" y="6440161"/>
                </a:moveTo>
                <a:lnTo>
                  <a:pt x="1937828" y="0"/>
                </a:lnTo>
                <a:lnTo>
                  <a:pt x="6949233" y="0"/>
                </a:lnTo>
                <a:lnTo>
                  <a:pt x="6921353" y="6184492"/>
                </a:lnTo>
                <a:lnTo>
                  <a:pt x="3834135" y="6204156"/>
                </a:lnTo>
                <a:lnTo>
                  <a:pt x="3763710" y="6410664"/>
                </a:lnTo>
                <a:lnTo>
                  <a:pt x="0" y="6440161"/>
                </a:lnTo>
                <a:close/>
              </a:path>
            </a:pathLst>
          </a:custGeom>
          <a:ln w="0"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EDA38-40E9-00EF-86BF-2E8E17CB3884}"/>
              </a:ext>
            </a:extLst>
          </p:cNvPr>
          <p:cNvSpPr/>
          <p:nvPr userDrawn="1"/>
        </p:nvSpPr>
        <p:spPr>
          <a:xfrm>
            <a:off x="5160113" y="0"/>
            <a:ext cx="2204247" cy="6412251"/>
          </a:xfrm>
          <a:custGeom>
            <a:avLst/>
            <a:gdLst>
              <a:gd name="connsiteX0" fmla="*/ 0 w 2730571"/>
              <a:gd name="connsiteY0" fmla="*/ 0 h 6490909"/>
              <a:gd name="connsiteX1" fmla="*/ 2730571 w 2730571"/>
              <a:gd name="connsiteY1" fmla="*/ 0 h 6490909"/>
              <a:gd name="connsiteX2" fmla="*/ 2730571 w 2730571"/>
              <a:gd name="connsiteY2" fmla="*/ 6490909 h 6490909"/>
              <a:gd name="connsiteX3" fmla="*/ 0 w 2730571"/>
              <a:gd name="connsiteY3" fmla="*/ 6490909 h 6490909"/>
              <a:gd name="connsiteX4" fmla="*/ 0 w 2730571"/>
              <a:gd name="connsiteY4" fmla="*/ 0 h 6490909"/>
              <a:gd name="connsiteX0" fmla="*/ 1986116 w 2730571"/>
              <a:gd name="connsiteY0" fmla="*/ 0 h 6510574"/>
              <a:gd name="connsiteX1" fmla="*/ 2730571 w 2730571"/>
              <a:gd name="connsiteY1" fmla="*/ 19665 h 6510574"/>
              <a:gd name="connsiteX2" fmla="*/ 2730571 w 2730571"/>
              <a:gd name="connsiteY2" fmla="*/ 6510574 h 6510574"/>
              <a:gd name="connsiteX3" fmla="*/ 0 w 2730571"/>
              <a:gd name="connsiteY3" fmla="*/ 6510574 h 6510574"/>
              <a:gd name="connsiteX4" fmla="*/ 1986116 w 2730571"/>
              <a:gd name="connsiteY4" fmla="*/ 0 h 6510574"/>
              <a:gd name="connsiteX0" fmla="*/ 1956619 w 2730571"/>
              <a:gd name="connsiteY0" fmla="*/ 0 h 6520406"/>
              <a:gd name="connsiteX1" fmla="*/ 2730571 w 2730571"/>
              <a:gd name="connsiteY1" fmla="*/ 29497 h 6520406"/>
              <a:gd name="connsiteX2" fmla="*/ 2730571 w 2730571"/>
              <a:gd name="connsiteY2" fmla="*/ 6520406 h 6520406"/>
              <a:gd name="connsiteX3" fmla="*/ 0 w 2730571"/>
              <a:gd name="connsiteY3" fmla="*/ 6520406 h 6520406"/>
              <a:gd name="connsiteX4" fmla="*/ 1956619 w 2730571"/>
              <a:gd name="connsiteY4" fmla="*/ 0 h 6520406"/>
              <a:gd name="connsiteX0" fmla="*/ 1956619 w 2730571"/>
              <a:gd name="connsiteY0" fmla="*/ 0 h 6520406"/>
              <a:gd name="connsiteX1" fmla="*/ 2730571 w 2730571"/>
              <a:gd name="connsiteY1" fmla="*/ 29497 h 6520406"/>
              <a:gd name="connsiteX2" fmla="*/ 911603 w 2730571"/>
              <a:gd name="connsiteY2" fmla="*/ 5920638 h 6520406"/>
              <a:gd name="connsiteX3" fmla="*/ 0 w 2730571"/>
              <a:gd name="connsiteY3" fmla="*/ 6520406 h 6520406"/>
              <a:gd name="connsiteX4" fmla="*/ 1956619 w 2730571"/>
              <a:gd name="connsiteY4" fmla="*/ 0 h 6520406"/>
              <a:gd name="connsiteX0" fmla="*/ 1956619 w 2730571"/>
              <a:gd name="connsiteY0" fmla="*/ 0 h 6520406"/>
              <a:gd name="connsiteX1" fmla="*/ 2730571 w 2730571"/>
              <a:gd name="connsiteY1" fmla="*/ 29497 h 6520406"/>
              <a:gd name="connsiteX2" fmla="*/ 1039422 w 2730571"/>
              <a:gd name="connsiteY2" fmla="*/ 6441748 h 6520406"/>
              <a:gd name="connsiteX3" fmla="*/ 0 w 2730571"/>
              <a:gd name="connsiteY3" fmla="*/ 6520406 h 6520406"/>
              <a:gd name="connsiteX4" fmla="*/ 1956619 w 2730571"/>
              <a:gd name="connsiteY4" fmla="*/ 0 h 6520406"/>
              <a:gd name="connsiteX0" fmla="*/ 1936955 w 2710907"/>
              <a:gd name="connsiteY0" fmla="*/ 0 h 6441748"/>
              <a:gd name="connsiteX1" fmla="*/ 2710907 w 2710907"/>
              <a:gd name="connsiteY1" fmla="*/ 29497 h 6441748"/>
              <a:gd name="connsiteX2" fmla="*/ 1019758 w 2710907"/>
              <a:gd name="connsiteY2" fmla="*/ 6441748 h 6441748"/>
              <a:gd name="connsiteX3" fmla="*/ 0 w 2710907"/>
              <a:gd name="connsiteY3" fmla="*/ 6431915 h 6441748"/>
              <a:gd name="connsiteX4" fmla="*/ 1936955 w 2710907"/>
              <a:gd name="connsiteY4" fmla="*/ 0 h 6441748"/>
              <a:gd name="connsiteX0" fmla="*/ 1848464 w 2710907"/>
              <a:gd name="connsiteY0" fmla="*/ 39329 h 6412251"/>
              <a:gd name="connsiteX1" fmla="*/ 2710907 w 2710907"/>
              <a:gd name="connsiteY1" fmla="*/ 0 h 6412251"/>
              <a:gd name="connsiteX2" fmla="*/ 1019758 w 2710907"/>
              <a:gd name="connsiteY2" fmla="*/ 6412251 h 6412251"/>
              <a:gd name="connsiteX3" fmla="*/ 0 w 2710907"/>
              <a:gd name="connsiteY3" fmla="*/ 6402418 h 6412251"/>
              <a:gd name="connsiteX4" fmla="*/ 1848464 w 2710907"/>
              <a:gd name="connsiteY4" fmla="*/ 39329 h 6412251"/>
              <a:gd name="connsiteX0" fmla="*/ 1848464 w 2710907"/>
              <a:gd name="connsiteY0" fmla="*/ 19664 h 6412251"/>
              <a:gd name="connsiteX1" fmla="*/ 2710907 w 2710907"/>
              <a:gd name="connsiteY1" fmla="*/ 0 h 6412251"/>
              <a:gd name="connsiteX2" fmla="*/ 1019758 w 2710907"/>
              <a:gd name="connsiteY2" fmla="*/ 6412251 h 6412251"/>
              <a:gd name="connsiteX3" fmla="*/ 0 w 2710907"/>
              <a:gd name="connsiteY3" fmla="*/ 6402418 h 6412251"/>
              <a:gd name="connsiteX4" fmla="*/ 1848464 w 2710907"/>
              <a:gd name="connsiteY4" fmla="*/ 19664 h 6412251"/>
              <a:gd name="connsiteX0" fmla="*/ 1779639 w 2710907"/>
              <a:gd name="connsiteY0" fmla="*/ 19664 h 6412251"/>
              <a:gd name="connsiteX1" fmla="*/ 2710907 w 2710907"/>
              <a:gd name="connsiteY1" fmla="*/ 0 h 6412251"/>
              <a:gd name="connsiteX2" fmla="*/ 1019758 w 2710907"/>
              <a:gd name="connsiteY2" fmla="*/ 6412251 h 6412251"/>
              <a:gd name="connsiteX3" fmla="*/ 0 w 2710907"/>
              <a:gd name="connsiteY3" fmla="*/ 6402418 h 6412251"/>
              <a:gd name="connsiteX4" fmla="*/ 1779639 w 2710907"/>
              <a:gd name="connsiteY4" fmla="*/ 19664 h 6412251"/>
              <a:gd name="connsiteX0" fmla="*/ 1779639 w 2317616"/>
              <a:gd name="connsiteY0" fmla="*/ 9832 h 6402419"/>
              <a:gd name="connsiteX1" fmla="*/ 2317616 w 2317616"/>
              <a:gd name="connsiteY1" fmla="*/ 0 h 6402419"/>
              <a:gd name="connsiteX2" fmla="*/ 1019758 w 2317616"/>
              <a:gd name="connsiteY2" fmla="*/ 6402419 h 6402419"/>
              <a:gd name="connsiteX3" fmla="*/ 0 w 2317616"/>
              <a:gd name="connsiteY3" fmla="*/ 6392586 h 6402419"/>
              <a:gd name="connsiteX4" fmla="*/ 1779639 w 2317616"/>
              <a:gd name="connsiteY4" fmla="*/ 9832 h 6402419"/>
              <a:gd name="connsiteX0" fmla="*/ 1779639 w 2317616"/>
              <a:gd name="connsiteY0" fmla="*/ 9832 h 6402419"/>
              <a:gd name="connsiteX1" fmla="*/ 2317616 w 2317616"/>
              <a:gd name="connsiteY1" fmla="*/ 0 h 6402419"/>
              <a:gd name="connsiteX2" fmla="*/ 410158 w 2317616"/>
              <a:gd name="connsiteY2" fmla="*/ 6402419 h 6402419"/>
              <a:gd name="connsiteX3" fmla="*/ 0 w 2317616"/>
              <a:gd name="connsiteY3" fmla="*/ 6392586 h 6402419"/>
              <a:gd name="connsiteX4" fmla="*/ 1779639 w 2317616"/>
              <a:gd name="connsiteY4" fmla="*/ 9832 h 6402419"/>
              <a:gd name="connsiteX0" fmla="*/ 1779639 w 2101306"/>
              <a:gd name="connsiteY0" fmla="*/ 0 h 6392587"/>
              <a:gd name="connsiteX1" fmla="*/ 2101306 w 2101306"/>
              <a:gd name="connsiteY1" fmla="*/ 0 h 6392587"/>
              <a:gd name="connsiteX2" fmla="*/ 410158 w 2101306"/>
              <a:gd name="connsiteY2" fmla="*/ 6392587 h 6392587"/>
              <a:gd name="connsiteX3" fmla="*/ 0 w 2101306"/>
              <a:gd name="connsiteY3" fmla="*/ 6382754 h 6392587"/>
              <a:gd name="connsiteX4" fmla="*/ 1779639 w 2101306"/>
              <a:gd name="connsiteY4" fmla="*/ 0 h 6392587"/>
              <a:gd name="connsiteX0" fmla="*/ 1779639 w 2101306"/>
              <a:gd name="connsiteY0" fmla="*/ 0 h 6392587"/>
              <a:gd name="connsiteX1" fmla="*/ 2101306 w 2101306"/>
              <a:gd name="connsiteY1" fmla="*/ 0 h 6392587"/>
              <a:gd name="connsiteX2" fmla="*/ 370829 w 2101306"/>
              <a:gd name="connsiteY2" fmla="*/ 6392587 h 6392587"/>
              <a:gd name="connsiteX3" fmla="*/ 0 w 2101306"/>
              <a:gd name="connsiteY3" fmla="*/ 6382754 h 6392587"/>
              <a:gd name="connsiteX4" fmla="*/ 1779639 w 2101306"/>
              <a:gd name="connsiteY4" fmla="*/ 0 h 6392587"/>
              <a:gd name="connsiteX0" fmla="*/ 1779639 w 2101306"/>
              <a:gd name="connsiteY0" fmla="*/ 0 h 6392587"/>
              <a:gd name="connsiteX1" fmla="*/ 2101306 w 2101306"/>
              <a:gd name="connsiteY1" fmla="*/ 0 h 6392587"/>
              <a:gd name="connsiteX2" fmla="*/ 370829 w 2101306"/>
              <a:gd name="connsiteY2" fmla="*/ 6392587 h 6392587"/>
              <a:gd name="connsiteX3" fmla="*/ 0 w 2101306"/>
              <a:gd name="connsiteY3" fmla="*/ 6382754 h 6392587"/>
              <a:gd name="connsiteX4" fmla="*/ 1779639 w 2101306"/>
              <a:gd name="connsiteY4" fmla="*/ 0 h 639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1306" h="6392587">
                <a:moveTo>
                  <a:pt x="1779639" y="0"/>
                </a:moveTo>
                <a:lnTo>
                  <a:pt x="2101306" y="0"/>
                </a:lnTo>
                <a:lnTo>
                  <a:pt x="370829" y="6392587"/>
                </a:lnTo>
                <a:lnTo>
                  <a:pt x="0" y="6382754"/>
                </a:lnTo>
                <a:lnTo>
                  <a:pt x="177963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D2D7245-F273-BAC4-9EEC-F3733850D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8944" y="1129004"/>
            <a:ext cx="6090785" cy="4166842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Title 14">
            <a:extLst>
              <a:ext uri="{FF2B5EF4-FFF2-40B4-BE49-F238E27FC236}">
                <a16:creationId xmlns:a16="http://schemas.microsoft.com/office/drawing/2014/main" id="{5FEC075C-7856-068C-145D-E9E72C9471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092624" y="3164020"/>
            <a:ext cx="2998798" cy="813550"/>
          </a:xfrm>
          <a:solidFill>
            <a:srgbClr val="0070C0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defRPr>
            </a:lvl1pPr>
          </a:lstStyle>
          <a:p>
            <a:r>
              <a:rPr lang="km-KH" dirty="0"/>
              <a:t>មេរៀនទី១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2659BD-B958-8A42-15CD-F20E3B47A654}"/>
              </a:ext>
            </a:extLst>
          </p:cNvPr>
          <p:cNvGrpSpPr/>
          <p:nvPr userDrawn="1"/>
        </p:nvGrpSpPr>
        <p:grpSpPr>
          <a:xfrm>
            <a:off x="0" y="6195824"/>
            <a:ext cx="12201832" cy="667927"/>
            <a:chOff x="0" y="6195824"/>
            <a:chExt cx="12201832" cy="66792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231FAA0-1003-6E46-586D-454923A4FCF6}"/>
                </a:ext>
              </a:extLst>
            </p:cNvPr>
            <p:cNvSpPr/>
            <p:nvPr userDrawn="1"/>
          </p:nvSpPr>
          <p:spPr>
            <a:xfrm>
              <a:off x="0" y="6406551"/>
              <a:ext cx="12192000" cy="457200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2EFAA89C-E94D-9EA6-F191-2773FDE374E2}"/>
                </a:ext>
              </a:extLst>
            </p:cNvPr>
            <p:cNvSpPr/>
            <p:nvPr userDrawn="1"/>
          </p:nvSpPr>
          <p:spPr>
            <a:xfrm>
              <a:off x="8759687" y="6195824"/>
              <a:ext cx="3432312" cy="664342"/>
            </a:xfrm>
            <a:custGeom>
              <a:avLst/>
              <a:gdLst>
                <a:gd name="connsiteX0" fmla="*/ 0 w 5102086"/>
                <a:gd name="connsiteY0" fmla="*/ 0 h 966938"/>
                <a:gd name="connsiteX1" fmla="*/ 5102086 w 5102086"/>
                <a:gd name="connsiteY1" fmla="*/ 0 h 966938"/>
                <a:gd name="connsiteX2" fmla="*/ 5102086 w 5102086"/>
                <a:gd name="connsiteY2" fmla="*/ 966938 h 966938"/>
                <a:gd name="connsiteX3" fmla="*/ 0 w 5102086"/>
                <a:gd name="connsiteY3" fmla="*/ 966938 h 966938"/>
                <a:gd name="connsiteX4" fmla="*/ 0 w 5102086"/>
                <a:gd name="connsiteY4" fmla="*/ 0 h 966938"/>
                <a:gd name="connsiteX0" fmla="*/ 450574 w 5102086"/>
                <a:gd name="connsiteY0" fmla="*/ 13252 h 966938"/>
                <a:gd name="connsiteX1" fmla="*/ 5102086 w 5102086"/>
                <a:gd name="connsiteY1" fmla="*/ 0 h 966938"/>
                <a:gd name="connsiteX2" fmla="*/ 5102086 w 5102086"/>
                <a:gd name="connsiteY2" fmla="*/ 966938 h 966938"/>
                <a:gd name="connsiteX3" fmla="*/ 0 w 5102086"/>
                <a:gd name="connsiteY3" fmla="*/ 966938 h 966938"/>
                <a:gd name="connsiteX4" fmla="*/ 450574 w 5102086"/>
                <a:gd name="connsiteY4" fmla="*/ 13252 h 96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2086" h="966938">
                  <a:moveTo>
                    <a:pt x="450574" y="13252"/>
                  </a:moveTo>
                  <a:lnTo>
                    <a:pt x="5102086" y="0"/>
                  </a:lnTo>
                  <a:lnTo>
                    <a:pt x="5102086" y="966938"/>
                  </a:lnTo>
                  <a:lnTo>
                    <a:pt x="0" y="966938"/>
                  </a:lnTo>
                  <a:lnTo>
                    <a:pt x="450574" y="132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D6A7CC-DAE9-B1BC-C39F-5E4930656F75}"/>
                </a:ext>
              </a:extLst>
            </p:cNvPr>
            <p:cNvSpPr txBox="1"/>
            <p:nvPr userDrawn="1"/>
          </p:nvSpPr>
          <p:spPr>
            <a:xfrm>
              <a:off x="9185487" y="6312551"/>
              <a:ext cx="30163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Function in PHP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B64D16-FA63-13B1-5E93-2AD1E82DCE7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122908" y="6490909"/>
              <a:ext cx="771781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ca-E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រក្សា​សិទ្ធិ​</a:t>
              </a:r>
              <a:r>
                <a:rPr lang="en-U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 © ២០</a:t>
              </a:r>
              <a:r>
                <a:rPr lang="km-KH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២២</a:t>
              </a:r>
              <a:r>
                <a:rPr lang="en-U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​ SENG Sourng Technology. All rights reserved.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587EC88-AC46-3C09-A19F-D3455F2380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59" y="200110"/>
            <a:ext cx="3230936" cy="92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69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8A6E6-32A8-AE15-AA5F-089FAC13DB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78102" y="0"/>
            <a:ext cx="6933564" cy="6440161"/>
          </a:xfrm>
          <a:custGeom>
            <a:avLst/>
            <a:gdLst>
              <a:gd name="connsiteX0" fmla="*/ 0 w 6292850"/>
              <a:gd name="connsiteY0" fmla="*/ 6390999 h 6390999"/>
              <a:gd name="connsiteX1" fmla="*/ 1573213 w 6292850"/>
              <a:gd name="connsiteY1" fmla="*/ 0 h 6390999"/>
              <a:gd name="connsiteX2" fmla="*/ 6292850 w 6292850"/>
              <a:gd name="connsiteY2" fmla="*/ 0 h 6390999"/>
              <a:gd name="connsiteX3" fmla="*/ 4719638 w 6292850"/>
              <a:gd name="connsiteY3" fmla="*/ 6390999 h 6390999"/>
              <a:gd name="connsiteX4" fmla="*/ 0 w 6292850"/>
              <a:gd name="connsiteY4" fmla="*/ 6390999 h 6390999"/>
              <a:gd name="connsiteX0" fmla="*/ 0 w 6292850"/>
              <a:gd name="connsiteY0" fmla="*/ 6390999 h 6390999"/>
              <a:gd name="connsiteX1" fmla="*/ 1573213 w 6292850"/>
              <a:gd name="connsiteY1" fmla="*/ 0 h 6390999"/>
              <a:gd name="connsiteX2" fmla="*/ 6292850 w 6292850"/>
              <a:gd name="connsiteY2" fmla="*/ 0 h 6390999"/>
              <a:gd name="connsiteX3" fmla="*/ 4790132 w 6292850"/>
              <a:gd name="connsiteY3" fmla="*/ 6105833 h 6390999"/>
              <a:gd name="connsiteX4" fmla="*/ 4719638 w 6292850"/>
              <a:gd name="connsiteY4" fmla="*/ 6390999 h 6390999"/>
              <a:gd name="connsiteX5" fmla="*/ 0 w 6292850"/>
              <a:gd name="connsiteY5" fmla="*/ 6390999 h 6390999"/>
              <a:gd name="connsiteX0" fmla="*/ 0 w 6292850"/>
              <a:gd name="connsiteY0" fmla="*/ 6390999 h 6390999"/>
              <a:gd name="connsiteX1" fmla="*/ 1573213 w 6292850"/>
              <a:gd name="connsiteY1" fmla="*/ 0 h 6390999"/>
              <a:gd name="connsiteX2" fmla="*/ 6292850 w 6292850"/>
              <a:gd name="connsiteY2" fmla="*/ 0 h 6390999"/>
              <a:gd name="connsiteX3" fmla="*/ 4839293 w 6292850"/>
              <a:gd name="connsiteY3" fmla="*/ 6204156 h 6390999"/>
              <a:gd name="connsiteX4" fmla="*/ 4719638 w 6292850"/>
              <a:gd name="connsiteY4" fmla="*/ 6390999 h 6390999"/>
              <a:gd name="connsiteX5" fmla="*/ 0 w 6292850"/>
              <a:gd name="connsiteY5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4839293 w 8003663"/>
              <a:gd name="connsiteY3" fmla="*/ 6204156 h 6390999"/>
              <a:gd name="connsiteX4" fmla="*/ 4719638 w 8003663"/>
              <a:gd name="connsiteY4" fmla="*/ 6390999 h 6390999"/>
              <a:gd name="connsiteX5" fmla="*/ 0 w 8003663"/>
              <a:gd name="connsiteY5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5173590 w 8003663"/>
              <a:gd name="connsiteY3" fmla="*/ 5486401 h 6390999"/>
              <a:gd name="connsiteX4" fmla="*/ 4839293 w 8003663"/>
              <a:gd name="connsiteY4" fmla="*/ 6204156 h 6390999"/>
              <a:gd name="connsiteX5" fmla="*/ 4719638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7965951 w 8003663"/>
              <a:gd name="connsiteY3" fmla="*/ 6223821 h 6390999"/>
              <a:gd name="connsiteX4" fmla="*/ 4839293 w 8003663"/>
              <a:gd name="connsiteY4" fmla="*/ 6204156 h 6390999"/>
              <a:gd name="connsiteX5" fmla="*/ 4719638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7975783 w 8003663"/>
              <a:gd name="connsiteY3" fmla="*/ 6184492 h 6390999"/>
              <a:gd name="connsiteX4" fmla="*/ 4839293 w 8003663"/>
              <a:gd name="connsiteY4" fmla="*/ 6204156 h 6390999"/>
              <a:gd name="connsiteX5" fmla="*/ 4719638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1573213 w 8003663"/>
              <a:gd name="connsiteY1" fmla="*/ 0 h 6390999"/>
              <a:gd name="connsiteX2" fmla="*/ 8003663 w 8003663"/>
              <a:gd name="connsiteY2" fmla="*/ 0 h 6390999"/>
              <a:gd name="connsiteX3" fmla="*/ 7975783 w 8003663"/>
              <a:gd name="connsiteY3" fmla="*/ 6184492 h 6390999"/>
              <a:gd name="connsiteX4" fmla="*/ 4839293 w 8003663"/>
              <a:gd name="connsiteY4" fmla="*/ 6204156 h 6390999"/>
              <a:gd name="connsiteX5" fmla="*/ 4739303 w 8003663"/>
              <a:gd name="connsiteY5" fmla="*/ 6390999 h 6390999"/>
              <a:gd name="connsiteX6" fmla="*/ 0 w 8003663"/>
              <a:gd name="connsiteY6" fmla="*/ 6390999 h 6390999"/>
              <a:gd name="connsiteX0" fmla="*/ 0 w 8003663"/>
              <a:gd name="connsiteY0" fmla="*/ 6390999 h 6390999"/>
              <a:gd name="connsiteX1" fmla="*/ 2992258 w 8003663"/>
              <a:gd name="connsiteY1" fmla="*/ 0 h 6390999"/>
              <a:gd name="connsiteX2" fmla="*/ 8003663 w 8003663"/>
              <a:gd name="connsiteY2" fmla="*/ 0 h 6390999"/>
              <a:gd name="connsiteX3" fmla="*/ 7975783 w 8003663"/>
              <a:gd name="connsiteY3" fmla="*/ 6184492 h 6390999"/>
              <a:gd name="connsiteX4" fmla="*/ 4839293 w 8003663"/>
              <a:gd name="connsiteY4" fmla="*/ 6204156 h 6390999"/>
              <a:gd name="connsiteX5" fmla="*/ 4739303 w 8003663"/>
              <a:gd name="connsiteY5" fmla="*/ 6390999 h 6390999"/>
              <a:gd name="connsiteX6" fmla="*/ 0 w 8003663"/>
              <a:gd name="connsiteY6" fmla="*/ 6390999 h 6390999"/>
              <a:gd name="connsiteX0" fmla="*/ 0 w 6220002"/>
              <a:gd name="connsiteY0" fmla="*/ 6400832 h 6400832"/>
              <a:gd name="connsiteX1" fmla="*/ 1208597 w 6220002"/>
              <a:gd name="connsiteY1" fmla="*/ 0 h 6400832"/>
              <a:gd name="connsiteX2" fmla="*/ 6220002 w 6220002"/>
              <a:gd name="connsiteY2" fmla="*/ 0 h 6400832"/>
              <a:gd name="connsiteX3" fmla="*/ 6192122 w 6220002"/>
              <a:gd name="connsiteY3" fmla="*/ 6184492 h 6400832"/>
              <a:gd name="connsiteX4" fmla="*/ 3055632 w 6220002"/>
              <a:gd name="connsiteY4" fmla="*/ 6204156 h 6400832"/>
              <a:gd name="connsiteX5" fmla="*/ 2955642 w 6220002"/>
              <a:gd name="connsiteY5" fmla="*/ 6390999 h 6400832"/>
              <a:gd name="connsiteX6" fmla="*/ 0 w 6220002"/>
              <a:gd name="connsiteY6" fmla="*/ 6400832 h 6400832"/>
              <a:gd name="connsiteX0" fmla="*/ 0 w 6220002"/>
              <a:gd name="connsiteY0" fmla="*/ 6400832 h 6400832"/>
              <a:gd name="connsiteX1" fmla="*/ 1208597 w 6220002"/>
              <a:gd name="connsiteY1" fmla="*/ 0 h 6400832"/>
              <a:gd name="connsiteX2" fmla="*/ 6220002 w 6220002"/>
              <a:gd name="connsiteY2" fmla="*/ 0 h 6400832"/>
              <a:gd name="connsiteX3" fmla="*/ 6192122 w 6220002"/>
              <a:gd name="connsiteY3" fmla="*/ 6184492 h 6400832"/>
              <a:gd name="connsiteX4" fmla="*/ 3055632 w 6220002"/>
              <a:gd name="connsiteY4" fmla="*/ 6204156 h 6400832"/>
              <a:gd name="connsiteX5" fmla="*/ 2975352 w 6220002"/>
              <a:gd name="connsiteY5" fmla="*/ 6400832 h 6400832"/>
              <a:gd name="connsiteX6" fmla="*/ 0 w 6220002"/>
              <a:gd name="connsiteY6" fmla="*/ 6400832 h 6400832"/>
              <a:gd name="connsiteX0" fmla="*/ 0 w 6220002"/>
              <a:gd name="connsiteY0" fmla="*/ 6400832 h 6410664"/>
              <a:gd name="connsiteX1" fmla="*/ 1208597 w 6220002"/>
              <a:gd name="connsiteY1" fmla="*/ 0 h 6410664"/>
              <a:gd name="connsiteX2" fmla="*/ 6220002 w 6220002"/>
              <a:gd name="connsiteY2" fmla="*/ 0 h 6410664"/>
              <a:gd name="connsiteX3" fmla="*/ 6192122 w 6220002"/>
              <a:gd name="connsiteY3" fmla="*/ 6184492 h 6410664"/>
              <a:gd name="connsiteX4" fmla="*/ 3055632 w 6220002"/>
              <a:gd name="connsiteY4" fmla="*/ 6204156 h 6410664"/>
              <a:gd name="connsiteX5" fmla="*/ 3034479 w 6220002"/>
              <a:gd name="connsiteY5" fmla="*/ 6410664 h 6410664"/>
              <a:gd name="connsiteX6" fmla="*/ 0 w 6220002"/>
              <a:gd name="connsiteY6" fmla="*/ 6400832 h 6410664"/>
              <a:gd name="connsiteX0" fmla="*/ 0 w 6220002"/>
              <a:gd name="connsiteY0" fmla="*/ 6400832 h 6410664"/>
              <a:gd name="connsiteX1" fmla="*/ 1208597 w 6220002"/>
              <a:gd name="connsiteY1" fmla="*/ 0 h 6410664"/>
              <a:gd name="connsiteX2" fmla="*/ 6220002 w 6220002"/>
              <a:gd name="connsiteY2" fmla="*/ 0 h 6410664"/>
              <a:gd name="connsiteX3" fmla="*/ 6192122 w 6220002"/>
              <a:gd name="connsiteY3" fmla="*/ 6184492 h 6410664"/>
              <a:gd name="connsiteX4" fmla="*/ 3104904 w 6220002"/>
              <a:gd name="connsiteY4" fmla="*/ 6204156 h 6410664"/>
              <a:gd name="connsiteX5" fmla="*/ 3034479 w 6220002"/>
              <a:gd name="connsiteY5" fmla="*/ 6410664 h 6410664"/>
              <a:gd name="connsiteX6" fmla="*/ 0 w 6220002"/>
              <a:gd name="connsiteY6" fmla="*/ 6400832 h 6410664"/>
              <a:gd name="connsiteX0" fmla="*/ 0 w 6939379"/>
              <a:gd name="connsiteY0" fmla="*/ 6489323 h 6489323"/>
              <a:gd name="connsiteX1" fmla="*/ 1927974 w 6939379"/>
              <a:gd name="connsiteY1" fmla="*/ 0 h 6489323"/>
              <a:gd name="connsiteX2" fmla="*/ 6939379 w 6939379"/>
              <a:gd name="connsiteY2" fmla="*/ 0 h 6489323"/>
              <a:gd name="connsiteX3" fmla="*/ 6911499 w 6939379"/>
              <a:gd name="connsiteY3" fmla="*/ 6184492 h 6489323"/>
              <a:gd name="connsiteX4" fmla="*/ 3824281 w 6939379"/>
              <a:gd name="connsiteY4" fmla="*/ 6204156 h 6489323"/>
              <a:gd name="connsiteX5" fmla="*/ 3753856 w 6939379"/>
              <a:gd name="connsiteY5" fmla="*/ 6410664 h 6489323"/>
              <a:gd name="connsiteX6" fmla="*/ 0 w 6939379"/>
              <a:gd name="connsiteY6" fmla="*/ 6489323 h 6489323"/>
              <a:gd name="connsiteX0" fmla="*/ 0 w 6949233"/>
              <a:gd name="connsiteY0" fmla="*/ 6440161 h 6440161"/>
              <a:gd name="connsiteX1" fmla="*/ 1937828 w 6949233"/>
              <a:gd name="connsiteY1" fmla="*/ 0 h 6440161"/>
              <a:gd name="connsiteX2" fmla="*/ 6949233 w 6949233"/>
              <a:gd name="connsiteY2" fmla="*/ 0 h 6440161"/>
              <a:gd name="connsiteX3" fmla="*/ 6921353 w 6949233"/>
              <a:gd name="connsiteY3" fmla="*/ 6184492 h 6440161"/>
              <a:gd name="connsiteX4" fmla="*/ 3834135 w 6949233"/>
              <a:gd name="connsiteY4" fmla="*/ 6204156 h 6440161"/>
              <a:gd name="connsiteX5" fmla="*/ 3763710 w 6949233"/>
              <a:gd name="connsiteY5" fmla="*/ 6410664 h 6440161"/>
              <a:gd name="connsiteX6" fmla="*/ 0 w 6949233"/>
              <a:gd name="connsiteY6" fmla="*/ 6440161 h 6440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49233" h="6440161">
                <a:moveTo>
                  <a:pt x="0" y="6440161"/>
                </a:moveTo>
                <a:lnTo>
                  <a:pt x="1937828" y="0"/>
                </a:lnTo>
                <a:lnTo>
                  <a:pt x="6949233" y="0"/>
                </a:lnTo>
                <a:lnTo>
                  <a:pt x="6921353" y="6184492"/>
                </a:lnTo>
                <a:lnTo>
                  <a:pt x="3834135" y="6204156"/>
                </a:lnTo>
                <a:lnTo>
                  <a:pt x="3763710" y="6410664"/>
                </a:lnTo>
                <a:lnTo>
                  <a:pt x="0" y="6440161"/>
                </a:lnTo>
                <a:close/>
              </a:path>
            </a:pathLst>
          </a:custGeom>
          <a:ln w="0"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EDA38-40E9-00EF-86BF-2E8E17CB3884}"/>
              </a:ext>
            </a:extLst>
          </p:cNvPr>
          <p:cNvSpPr/>
          <p:nvPr userDrawn="1"/>
        </p:nvSpPr>
        <p:spPr>
          <a:xfrm>
            <a:off x="5160113" y="0"/>
            <a:ext cx="2204247" cy="6412251"/>
          </a:xfrm>
          <a:custGeom>
            <a:avLst/>
            <a:gdLst>
              <a:gd name="connsiteX0" fmla="*/ 0 w 2730571"/>
              <a:gd name="connsiteY0" fmla="*/ 0 h 6490909"/>
              <a:gd name="connsiteX1" fmla="*/ 2730571 w 2730571"/>
              <a:gd name="connsiteY1" fmla="*/ 0 h 6490909"/>
              <a:gd name="connsiteX2" fmla="*/ 2730571 w 2730571"/>
              <a:gd name="connsiteY2" fmla="*/ 6490909 h 6490909"/>
              <a:gd name="connsiteX3" fmla="*/ 0 w 2730571"/>
              <a:gd name="connsiteY3" fmla="*/ 6490909 h 6490909"/>
              <a:gd name="connsiteX4" fmla="*/ 0 w 2730571"/>
              <a:gd name="connsiteY4" fmla="*/ 0 h 6490909"/>
              <a:gd name="connsiteX0" fmla="*/ 1986116 w 2730571"/>
              <a:gd name="connsiteY0" fmla="*/ 0 h 6510574"/>
              <a:gd name="connsiteX1" fmla="*/ 2730571 w 2730571"/>
              <a:gd name="connsiteY1" fmla="*/ 19665 h 6510574"/>
              <a:gd name="connsiteX2" fmla="*/ 2730571 w 2730571"/>
              <a:gd name="connsiteY2" fmla="*/ 6510574 h 6510574"/>
              <a:gd name="connsiteX3" fmla="*/ 0 w 2730571"/>
              <a:gd name="connsiteY3" fmla="*/ 6510574 h 6510574"/>
              <a:gd name="connsiteX4" fmla="*/ 1986116 w 2730571"/>
              <a:gd name="connsiteY4" fmla="*/ 0 h 6510574"/>
              <a:gd name="connsiteX0" fmla="*/ 1956619 w 2730571"/>
              <a:gd name="connsiteY0" fmla="*/ 0 h 6520406"/>
              <a:gd name="connsiteX1" fmla="*/ 2730571 w 2730571"/>
              <a:gd name="connsiteY1" fmla="*/ 29497 h 6520406"/>
              <a:gd name="connsiteX2" fmla="*/ 2730571 w 2730571"/>
              <a:gd name="connsiteY2" fmla="*/ 6520406 h 6520406"/>
              <a:gd name="connsiteX3" fmla="*/ 0 w 2730571"/>
              <a:gd name="connsiteY3" fmla="*/ 6520406 h 6520406"/>
              <a:gd name="connsiteX4" fmla="*/ 1956619 w 2730571"/>
              <a:gd name="connsiteY4" fmla="*/ 0 h 6520406"/>
              <a:gd name="connsiteX0" fmla="*/ 1956619 w 2730571"/>
              <a:gd name="connsiteY0" fmla="*/ 0 h 6520406"/>
              <a:gd name="connsiteX1" fmla="*/ 2730571 w 2730571"/>
              <a:gd name="connsiteY1" fmla="*/ 29497 h 6520406"/>
              <a:gd name="connsiteX2" fmla="*/ 911603 w 2730571"/>
              <a:gd name="connsiteY2" fmla="*/ 5920638 h 6520406"/>
              <a:gd name="connsiteX3" fmla="*/ 0 w 2730571"/>
              <a:gd name="connsiteY3" fmla="*/ 6520406 h 6520406"/>
              <a:gd name="connsiteX4" fmla="*/ 1956619 w 2730571"/>
              <a:gd name="connsiteY4" fmla="*/ 0 h 6520406"/>
              <a:gd name="connsiteX0" fmla="*/ 1956619 w 2730571"/>
              <a:gd name="connsiteY0" fmla="*/ 0 h 6520406"/>
              <a:gd name="connsiteX1" fmla="*/ 2730571 w 2730571"/>
              <a:gd name="connsiteY1" fmla="*/ 29497 h 6520406"/>
              <a:gd name="connsiteX2" fmla="*/ 1039422 w 2730571"/>
              <a:gd name="connsiteY2" fmla="*/ 6441748 h 6520406"/>
              <a:gd name="connsiteX3" fmla="*/ 0 w 2730571"/>
              <a:gd name="connsiteY3" fmla="*/ 6520406 h 6520406"/>
              <a:gd name="connsiteX4" fmla="*/ 1956619 w 2730571"/>
              <a:gd name="connsiteY4" fmla="*/ 0 h 6520406"/>
              <a:gd name="connsiteX0" fmla="*/ 1936955 w 2710907"/>
              <a:gd name="connsiteY0" fmla="*/ 0 h 6441748"/>
              <a:gd name="connsiteX1" fmla="*/ 2710907 w 2710907"/>
              <a:gd name="connsiteY1" fmla="*/ 29497 h 6441748"/>
              <a:gd name="connsiteX2" fmla="*/ 1019758 w 2710907"/>
              <a:gd name="connsiteY2" fmla="*/ 6441748 h 6441748"/>
              <a:gd name="connsiteX3" fmla="*/ 0 w 2710907"/>
              <a:gd name="connsiteY3" fmla="*/ 6431915 h 6441748"/>
              <a:gd name="connsiteX4" fmla="*/ 1936955 w 2710907"/>
              <a:gd name="connsiteY4" fmla="*/ 0 h 6441748"/>
              <a:gd name="connsiteX0" fmla="*/ 1848464 w 2710907"/>
              <a:gd name="connsiteY0" fmla="*/ 39329 h 6412251"/>
              <a:gd name="connsiteX1" fmla="*/ 2710907 w 2710907"/>
              <a:gd name="connsiteY1" fmla="*/ 0 h 6412251"/>
              <a:gd name="connsiteX2" fmla="*/ 1019758 w 2710907"/>
              <a:gd name="connsiteY2" fmla="*/ 6412251 h 6412251"/>
              <a:gd name="connsiteX3" fmla="*/ 0 w 2710907"/>
              <a:gd name="connsiteY3" fmla="*/ 6402418 h 6412251"/>
              <a:gd name="connsiteX4" fmla="*/ 1848464 w 2710907"/>
              <a:gd name="connsiteY4" fmla="*/ 39329 h 6412251"/>
              <a:gd name="connsiteX0" fmla="*/ 1848464 w 2710907"/>
              <a:gd name="connsiteY0" fmla="*/ 19664 h 6412251"/>
              <a:gd name="connsiteX1" fmla="*/ 2710907 w 2710907"/>
              <a:gd name="connsiteY1" fmla="*/ 0 h 6412251"/>
              <a:gd name="connsiteX2" fmla="*/ 1019758 w 2710907"/>
              <a:gd name="connsiteY2" fmla="*/ 6412251 h 6412251"/>
              <a:gd name="connsiteX3" fmla="*/ 0 w 2710907"/>
              <a:gd name="connsiteY3" fmla="*/ 6402418 h 6412251"/>
              <a:gd name="connsiteX4" fmla="*/ 1848464 w 2710907"/>
              <a:gd name="connsiteY4" fmla="*/ 19664 h 6412251"/>
              <a:gd name="connsiteX0" fmla="*/ 1779639 w 2710907"/>
              <a:gd name="connsiteY0" fmla="*/ 19664 h 6412251"/>
              <a:gd name="connsiteX1" fmla="*/ 2710907 w 2710907"/>
              <a:gd name="connsiteY1" fmla="*/ 0 h 6412251"/>
              <a:gd name="connsiteX2" fmla="*/ 1019758 w 2710907"/>
              <a:gd name="connsiteY2" fmla="*/ 6412251 h 6412251"/>
              <a:gd name="connsiteX3" fmla="*/ 0 w 2710907"/>
              <a:gd name="connsiteY3" fmla="*/ 6402418 h 6412251"/>
              <a:gd name="connsiteX4" fmla="*/ 1779639 w 2710907"/>
              <a:gd name="connsiteY4" fmla="*/ 19664 h 6412251"/>
              <a:gd name="connsiteX0" fmla="*/ 1779639 w 2317616"/>
              <a:gd name="connsiteY0" fmla="*/ 9832 h 6402419"/>
              <a:gd name="connsiteX1" fmla="*/ 2317616 w 2317616"/>
              <a:gd name="connsiteY1" fmla="*/ 0 h 6402419"/>
              <a:gd name="connsiteX2" fmla="*/ 1019758 w 2317616"/>
              <a:gd name="connsiteY2" fmla="*/ 6402419 h 6402419"/>
              <a:gd name="connsiteX3" fmla="*/ 0 w 2317616"/>
              <a:gd name="connsiteY3" fmla="*/ 6392586 h 6402419"/>
              <a:gd name="connsiteX4" fmla="*/ 1779639 w 2317616"/>
              <a:gd name="connsiteY4" fmla="*/ 9832 h 6402419"/>
              <a:gd name="connsiteX0" fmla="*/ 1779639 w 2317616"/>
              <a:gd name="connsiteY0" fmla="*/ 9832 h 6402419"/>
              <a:gd name="connsiteX1" fmla="*/ 2317616 w 2317616"/>
              <a:gd name="connsiteY1" fmla="*/ 0 h 6402419"/>
              <a:gd name="connsiteX2" fmla="*/ 410158 w 2317616"/>
              <a:gd name="connsiteY2" fmla="*/ 6402419 h 6402419"/>
              <a:gd name="connsiteX3" fmla="*/ 0 w 2317616"/>
              <a:gd name="connsiteY3" fmla="*/ 6392586 h 6402419"/>
              <a:gd name="connsiteX4" fmla="*/ 1779639 w 2317616"/>
              <a:gd name="connsiteY4" fmla="*/ 9832 h 6402419"/>
              <a:gd name="connsiteX0" fmla="*/ 1779639 w 2101306"/>
              <a:gd name="connsiteY0" fmla="*/ 0 h 6392587"/>
              <a:gd name="connsiteX1" fmla="*/ 2101306 w 2101306"/>
              <a:gd name="connsiteY1" fmla="*/ 0 h 6392587"/>
              <a:gd name="connsiteX2" fmla="*/ 410158 w 2101306"/>
              <a:gd name="connsiteY2" fmla="*/ 6392587 h 6392587"/>
              <a:gd name="connsiteX3" fmla="*/ 0 w 2101306"/>
              <a:gd name="connsiteY3" fmla="*/ 6382754 h 6392587"/>
              <a:gd name="connsiteX4" fmla="*/ 1779639 w 2101306"/>
              <a:gd name="connsiteY4" fmla="*/ 0 h 6392587"/>
              <a:gd name="connsiteX0" fmla="*/ 1779639 w 2101306"/>
              <a:gd name="connsiteY0" fmla="*/ 0 h 6392587"/>
              <a:gd name="connsiteX1" fmla="*/ 2101306 w 2101306"/>
              <a:gd name="connsiteY1" fmla="*/ 0 h 6392587"/>
              <a:gd name="connsiteX2" fmla="*/ 370829 w 2101306"/>
              <a:gd name="connsiteY2" fmla="*/ 6392587 h 6392587"/>
              <a:gd name="connsiteX3" fmla="*/ 0 w 2101306"/>
              <a:gd name="connsiteY3" fmla="*/ 6382754 h 6392587"/>
              <a:gd name="connsiteX4" fmla="*/ 1779639 w 2101306"/>
              <a:gd name="connsiteY4" fmla="*/ 0 h 6392587"/>
              <a:gd name="connsiteX0" fmla="*/ 1779639 w 2101306"/>
              <a:gd name="connsiteY0" fmla="*/ 0 h 6392587"/>
              <a:gd name="connsiteX1" fmla="*/ 2101306 w 2101306"/>
              <a:gd name="connsiteY1" fmla="*/ 0 h 6392587"/>
              <a:gd name="connsiteX2" fmla="*/ 370829 w 2101306"/>
              <a:gd name="connsiteY2" fmla="*/ 6392587 h 6392587"/>
              <a:gd name="connsiteX3" fmla="*/ 0 w 2101306"/>
              <a:gd name="connsiteY3" fmla="*/ 6382754 h 6392587"/>
              <a:gd name="connsiteX4" fmla="*/ 1779639 w 2101306"/>
              <a:gd name="connsiteY4" fmla="*/ 0 h 639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1306" h="6392587">
                <a:moveTo>
                  <a:pt x="1779639" y="0"/>
                </a:moveTo>
                <a:lnTo>
                  <a:pt x="2101306" y="0"/>
                </a:lnTo>
                <a:lnTo>
                  <a:pt x="370829" y="6392587"/>
                </a:lnTo>
                <a:lnTo>
                  <a:pt x="0" y="6382754"/>
                </a:lnTo>
                <a:lnTo>
                  <a:pt x="177963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D2D7245-F273-BAC4-9EEC-F3733850D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8944" y="806583"/>
            <a:ext cx="6090785" cy="4489263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29DB82-96F5-F7CC-B59A-F7DE0BB1E4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7840"/>
          <a:stretch/>
        </p:blipFill>
        <p:spPr>
          <a:xfrm>
            <a:off x="958944" y="5355545"/>
            <a:ext cx="3286974" cy="1289252"/>
          </a:xfrm>
          <a:prstGeom prst="rect">
            <a:avLst/>
          </a:prstGeom>
        </p:spPr>
      </p:pic>
      <p:sp>
        <p:nvSpPr>
          <p:cNvPr id="18" name="Title 14">
            <a:extLst>
              <a:ext uri="{FF2B5EF4-FFF2-40B4-BE49-F238E27FC236}">
                <a16:creationId xmlns:a16="http://schemas.microsoft.com/office/drawing/2014/main" id="{5FEC075C-7856-068C-145D-E9E72C9471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092624" y="3164020"/>
            <a:ext cx="2998798" cy="813550"/>
          </a:xfrm>
          <a:solidFill>
            <a:srgbClr val="0070C0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defRPr>
            </a:lvl1pPr>
          </a:lstStyle>
          <a:p>
            <a:r>
              <a:rPr lang="km-KH" dirty="0"/>
              <a:t>មេរៀនទី១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2659BD-B958-8A42-15CD-F20E3B47A654}"/>
              </a:ext>
            </a:extLst>
          </p:cNvPr>
          <p:cNvGrpSpPr/>
          <p:nvPr userDrawn="1"/>
        </p:nvGrpSpPr>
        <p:grpSpPr>
          <a:xfrm>
            <a:off x="0" y="6195824"/>
            <a:ext cx="12192000" cy="667927"/>
            <a:chOff x="0" y="6195824"/>
            <a:chExt cx="12192000" cy="66792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231FAA0-1003-6E46-586D-454923A4FCF6}"/>
                </a:ext>
              </a:extLst>
            </p:cNvPr>
            <p:cNvSpPr/>
            <p:nvPr userDrawn="1"/>
          </p:nvSpPr>
          <p:spPr>
            <a:xfrm>
              <a:off x="0" y="6406551"/>
              <a:ext cx="12192000" cy="457200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2EFAA89C-E94D-9EA6-F191-2773FDE374E2}"/>
                </a:ext>
              </a:extLst>
            </p:cNvPr>
            <p:cNvSpPr/>
            <p:nvPr userDrawn="1"/>
          </p:nvSpPr>
          <p:spPr>
            <a:xfrm>
              <a:off x="8759687" y="6195824"/>
              <a:ext cx="3432312" cy="664342"/>
            </a:xfrm>
            <a:custGeom>
              <a:avLst/>
              <a:gdLst>
                <a:gd name="connsiteX0" fmla="*/ 0 w 5102086"/>
                <a:gd name="connsiteY0" fmla="*/ 0 h 966938"/>
                <a:gd name="connsiteX1" fmla="*/ 5102086 w 5102086"/>
                <a:gd name="connsiteY1" fmla="*/ 0 h 966938"/>
                <a:gd name="connsiteX2" fmla="*/ 5102086 w 5102086"/>
                <a:gd name="connsiteY2" fmla="*/ 966938 h 966938"/>
                <a:gd name="connsiteX3" fmla="*/ 0 w 5102086"/>
                <a:gd name="connsiteY3" fmla="*/ 966938 h 966938"/>
                <a:gd name="connsiteX4" fmla="*/ 0 w 5102086"/>
                <a:gd name="connsiteY4" fmla="*/ 0 h 966938"/>
                <a:gd name="connsiteX0" fmla="*/ 450574 w 5102086"/>
                <a:gd name="connsiteY0" fmla="*/ 13252 h 966938"/>
                <a:gd name="connsiteX1" fmla="*/ 5102086 w 5102086"/>
                <a:gd name="connsiteY1" fmla="*/ 0 h 966938"/>
                <a:gd name="connsiteX2" fmla="*/ 5102086 w 5102086"/>
                <a:gd name="connsiteY2" fmla="*/ 966938 h 966938"/>
                <a:gd name="connsiteX3" fmla="*/ 0 w 5102086"/>
                <a:gd name="connsiteY3" fmla="*/ 966938 h 966938"/>
                <a:gd name="connsiteX4" fmla="*/ 450574 w 5102086"/>
                <a:gd name="connsiteY4" fmla="*/ 13252 h 96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2086" h="966938">
                  <a:moveTo>
                    <a:pt x="450574" y="13252"/>
                  </a:moveTo>
                  <a:lnTo>
                    <a:pt x="5102086" y="0"/>
                  </a:lnTo>
                  <a:lnTo>
                    <a:pt x="5102086" y="966938"/>
                  </a:lnTo>
                  <a:lnTo>
                    <a:pt x="0" y="966938"/>
                  </a:lnTo>
                  <a:lnTo>
                    <a:pt x="450574" y="132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D6A7CC-DAE9-B1BC-C39F-5E4930656F75}"/>
                </a:ext>
              </a:extLst>
            </p:cNvPr>
            <p:cNvSpPr txBox="1"/>
            <p:nvPr userDrawn="1"/>
          </p:nvSpPr>
          <p:spPr>
            <a:xfrm>
              <a:off x="9051608" y="6252501"/>
              <a:ext cx="2615938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755" dirty="0">
                  <a:solidFill>
                    <a:schemeClr val="bg1"/>
                  </a:solidFill>
                </a:rPr>
                <a:t>www.sourngtech.com</a:t>
              </a:r>
            </a:p>
            <a:p>
              <a:pPr>
                <a:lnSpc>
                  <a:spcPct val="100000"/>
                </a:lnSpc>
              </a:pPr>
              <a:r>
                <a:rPr lang="en-US" sz="1365" dirty="0">
                  <a:solidFill>
                    <a:schemeClr val="bg1"/>
                  </a:solidFill>
                </a:rPr>
                <a:t>092771244 / 093 771244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B64D16-FA63-13B1-5E93-2AD1E82DCE7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122908" y="6490909"/>
              <a:ext cx="771781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ca-E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រក្សា​សិទ្ធិ​</a:t>
              </a:r>
              <a:r>
                <a:rPr lang="en-U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 © ២០</a:t>
              </a:r>
              <a:r>
                <a:rPr lang="km-KH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២២</a:t>
              </a:r>
              <a:r>
                <a:rPr lang="en-US" sz="1365" dirty="0">
                  <a:solidFill>
                    <a:schemeClr val="bg1"/>
                  </a:solidFill>
                  <a:latin typeface="Khmer OS Battambang" pitchFamily="2" charset="0"/>
                  <a:cs typeface="Khmer OS Battambang" pitchFamily="2" charset="0"/>
                </a:rPr>
                <a:t>​ SENG Sourng Technology. All rights reserved.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B90572D-204B-E905-9957-EEA32C834A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9" y="156153"/>
            <a:ext cx="2172495" cy="57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31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2466-325F-CAFE-D091-EDC77B580A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673" y="365125"/>
            <a:ext cx="11165747" cy="1007505"/>
          </a:xfrm>
        </p:spPr>
        <p:txBody>
          <a:bodyPr>
            <a:normAutofit/>
          </a:bodyPr>
          <a:lstStyle>
            <a:lvl1pPr>
              <a:defRPr sz="3600" b="1" i="0">
                <a:latin typeface="Ang DaunTeav" panose="020B0503020102020204" pitchFamily="34" charset="0"/>
                <a:cs typeface="Ang DaunTeav" panose="020B0503020102020204" pitchFamily="34" charset="0"/>
              </a:defRPr>
            </a:lvl1pPr>
          </a:lstStyle>
          <a:p>
            <a:r>
              <a:rPr lang="km-KH" dirty="0"/>
              <a:t>ចុចដើម្បីដាក់ចំណងជើង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72692-215D-2431-4019-316075DB6A8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3673" y="1660849"/>
            <a:ext cx="11165747" cy="4516114"/>
          </a:xfrm>
        </p:spPr>
        <p:txBody>
          <a:bodyPr/>
          <a:lstStyle>
            <a:lvl1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1pPr>
            <a:lvl2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2pPr>
            <a:lvl3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3pPr>
            <a:lvl4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4pPr>
            <a:lvl5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5pPr>
          </a:lstStyle>
          <a:p>
            <a:pPr lvl="0"/>
            <a:r>
              <a:rPr lang="km-KH" dirty="0"/>
              <a:t>ចំណងជើងទី១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F86D38-7B14-20EF-5E7F-29326C9461ED}"/>
              </a:ext>
            </a:extLst>
          </p:cNvPr>
          <p:cNvSpPr/>
          <p:nvPr userDrawn="1"/>
        </p:nvSpPr>
        <p:spPr>
          <a:xfrm>
            <a:off x="1" y="6389773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4754A0E-C09D-B8CC-E416-BF483F68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7179" y="6389773"/>
            <a:ext cx="770021" cy="457200"/>
          </a:xfrm>
          <a:noFill/>
        </p:spPr>
        <p:txBody>
          <a:bodyPr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5DDC9-9476-C7EA-52E5-4F239D526B5F}"/>
              </a:ext>
            </a:extLst>
          </p:cNvPr>
          <p:cNvSpPr txBox="1"/>
          <p:nvPr userDrawn="1"/>
        </p:nvSpPr>
        <p:spPr>
          <a:xfrm>
            <a:off x="906949" y="6430900"/>
            <a:ext cx="3571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km-KH" sz="2400" dirty="0">
                <a:solidFill>
                  <a:schemeClr val="bg1"/>
                </a:solidFill>
              </a:rPr>
              <a:t>វិទ្យាស្ថានពហុបច្ចេកទេសភូមិភាគតេជោសែនសៀមរាប</a:t>
            </a:r>
            <a:r>
              <a:rPr lang="km-KH" sz="1050" dirty="0">
                <a:solidFill>
                  <a:schemeClr val="bg1"/>
                </a:solidFill>
              </a:rPr>
              <a:t>​​​​​​​​​​​​​​​​​​​​​​​​​​​​​​​​​​​​​​​​​​​​​​​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F3FBEE-82F6-6038-4D1A-00A44BFA32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88514" y="6389733"/>
            <a:ext cx="4730906" cy="4572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84BF64-0FCB-81BA-7ED0-B2A91968C08A}"/>
              </a:ext>
            </a:extLst>
          </p:cNvPr>
          <p:cNvSpPr/>
          <p:nvPr userDrawn="1"/>
        </p:nvSpPr>
        <p:spPr>
          <a:xfrm>
            <a:off x="0" y="1455843"/>
            <a:ext cx="3806890" cy="1052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D15D95-F8BE-3303-041C-9C87BADDF8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396" y="6018733"/>
            <a:ext cx="706553" cy="70655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725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2466-325F-CAFE-D091-EDC77B580A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673" y="365125"/>
            <a:ext cx="11165747" cy="1007505"/>
          </a:xfrm>
        </p:spPr>
        <p:txBody>
          <a:bodyPr>
            <a:normAutofit/>
          </a:bodyPr>
          <a:lstStyle>
            <a:lvl1pPr>
              <a:defRPr sz="3600" b="1" i="0">
                <a:latin typeface="Ang DaunTeav" panose="020B0503020102020204" pitchFamily="34" charset="0"/>
                <a:cs typeface="Ang DaunTeav" panose="020B0503020102020204" pitchFamily="34" charset="0"/>
              </a:defRPr>
            </a:lvl1pPr>
          </a:lstStyle>
          <a:p>
            <a:r>
              <a:rPr lang="km-KH" dirty="0"/>
              <a:t>ចុចដើម្បីដាក់ចំណងជើង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72692-215D-2431-4019-316075DB6A8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3673" y="1660849"/>
            <a:ext cx="11165747" cy="4516114"/>
          </a:xfrm>
        </p:spPr>
        <p:txBody>
          <a:bodyPr/>
          <a:lstStyle>
            <a:lvl1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1pPr>
            <a:lvl2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2pPr>
            <a:lvl3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3pPr>
            <a:lvl4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4pPr>
            <a:lvl5pPr>
              <a:defRPr>
                <a:latin typeface="Ang DaunTeav" panose="020B0503020102020204" pitchFamily="34" charset="0"/>
                <a:cs typeface="Ang DaunTeav" panose="020B0503020102020204" pitchFamily="34" charset="0"/>
              </a:defRPr>
            </a:lvl5pPr>
          </a:lstStyle>
          <a:p>
            <a:pPr lvl="0"/>
            <a:r>
              <a:rPr lang="km-KH" dirty="0"/>
              <a:t>ចំណងជើងទី១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F86D38-7B14-20EF-5E7F-29326C9461ED}"/>
              </a:ext>
            </a:extLst>
          </p:cNvPr>
          <p:cNvSpPr/>
          <p:nvPr userDrawn="1"/>
        </p:nvSpPr>
        <p:spPr>
          <a:xfrm>
            <a:off x="1" y="6389773"/>
            <a:ext cx="12192000" cy="4572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4754A0E-C09D-B8CC-E416-BF483F68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7179" y="6389773"/>
            <a:ext cx="770021" cy="457200"/>
          </a:xfrm>
          <a:noFill/>
        </p:spPr>
        <p:txBody>
          <a:bodyPr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5DDC9-9476-C7EA-52E5-4F239D526B5F}"/>
              </a:ext>
            </a:extLst>
          </p:cNvPr>
          <p:cNvSpPr txBox="1"/>
          <p:nvPr userDrawn="1"/>
        </p:nvSpPr>
        <p:spPr>
          <a:xfrm>
            <a:off x="2702771" y="6372903"/>
            <a:ext cx="247571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/>
                </a:solidFill>
              </a:rPr>
              <a:t>http://www.sourngtech.com</a:t>
            </a:r>
          </a:p>
          <a:p>
            <a:pPr>
              <a:lnSpc>
                <a:spcPct val="100000"/>
              </a:lnSpc>
            </a:pPr>
            <a:r>
              <a:rPr lang="en-US" sz="1050" dirty="0">
                <a:solidFill>
                  <a:schemeClr val="bg1"/>
                </a:solidFill>
              </a:rPr>
              <a:t>092771244 / 093 771244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F3FBEE-82F6-6038-4D1A-00A44BFA32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86273" y="6354245"/>
            <a:ext cx="4730906" cy="4572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84BF64-0FCB-81BA-7ED0-B2A91968C08A}"/>
              </a:ext>
            </a:extLst>
          </p:cNvPr>
          <p:cNvSpPr/>
          <p:nvPr userDrawn="1"/>
        </p:nvSpPr>
        <p:spPr>
          <a:xfrm>
            <a:off x="0" y="1455843"/>
            <a:ext cx="3806890" cy="105248"/>
          </a:xfrm>
          <a:prstGeom prst="rect">
            <a:avLst/>
          </a:prstGeom>
          <a:solidFill>
            <a:srgbClr val="3F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D15D95-F8BE-3303-041C-9C87BADDF8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" y="5407775"/>
            <a:ext cx="1038808" cy="98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5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FEB2-3ED8-8221-99CC-6F79E874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D9133-9E99-E43D-7F75-DB67A37DE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215E5-DCC1-7FD6-B5C6-1A416BFC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5E76-1B11-49B5-9F21-469EEDB4347B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1AFAC-EE18-AD2F-21D3-8B69BB961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8DE27-D4EA-757A-AC01-5CB5FA3E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917C-E6F9-492E-9673-432727C2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BC27-D00B-27DC-084C-ADFDAF37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FB50F-24C4-58E9-27F2-6EA9DD421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35D04-333F-EDBC-72C8-E02C12A8C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DC5CC-B5A9-123F-270C-A377EC6C1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5E76-1B11-49B5-9F21-469EEDB4347B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806BA-B4FB-6336-EE52-687D892E2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2C05F-E8BC-E139-D348-F6C97CF4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917C-E6F9-492E-9673-432727C2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3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0FDF8-7A5A-676F-5473-2418961BA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3D8B-B264-E688-C47A-BE490297B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9440C-11F2-0FEC-FE9A-13F14F6E5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B5BC-596B-46F4-5826-314B7BF46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7C849-AF86-3F0D-1C27-71456DBA8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A9F628-228A-FC26-9D5E-6A7D4F3F7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5E76-1B11-49B5-9F21-469EEDB4347B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B94D3-143E-1C7D-6960-54744117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C2C0F2-0519-7A57-FEA9-79284C5FB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917C-E6F9-492E-9673-432727C2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9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9B360E-FAC7-2620-0CB1-C6C855986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" y="365125"/>
            <a:ext cx="111657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72227-DA25-A7CA-C8FC-A12EB3CFF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673" y="1825625"/>
            <a:ext cx="111657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72D89-199D-8E47-5F8A-46814FFB4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367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95E76-1B11-49B5-9F21-469EEDB4347B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BB520-D6CE-1491-F082-D15BDC325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75AB5-CDE3-5D06-24AB-048E91F04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22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3917C-E6F9-492E-9673-432727C2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1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50" r:id="rId5"/>
    <p:sldLayoutId id="2147483664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4400" kern="1200">
          <a:solidFill>
            <a:schemeClr val="tx1"/>
          </a:solidFill>
          <a:latin typeface="Khmer OS Battambang" panose="02000500000000020004" pitchFamily="2" charset="0"/>
          <a:ea typeface="+mj-ea"/>
          <a:cs typeface="Khmer OS Battambang" panose="02000500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hmer OS Battambang" panose="02000500000000020004" pitchFamily="2" charset="0"/>
          <a:ea typeface="+mn-ea"/>
          <a:cs typeface="Khmer OS Battambang" panose="02000500000000020004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hmer OS Battambang" panose="02000500000000020004" pitchFamily="2" charset="0"/>
          <a:ea typeface="+mn-ea"/>
          <a:cs typeface="Khmer OS Battambang" panose="02000500000000020004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hmer OS Battambang" panose="02000500000000020004" pitchFamily="2" charset="0"/>
          <a:ea typeface="+mn-ea"/>
          <a:cs typeface="Khmer OS Battambang" panose="02000500000000020004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hmer OS Battambang" panose="02000500000000020004" pitchFamily="2" charset="0"/>
          <a:ea typeface="+mn-ea"/>
          <a:cs typeface="Khmer OS Battambang" panose="02000500000000020004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hmer OS Battambang" panose="02000500000000020004" pitchFamily="2" charset="0"/>
          <a:ea typeface="+mn-ea"/>
          <a:cs typeface="Khmer OS Battambang" panose="02000500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B357414B-CAAF-B989-42BD-035C565A7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531" y="2498621"/>
            <a:ext cx="4560124" cy="2144346"/>
          </a:xfrm>
        </p:spPr>
        <p:txBody>
          <a:bodyPr>
            <a:normAutofit/>
          </a:bodyPr>
          <a:lstStyle/>
          <a:p>
            <a:pPr algn="ctr"/>
            <a:r>
              <a:rPr lang="km-KH" dirty="0"/>
              <a:t>ណែនាំអោយស្គាល់</a:t>
            </a:r>
            <a:endParaRPr lang="en-US" dirty="0"/>
          </a:p>
          <a:p>
            <a:pPr algn="ctr"/>
            <a:r>
              <a:rPr lang="en-US" dirty="0">
                <a:latin typeface="Consolas" panose="020B0609020204030204" pitchFamily="49" charset="0"/>
              </a:rPr>
              <a:t>Function in PHP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F8654D8-A56A-85BE-3191-5D379AFE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មេរៀនទី១១</a:t>
            </a: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036327A-7373-B73C-F6EB-D2B7B9106CA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161" r="82"/>
          <a:stretch/>
        </p:blipFill>
        <p:spPr>
          <a:xfrm>
            <a:off x="5438899" y="130629"/>
            <a:ext cx="6875814" cy="6092042"/>
          </a:xfrm>
        </p:spPr>
      </p:pic>
    </p:spTree>
    <p:extLst>
      <p:ext uri="{BB962C8B-B14F-4D97-AF65-F5344CB8AC3E}">
        <p14:creationId xmlns:p14="http://schemas.microsoft.com/office/powerpoint/2010/main" val="1217308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B4D1-E2A8-4F4F-B0CF-EF394BBA4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៣. </a:t>
            </a:r>
            <a:r>
              <a:rPr lang="en-US" dirty="0"/>
              <a:t>Creating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8CA82-5E75-8B5A-AF13-4E7E0D0E0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26" y="1649832"/>
            <a:ext cx="11165747" cy="451611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km-KH" dirty="0"/>
              <a:t>នៅពេលបង្កើត </a:t>
            </a:r>
            <a:r>
              <a:rPr lang="en-US" dirty="0"/>
              <a:t>user defined function </a:t>
            </a:r>
            <a:r>
              <a:rPr lang="km-KH" dirty="0"/>
              <a:t>យើងត្រូវចងចាំរឿងមួយចំនួន៖</a:t>
            </a:r>
          </a:p>
          <a:p>
            <a:pPr marL="0" indent="0" algn="just">
              <a:buNone/>
            </a:pPr>
            <a:r>
              <a:rPr lang="km-KH" dirty="0"/>
              <a:t>1.ឈ្មោះណាមួយដែលបញ្ចប់ដោយវង់ក្រចកបើក និងបិទ គឺជា </a:t>
            </a:r>
            <a:r>
              <a:rPr lang="en-US" dirty="0"/>
              <a:t>function </a:t>
            </a:r>
            <a:r>
              <a:rPr lang="km-KH" dirty="0"/>
              <a:t>មួយ។</a:t>
            </a:r>
          </a:p>
          <a:p>
            <a:pPr marL="0" indent="0" algn="just">
              <a:buNone/>
            </a:pPr>
            <a:r>
              <a:rPr lang="km-KH" dirty="0"/>
              <a:t>2.ឈ្មោះ </a:t>
            </a:r>
            <a:r>
              <a:rPr lang="en-US" dirty="0"/>
              <a:t>function </a:t>
            </a:r>
            <a:r>
              <a:rPr lang="km-KH" dirty="0"/>
              <a:t>តែងតែចាប់ផ្តើមដោយ </a:t>
            </a:r>
            <a:r>
              <a:rPr lang="en-US" dirty="0"/>
              <a:t>keyword function </a:t>
            </a:r>
            <a:r>
              <a:rPr lang="km-KH" dirty="0"/>
              <a:t>។</a:t>
            </a:r>
          </a:p>
          <a:p>
            <a:pPr marL="0" indent="0" algn="just">
              <a:buNone/>
            </a:pPr>
            <a:r>
              <a:rPr lang="km-KH" dirty="0"/>
              <a:t>3.ដើម្បីហៅ </a:t>
            </a:r>
            <a:r>
              <a:rPr lang="en-US" dirty="0"/>
              <a:t>function </a:t>
            </a:r>
            <a:r>
              <a:rPr lang="km-KH" dirty="0"/>
              <a:t>មួយ យើងគ្រាន់តែត្រូវសរសេរឈ្មោះរបស់វាតាមវង់ក្រចក</a:t>
            </a:r>
          </a:p>
          <a:p>
            <a:pPr marL="0" indent="0" algn="just">
              <a:buNone/>
            </a:pPr>
            <a:r>
              <a:rPr lang="km-KH" dirty="0"/>
              <a:t>4.ឈ្មោះ </a:t>
            </a:r>
            <a:r>
              <a:rPr lang="en-US" dirty="0"/>
              <a:t>function </a:t>
            </a:r>
            <a:r>
              <a:rPr lang="km-KH" dirty="0"/>
              <a:t>មិនអាចចាប់ផ្តើមដោយលេខបានទេ ។  វាអាចចាប់ផ្តើមដោយអក្ខរក្រម(</a:t>
            </a:r>
            <a:r>
              <a:rPr lang="en-US" dirty="0"/>
              <a:t>A-Z, a-z) </a:t>
            </a:r>
            <a:r>
              <a:rPr lang="km-KH" dirty="0"/>
              <a:t>ឬសញ្ញាគូសពីក្រោម _ (</a:t>
            </a:r>
            <a:r>
              <a:rPr lang="en-US" dirty="0"/>
              <a:t>underscore) </a:t>
            </a:r>
            <a:r>
              <a:rPr lang="km-KH" dirty="0"/>
              <a:t>។</a:t>
            </a:r>
          </a:p>
          <a:p>
            <a:pPr marL="0" indent="0" algn="just">
              <a:buNone/>
            </a:pPr>
            <a:r>
              <a:rPr lang="km-KH" dirty="0"/>
              <a:t>5.ឈ្មោះ </a:t>
            </a:r>
            <a:r>
              <a:rPr lang="en-US" dirty="0"/>
              <a:t>function </a:t>
            </a:r>
            <a:r>
              <a:rPr lang="km-KH" dirty="0"/>
              <a:t>មិនប្រកាន់អក្សរតូចធំទេ ។</a:t>
            </a:r>
          </a:p>
        </p:txBody>
      </p:sp>
    </p:spTree>
    <p:extLst>
      <p:ext uri="{BB962C8B-B14F-4D97-AF65-F5344CB8AC3E}">
        <p14:creationId xmlns:p14="http://schemas.microsoft.com/office/powerpoint/2010/main" val="468606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999FA-EABE-9BCB-D298-B5E00A7EC22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229100" y="859870"/>
            <a:ext cx="6618515" cy="4531528"/>
          </a:xfrm>
          <a:ln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pPr marL="46101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7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Khmer OS Battambang" panose="02000500000000020004" pitchFamily="2" charset="0"/>
              </a:rPr>
              <a:t>Example: </a:t>
            </a:r>
          </a:p>
          <a:p>
            <a:pPr marL="46101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7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&lt;?</a:t>
            </a:r>
            <a:r>
              <a:rPr lang="en-US" sz="2700" spc="1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php</a:t>
            </a:r>
            <a:endParaRPr lang="en-US" sz="27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marL="232410" indent="0" fontAlgn="base">
              <a:lnSpc>
                <a:spcPts val="1440"/>
              </a:lnSpc>
              <a:spcAft>
                <a:spcPts val="800"/>
              </a:spcAft>
              <a:buNone/>
            </a:pPr>
            <a:r>
              <a:rPr lang="en-US" sz="2700" b="1" spc="10" dirty="0">
                <a:solidFill>
                  <a:srgbClr val="0066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700" b="1" spc="10" dirty="0">
                <a:solidFill>
                  <a:srgbClr val="0066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</a:t>
            </a:r>
            <a:r>
              <a:rPr lang="en-US" sz="27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GroupA1(){</a:t>
            </a:r>
          </a:p>
          <a:p>
            <a:pPr marL="232410" indent="0" fontAlgn="base">
              <a:lnSpc>
                <a:spcPts val="1440"/>
              </a:lnSpc>
              <a:spcAft>
                <a:spcPts val="800"/>
              </a:spcAft>
              <a:buNone/>
            </a:pPr>
            <a:r>
              <a:rPr lang="en-US" sz="2700" spc="10" dirty="0">
                <a:solidFill>
                  <a:srgbClr val="FF149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700" spc="10" dirty="0">
                <a:solidFill>
                  <a:srgbClr val="FF149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700" spc="10" dirty="0">
                <a:solidFill>
                  <a:srgbClr val="FF149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echo</a:t>
            </a:r>
            <a:r>
              <a:rPr lang="en-US" sz="27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spc="1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"This is Group A1"</a:t>
            </a:r>
            <a:r>
              <a:rPr lang="en-US" sz="27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7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indent="0" fontAlgn="base">
              <a:lnSpc>
                <a:spcPts val="1440"/>
              </a:lnSpc>
              <a:spcAft>
                <a:spcPts val="800"/>
              </a:spcAft>
              <a:buNone/>
            </a:pPr>
            <a:r>
              <a:rPr lang="en-US" sz="27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27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indent="0" fontAlgn="base">
              <a:lnSpc>
                <a:spcPts val="1440"/>
              </a:lnSpc>
              <a:spcAft>
                <a:spcPts val="800"/>
              </a:spcAft>
              <a:buNone/>
            </a:pPr>
            <a:r>
              <a:rPr lang="en-US" sz="2700" spc="10" dirty="0">
                <a:solidFill>
                  <a:srgbClr val="0082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	// Calling the function</a:t>
            </a:r>
          </a:p>
          <a:p>
            <a:pPr indent="0" fontAlgn="base">
              <a:lnSpc>
                <a:spcPts val="1440"/>
              </a:lnSpc>
              <a:spcAft>
                <a:spcPts val="800"/>
              </a:spcAft>
              <a:buNone/>
            </a:pPr>
            <a:r>
              <a:rPr lang="en-US" sz="27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Khmer OS Battambang" panose="02000500000000020004" pitchFamily="2" charset="0"/>
              </a:rPr>
              <a:t>	</a:t>
            </a:r>
            <a:r>
              <a:rPr lang="en-US" sz="27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GroupA1();</a:t>
            </a:r>
            <a:endParaRPr lang="en-US" sz="27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indent="0" fontAlgn="base">
              <a:lnSpc>
                <a:spcPts val="1440"/>
              </a:lnSpc>
              <a:spcAft>
                <a:spcPts val="800"/>
              </a:spcAft>
              <a:buNone/>
            </a:pPr>
            <a:r>
              <a:rPr lang="en-US" sz="27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Khmer OS Battambang" panose="02000500000000020004" pitchFamily="2" charset="0"/>
              </a:rPr>
              <a:t>?&gt;</a:t>
            </a:r>
          </a:p>
          <a:p>
            <a:pPr indent="0" fontAlgn="base">
              <a:lnSpc>
                <a:spcPts val="1440"/>
              </a:lnSpc>
              <a:spcAft>
                <a:spcPts val="800"/>
              </a:spcAft>
              <a:buNone/>
            </a:pPr>
            <a:r>
              <a:rPr lang="en-US" sz="27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700" b="1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Output:	</a:t>
            </a:r>
            <a:r>
              <a:rPr lang="en-US" sz="27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 is Group A1</a:t>
            </a:r>
          </a:p>
          <a:p>
            <a:pPr indent="0" fontAlgn="base">
              <a:lnSpc>
                <a:spcPts val="1440"/>
              </a:lnSpc>
              <a:spcAft>
                <a:spcPts val="800"/>
              </a:spcAft>
              <a:buNone/>
            </a:pPr>
            <a:r>
              <a:rPr lang="en-US" sz="2700" spc="1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endParaRPr lang="en-US" sz="27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marL="0" indent="0" fontAlgn="base">
              <a:lnSpc>
                <a:spcPts val="1440"/>
              </a:lnSpc>
              <a:spcAft>
                <a:spcPts val="800"/>
              </a:spcAft>
              <a:buNone/>
            </a:pPr>
            <a:endParaRPr lang="en-US" sz="32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8B3DD0-BDEE-1221-C801-06524A862726}"/>
              </a:ext>
            </a:extLst>
          </p:cNvPr>
          <p:cNvSpPr txBox="1"/>
          <p:nvPr/>
        </p:nvSpPr>
        <p:spPr>
          <a:xfrm>
            <a:off x="225632" y="1786146"/>
            <a:ext cx="4884715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Consolas" panose="020B0609020204030204" pitchFamily="49" charset="0"/>
              </a:rPr>
              <a:t>Syntax:</a:t>
            </a:r>
          </a:p>
          <a:p>
            <a:endParaRPr lang="en-US" sz="2700" dirty="0"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FF0000"/>
                </a:solidFill>
                <a:latin typeface="Consolas" panose="020B0609020204030204" pitchFamily="49" charset="0"/>
              </a:rPr>
              <a:t>Function </a:t>
            </a:r>
            <a:r>
              <a:rPr lang="en-US" sz="2700" dirty="0" err="1">
                <a:solidFill>
                  <a:srgbClr val="FF0000"/>
                </a:solidFill>
                <a:latin typeface="Consolas" panose="020B0609020204030204" pitchFamily="49" charset="0"/>
              </a:rPr>
              <a:t>functionName</a:t>
            </a:r>
            <a:r>
              <a:rPr lang="en-US" sz="2700" dirty="0">
                <a:solidFill>
                  <a:srgbClr val="FF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2700" dirty="0">
                <a:solidFill>
                  <a:srgbClr val="FF0000"/>
                </a:solidFill>
                <a:latin typeface="Consolas" panose="020B0609020204030204" pitchFamily="49" charset="0"/>
              </a:rPr>
              <a:t>	// Code to executed</a:t>
            </a:r>
          </a:p>
          <a:p>
            <a:r>
              <a:rPr lang="en-US" sz="27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1625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6934A-825F-2954-90D4-BCA55FFB6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៤. </a:t>
            </a:r>
            <a:r>
              <a:rPr lang="en-US" dirty="0"/>
              <a:t>Function with Parameters or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999FA-EABE-9BCB-D298-B5E00A7EC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km-KH" dirty="0"/>
              <a:t>ព័ត៌មាន ឬអថេរនៅក្នុងវង់ក្រចករបស់អនុគមន៍ត្រូវបានគេហៅថា </a:t>
            </a:r>
            <a:r>
              <a:rPr lang="en-US" dirty="0"/>
              <a:t>parameters</a:t>
            </a:r>
            <a:r>
              <a:rPr lang="km-KH" dirty="0"/>
              <a:t>។ ទាំងនេះត្រូវបានប្រើដើម្បីរក្សាតម្លៃដែលអាចប្រតិបត្តិបានក្នុងអំឡុងពេលដំណើរ</a:t>
            </a:r>
            <a:r>
              <a:rPr lang="en-US" dirty="0"/>
              <a:t>   </a:t>
            </a:r>
            <a:r>
              <a:rPr lang="km-KH" dirty="0"/>
              <a:t>ការ</a:t>
            </a:r>
            <a:r>
              <a:rPr lang="en-US" dirty="0"/>
              <a:t> </a:t>
            </a:r>
            <a:r>
              <a:rPr lang="km-KH" dirty="0"/>
              <a:t>។ អ្នកប្រើប្រាស់មានសេរីភាពក្នុងការទទួលយក </a:t>
            </a:r>
            <a:r>
              <a:rPr lang="en-US" dirty="0"/>
              <a:t>parameters </a:t>
            </a:r>
            <a:r>
              <a:rPr lang="km-KH" dirty="0"/>
              <a:t>ជាច្រើនតាមដែលគាត់ចង់បាន ដោយបំបែកដោយសញ្ញាក្បៀស(,) </a:t>
            </a:r>
            <a:r>
              <a:rPr lang="en-US" dirty="0"/>
              <a:t>operator </a:t>
            </a:r>
            <a:r>
              <a:rPr lang="km-KH" dirty="0"/>
              <a:t>។ </a:t>
            </a:r>
            <a:r>
              <a:rPr lang="en-US" dirty="0"/>
              <a:t>Parameters </a:t>
            </a:r>
            <a:r>
              <a:rPr lang="km-KH" dirty="0"/>
              <a:t>ទាំងនេះត្រូវបានប្រើដើម្បីទទួលយកធាតុបញ្ចូលក្នុងអំឡុងពេល   ដំណើរការ ។ ខណៈពេលដែលឆ្លងកាត់តម្លៃដូចជាអំឡុងពេលហៅ </a:t>
            </a:r>
            <a:r>
              <a:rPr lang="en-US" dirty="0"/>
              <a:t>function </a:t>
            </a:r>
            <a:r>
              <a:rPr lang="km-KH" dirty="0"/>
              <a:t>ពួកវាត្រូវបានគេហៅថា </a:t>
            </a:r>
            <a:r>
              <a:rPr lang="en-US" dirty="0"/>
              <a:t>Argument </a:t>
            </a:r>
            <a:r>
              <a:rPr lang="km-KH" dirty="0"/>
              <a:t>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14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AF2A4-7FB2-09FC-0FA4-AE5F5572878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23158" y="558837"/>
            <a:ext cx="10745683" cy="555552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dirty="0">
                <a:latin typeface="Ang DaunTeav" panose="020B0503020102020204" pitchFamily="34" charset="0"/>
                <a:cs typeface="Ang DaunTeav" panose="020B0503020102020204" pitchFamily="34" charset="0"/>
              </a:rPr>
              <a:t>Argument </a:t>
            </a:r>
            <a:r>
              <a:rPr lang="km-KH" sz="2600" dirty="0">
                <a:latin typeface="Ang DaunTeav" panose="020B0503020102020204" pitchFamily="34" charset="0"/>
                <a:cs typeface="Ang DaunTeav" panose="020B0503020102020204" pitchFamily="34" charset="0"/>
              </a:rPr>
              <a:t>គឺជាតម្លៃដែលបានបញ្ជូនទៅ </a:t>
            </a:r>
            <a:r>
              <a:rPr lang="en-US" sz="2600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 </a:t>
            </a:r>
            <a:r>
              <a:rPr lang="km-KH" sz="2600" dirty="0">
                <a:latin typeface="Ang DaunTeav" panose="020B0503020102020204" pitchFamily="34" charset="0"/>
                <a:cs typeface="Ang DaunTeav" panose="020B0503020102020204" pitchFamily="34" charset="0"/>
              </a:rPr>
              <a:t>មួយ ហើយ </a:t>
            </a:r>
            <a:r>
              <a:rPr lang="en-US" sz="2600" dirty="0">
                <a:latin typeface="Ang DaunTeav" panose="020B0503020102020204" pitchFamily="34" charset="0"/>
                <a:cs typeface="Ang DaunTeav" panose="020B0503020102020204" pitchFamily="34" charset="0"/>
              </a:rPr>
              <a:t>parameter </a:t>
            </a:r>
            <a:r>
              <a:rPr lang="km-KH" sz="2600" dirty="0">
                <a:latin typeface="Ang DaunTeav" panose="020B0503020102020204" pitchFamily="34" charset="0"/>
                <a:cs typeface="Ang DaunTeav" panose="020B0503020102020204" pitchFamily="34" charset="0"/>
              </a:rPr>
              <a:t>ត្រូវបានប្រើដើម្បីរក្សា </a:t>
            </a:r>
            <a:r>
              <a:rPr lang="en-US" sz="2600" dirty="0">
                <a:latin typeface="Ang DaunTeav" panose="020B0503020102020204" pitchFamily="34" charset="0"/>
                <a:cs typeface="Ang DaunTeav" panose="020B0503020102020204" pitchFamily="34" charset="0"/>
              </a:rPr>
              <a:t>arguments </a:t>
            </a:r>
            <a:r>
              <a:rPr lang="km-KH" sz="2600" dirty="0">
                <a:latin typeface="Ang DaunTeav" panose="020B0503020102020204" pitchFamily="34" charset="0"/>
                <a:cs typeface="Ang DaunTeav" panose="020B0503020102020204" pitchFamily="34" charset="0"/>
              </a:rPr>
              <a:t>ទាំងនោះ ។  នៅក្នុងពាក្យទូទៅ ទាំង </a:t>
            </a:r>
            <a:r>
              <a:rPr lang="en-US" sz="2600" dirty="0">
                <a:latin typeface="Ang DaunTeav" panose="020B0503020102020204" pitchFamily="34" charset="0"/>
                <a:cs typeface="Ang DaunTeav" panose="020B0503020102020204" pitchFamily="34" charset="0"/>
              </a:rPr>
              <a:t>parameter </a:t>
            </a:r>
            <a:r>
              <a:rPr lang="km-KH" sz="2600" dirty="0">
                <a:latin typeface="Ang DaunTeav" panose="020B0503020102020204" pitchFamily="34" charset="0"/>
                <a:cs typeface="Ang DaunTeav" panose="020B0503020102020204" pitchFamily="34" charset="0"/>
              </a:rPr>
              <a:t>និង </a:t>
            </a:r>
            <a:r>
              <a:rPr lang="en-US" sz="2600" dirty="0">
                <a:latin typeface="Ang DaunTeav" panose="020B0503020102020204" pitchFamily="34" charset="0"/>
                <a:cs typeface="Ang DaunTeav" panose="020B0503020102020204" pitchFamily="34" charset="0"/>
              </a:rPr>
              <a:t>argument </a:t>
            </a:r>
            <a:r>
              <a:rPr lang="km-KH" sz="2600" dirty="0">
                <a:latin typeface="Ang DaunTeav" panose="020B0503020102020204" pitchFamily="34" charset="0"/>
                <a:cs typeface="Ang DaunTeav" panose="020B0503020102020204" pitchFamily="34" charset="0"/>
              </a:rPr>
              <a:t>មានន័យដូចគ្នា ។  យើងត្រូវចងចាំថាសម្រាប់គ្រប់ </a:t>
            </a:r>
            <a:r>
              <a:rPr lang="en-US" sz="2600" dirty="0">
                <a:latin typeface="Ang DaunTeav" panose="020B0503020102020204" pitchFamily="34" charset="0"/>
                <a:cs typeface="Ang DaunTeav" panose="020B0503020102020204" pitchFamily="34" charset="0"/>
              </a:rPr>
              <a:t>parameter </a:t>
            </a:r>
            <a:r>
              <a:rPr lang="km-KH" sz="2600" dirty="0">
                <a:latin typeface="Ang DaunTeav" panose="020B0503020102020204" pitchFamily="34" charset="0"/>
                <a:cs typeface="Ang DaunTeav" panose="020B0503020102020204" pitchFamily="34" charset="0"/>
              </a:rPr>
              <a:t>យើងត្រូវឆ្លងកាត់ </a:t>
            </a:r>
            <a:r>
              <a:rPr lang="en-US" sz="2600" dirty="0">
                <a:latin typeface="Ang DaunTeav" panose="020B0503020102020204" pitchFamily="34" charset="0"/>
                <a:cs typeface="Ang DaunTeav" panose="020B0503020102020204" pitchFamily="34" charset="0"/>
              </a:rPr>
              <a:t>argument </a:t>
            </a:r>
            <a:r>
              <a:rPr lang="km-KH" sz="2600" dirty="0">
                <a:latin typeface="Ang DaunTeav" panose="020B0503020102020204" pitchFamily="34" charset="0"/>
                <a:cs typeface="Ang DaunTeav" panose="020B0503020102020204" pitchFamily="34" charset="0"/>
              </a:rPr>
              <a:t>ដែលត្រូវគ្នារបស់វា ។</a:t>
            </a:r>
            <a:endParaRPr lang="en-US" sz="2600" dirty="0">
              <a:latin typeface="Ang DaunTeav" panose="020B0503020102020204" pitchFamily="34" charset="0"/>
              <a:cs typeface="Ang DaunTeav" panose="020B0503020102020204" pitchFamily="34" charset="0"/>
            </a:endParaRPr>
          </a:p>
          <a:p>
            <a:pPr marL="0" indent="0" algn="just">
              <a:buNone/>
            </a:pPr>
            <a:r>
              <a:rPr lang="en-US" sz="2600" b="1" dirty="0">
                <a:solidFill>
                  <a:srgbClr val="006BC2"/>
                </a:solidFill>
                <a:latin typeface="Ang DaunTeav" panose="020B0503020102020204" pitchFamily="34" charset="0"/>
                <a:cs typeface="Ang DaunTeav" panose="020B0503020102020204" pitchFamily="34" charset="0"/>
              </a:rPr>
              <a:t>Syntax:</a:t>
            </a:r>
          </a:p>
          <a:p>
            <a:pPr marL="0" indent="0" algn="just">
              <a:buNone/>
            </a:pPr>
            <a:r>
              <a:rPr lang="en-US" sz="2600" dirty="0">
                <a:latin typeface="Ang DaunTeav" panose="020B0503020102020204" pitchFamily="34" charset="0"/>
                <a:cs typeface="Ang DaunTeav" panose="020B0503020102020204" pitchFamily="34" charset="0"/>
              </a:rPr>
              <a:t>	</a:t>
            </a:r>
            <a:r>
              <a:rPr lang="en-US" sz="2600" dirty="0">
                <a:solidFill>
                  <a:srgbClr val="FF0000"/>
                </a:solidFill>
                <a:latin typeface="Ang DaunTeav" panose="020B0503020102020204" pitchFamily="34" charset="0"/>
                <a:cs typeface="Ang DaunTeav" panose="020B0503020102020204" pitchFamily="34" charset="0"/>
              </a:rPr>
              <a:t>function </a:t>
            </a:r>
            <a:r>
              <a:rPr lang="en-US" sz="2600" dirty="0" err="1">
                <a:solidFill>
                  <a:srgbClr val="FF0000"/>
                </a:solidFill>
                <a:latin typeface="Ang DaunTeav" panose="020B0503020102020204" pitchFamily="34" charset="0"/>
                <a:cs typeface="Ang DaunTeav" panose="020B0503020102020204" pitchFamily="34" charset="0"/>
              </a:rPr>
              <a:t>function_name</a:t>
            </a:r>
            <a:r>
              <a:rPr lang="en-US" sz="2600" dirty="0">
                <a:solidFill>
                  <a:srgbClr val="FF0000"/>
                </a:solidFill>
                <a:latin typeface="Ang DaunTeav" panose="020B0503020102020204" pitchFamily="34" charset="0"/>
                <a:cs typeface="Ang DaunTeav" panose="020B0503020102020204" pitchFamily="34" charset="0"/>
              </a:rPr>
              <a:t>($</a:t>
            </a:r>
            <a:r>
              <a:rPr lang="en-US" sz="2600" dirty="0" err="1">
                <a:solidFill>
                  <a:srgbClr val="FF0000"/>
                </a:solidFill>
                <a:latin typeface="Ang DaunTeav" panose="020B0503020102020204" pitchFamily="34" charset="0"/>
                <a:cs typeface="Ang DaunTeav" panose="020B0503020102020204" pitchFamily="34" charset="0"/>
              </a:rPr>
              <a:t>first_parameter</a:t>
            </a:r>
            <a:r>
              <a:rPr lang="en-US" sz="2600" dirty="0">
                <a:solidFill>
                  <a:srgbClr val="FF0000"/>
                </a:solidFill>
                <a:latin typeface="Ang DaunTeav" panose="020B0503020102020204" pitchFamily="34" charset="0"/>
                <a:cs typeface="Ang DaunTeav" panose="020B0503020102020204" pitchFamily="34" charset="0"/>
              </a:rPr>
              <a:t>, $</a:t>
            </a:r>
            <a:r>
              <a:rPr lang="en-US" sz="2600" dirty="0" err="1">
                <a:solidFill>
                  <a:srgbClr val="FF0000"/>
                </a:solidFill>
                <a:latin typeface="Ang DaunTeav" panose="020B0503020102020204" pitchFamily="34" charset="0"/>
                <a:cs typeface="Ang DaunTeav" panose="020B0503020102020204" pitchFamily="34" charset="0"/>
              </a:rPr>
              <a:t>second_parameter</a:t>
            </a:r>
            <a:r>
              <a:rPr lang="en-US" sz="2600" dirty="0">
                <a:solidFill>
                  <a:srgbClr val="FF0000"/>
                </a:solidFill>
                <a:latin typeface="Ang DaunTeav" panose="020B0503020102020204" pitchFamily="34" charset="0"/>
                <a:cs typeface="Ang DaunTeav" panose="020B0503020102020204" pitchFamily="34" charset="0"/>
              </a:rPr>
              <a:t>) {</a:t>
            </a:r>
          </a:p>
          <a:p>
            <a:pPr marL="0" indent="0" algn="just">
              <a:buNone/>
            </a:pPr>
            <a:r>
              <a:rPr lang="en-US" sz="2600" dirty="0">
                <a:solidFill>
                  <a:srgbClr val="FF0000"/>
                </a:solidFill>
                <a:latin typeface="Ang DaunTeav" panose="020B0503020102020204" pitchFamily="34" charset="0"/>
                <a:cs typeface="Ang DaunTeav" panose="020B0503020102020204" pitchFamily="34" charset="0"/>
              </a:rPr>
              <a:t>   		 executable code;</a:t>
            </a:r>
          </a:p>
          <a:p>
            <a:pPr marL="0" indent="0" algn="just">
              <a:buNone/>
            </a:pPr>
            <a:r>
              <a:rPr lang="en-US" sz="2600" dirty="0">
                <a:solidFill>
                  <a:srgbClr val="FF0000"/>
                </a:solidFill>
                <a:latin typeface="Ang DaunTeav" panose="020B0503020102020204" pitchFamily="34" charset="0"/>
                <a:cs typeface="Ang DaunTeav" panose="020B0503020102020204" pitchFamily="34" charset="0"/>
              </a:rPr>
              <a:t>	}</a:t>
            </a:r>
          </a:p>
          <a:p>
            <a:pPr marL="0" indent="0">
              <a:buNone/>
            </a:pPr>
            <a:endParaRPr lang="en-US" sz="2600" dirty="0">
              <a:latin typeface="Ang DaunTeav" panose="020B0503020102020204" pitchFamily="34" charset="0"/>
              <a:cs typeface="Ang DaunTeav" panose="020B0503020102020204" pitchFamily="34" charset="0"/>
            </a:endParaRPr>
          </a:p>
          <a:p>
            <a:pPr marL="0" indent="0">
              <a:buNone/>
            </a:pPr>
            <a:endParaRPr lang="en-US" sz="2600" dirty="0">
              <a:latin typeface="Ang DaunTeav" panose="020B0503020102020204" pitchFamily="34" charset="0"/>
              <a:cs typeface="Ang DaunTeav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729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8B6A3BC-835B-3FDE-946F-C6E4E2653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845288"/>
              </p:ext>
            </p:extLst>
          </p:nvPr>
        </p:nvGraphicFramePr>
        <p:xfrm>
          <a:off x="2506272" y="692457"/>
          <a:ext cx="6400800" cy="5814060"/>
        </p:xfrm>
        <a:graphic>
          <a:graphicData uri="http://schemas.openxmlformats.org/drawingml/2006/table">
            <a:tbl>
              <a:tblPr firstRow="1" firstCol="1" bandRow="1"/>
              <a:tblGrid>
                <a:gridCol w="6400800">
                  <a:extLst>
                    <a:ext uri="{9D8B030D-6E8A-4147-A177-3AD203B41FA5}">
                      <a16:colId xmlns:a16="http://schemas.microsoft.com/office/drawing/2014/main" val="40867862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&lt;?</a:t>
                      </a: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php</a:t>
                      </a:r>
                      <a:endParaRPr lang="en-US" sz="2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Khmer OS Battambang" panose="02000500000000020004" pitchFamily="2" charset="0"/>
                      </a:endParaRPr>
                    </a:p>
                    <a:p>
                      <a:pPr fontAlgn="base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solidFill>
                            <a:srgbClr val="0082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// function along with three parameters</a:t>
                      </a:r>
                      <a:endParaRPr lang="en-US" sz="2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Khmer OS Battambang" panose="02000500000000020004" pitchFamily="2" charset="0"/>
                      </a:endParaRPr>
                    </a:p>
                    <a:p>
                      <a:pPr fontAlgn="base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2200" b="1" dirty="0">
                          <a:solidFill>
                            <a:srgbClr val="006699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proGeek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200" dirty="0">
                          <a:solidFill>
                            <a:srgbClr val="AA77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$num1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200" dirty="0">
                          <a:solidFill>
                            <a:srgbClr val="AA77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$num2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200" dirty="0">
                          <a:solidFill>
                            <a:srgbClr val="AA77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$num3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Khmer OS Battambang" panose="02000500000000020004" pitchFamily="2" charset="0"/>
                      </a:endParaRPr>
                    </a:p>
                    <a:p>
                      <a:pPr fontAlgn="base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{</a:t>
                      </a:r>
                      <a:endParaRPr lang="en-US" sz="2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Khmer OS Battambang" panose="02000500000000020004" pitchFamily="2" charset="0"/>
                      </a:endParaRPr>
                    </a:p>
                    <a:p>
                      <a:pPr fontAlgn="base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   </a:t>
                      </a:r>
                      <a:r>
                        <a:rPr lang="en-US" sz="2200" dirty="0">
                          <a:solidFill>
                            <a:srgbClr val="AA77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$product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US" sz="2200" dirty="0">
                          <a:solidFill>
                            <a:srgbClr val="AA77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$num1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* </a:t>
                      </a:r>
                      <a:r>
                        <a:rPr lang="en-US" sz="2200" dirty="0">
                          <a:solidFill>
                            <a:srgbClr val="AA77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$num2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* </a:t>
                      </a:r>
                      <a:r>
                        <a:rPr lang="en-US" sz="2200" dirty="0">
                          <a:solidFill>
                            <a:srgbClr val="AA77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$num3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2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Khmer OS Battambang" panose="02000500000000020004" pitchFamily="2" charset="0"/>
                      </a:endParaRPr>
                    </a:p>
                    <a:p>
                      <a:pPr fontAlgn="base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   </a:t>
                      </a:r>
                      <a:r>
                        <a:rPr lang="en-US" sz="2200" dirty="0">
                          <a:solidFill>
                            <a:srgbClr val="FF1493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echo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"The product is $product"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2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Khmer OS Battambang" panose="02000500000000020004" pitchFamily="2" charset="0"/>
                      </a:endParaRPr>
                    </a:p>
                    <a:p>
                      <a:pPr fontAlgn="base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2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Khmer OS Battambang" panose="02000500000000020004" pitchFamily="2" charset="0"/>
                      </a:endParaRPr>
                    </a:p>
                    <a:p>
                      <a:pPr fontAlgn="base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solidFill>
                            <a:srgbClr val="0082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// Calling the function</a:t>
                      </a:r>
                      <a:endParaRPr lang="en-US" sz="2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Khmer OS Battambang" panose="02000500000000020004" pitchFamily="2" charset="0"/>
                      </a:endParaRPr>
                    </a:p>
                    <a:p>
                      <a:pPr fontAlgn="base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solidFill>
                            <a:srgbClr val="0082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// Passing three arguments</a:t>
                      </a:r>
                      <a:endParaRPr lang="en-US" sz="2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Khmer OS Battambang" panose="02000500000000020004" pitchFamily="2" charset="0"/>
                      </a:endParaRPr>
                    </a:p>
                    <a:p>
                      <a:pPr fontAlgn="base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proGeek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(2, 3, 5);</a:t>
                      </a:r>
                      <a:endParaRPr lang="en-US" sz="2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Khmer OS Battambang" panose="02000500000000020004" pitchFamily="2" charset="0"/>
                      </a:endParaRPr>
                    </a:p>
                    <a:p>
                      <a:pPr fontAlgn="base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?&gt;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Output: </a:t>
                      </a:r>
                      <a:r>
                        <a:rPr lang="en-US" sz="2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product is 30</a:t>
                      </a:r>
                    </a:p>
                    <a:p>
                      <a:pPr fontAlgn="base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en-US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Khmer OS Battambang" panose="02000500000000020004" pitchFamily="2" charset="0"/>
                      </a:endParaRPr>
                    </a:p>
                  </a:txBody>
                  <a:tcPr marL="95250" marR="95250" marT="133350" marB="133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45153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D6D82D59-807C-F4D1-0550-7E58F62ED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6272" y="230792"/>
            <a:ext cx="18343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Example1: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096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D6D82D59-807C-F4D1-0550-7E58F62ED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109" y="329944"/>
            <a:ext cx="18343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Example2: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9A51C9-7D3A-B99F-D78E-6FB350873462}"/>
              </a:ext>
            </a:extLst>
          </p:cNvPr>
          <p:cNvSpPr txBox="1"/>
          <p:nvPr/>
        </p:nvSpPr>
        <p:spPr>
          <a:xfrm>
            <a:off x="1780108" y="889843"/>
            <a:ext cx="8862185" cy="5247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5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50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5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5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500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Definding</a:t>
            </a:r>
            <a:r>
              <a:rPr lang="en-US" sz="25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endParaRPr lang="en-US" sz="25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5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getSum</a:t>
            </a: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$num1</a:t>
            </a: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$num2</a:t>
            </a: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sz="25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5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$sum</a:t>
            </a: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5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$num1</a:t>
            </a: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5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$num2</a:t>
            </a: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5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5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"Sum of the two numbers </a:t>
            </a:r>
            <a:r>
              <a:rPr lang="en-US" sz="25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$num1</a:t>
            </a:r>
            <a:r>
              <a:rPr lang="en-US" sz="25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5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$num2</a:t>
            </a:r>
            <a:r>
              <a:rPr lang="en-US" sz="25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: </a:t>
            </a:r>
            <a:r>
              <a:rPr lang="en-US" sz="25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$sum</a:t>
            </a:r>
            <a:r>
              <a:rPr lang="en-US" sz="25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5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  <a:endParaRPr lang="en-US" sz="25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50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Calling function</a:t>
            </a:r>
            <a:endParaRPr lang="en-US" sz="25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5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getSum</a:t>
            </a: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5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5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5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25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en-US" sz="25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500" b="1" i="1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Output: </a:t>
            </a:r>
            <a:r>
              <a:rPr lang="en-US" sz="2500" i="1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 of the two numbers 10 and 20 is : 30.</a:t>
            </a:r>
            <a:endParaRPr lang="en-US" sz="25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809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CBDA-493E-6E8E-DEDB-1725C600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dirty="0"/>
              <a:t>៥. </a:t>
            </a:r>
            <a:r>
              <a:rPr lang="en-US" dirty="0"/>
              <a:t>Setting Default Values for Function parameter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117D5F-5F4D-AB30-8D9F-03FD1C806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PHP </a:t>
            </a:r>
            <a:r>
              <a:rPr lang="km-KH" dirty="0"/>
              <a:t>អនុញ្ញាតឱ្យយើងកំណត់តម្លៃ </a:t>
            </a:r>
            <a:r>
              <a:rPr lang="en-US" dirty="0"/>
              <a:t>default argument </a:t>
            </a:r>
            <a:r>
              <a:rPr lang="km-KH" dirty="0"/>
              <a:t>សម្រាប់ </a:t>
            </a:r>
            <a:r>
              <a:rPr lang="en-US" dirty="0"/>
              <a:t>function parameters </a:t>
            </a:r>
            <a:r>
              <a:rPr lang="km-KH" dirty="0"/>
              <a:t>។ ប្រសិនបើយើងមិនឆ្លងកាត់ </a:t>
            </a:r>
            <a:r>
              <a:rPr lang="en-US" dirty="0"/>
              <a:t>argument </a:t>
            </a:r>
            <a:r>
              <a:rPr lang="km-KH" dirty="0"/>
              <a:t>ណាមួយសម្រាប់ </a:t>
            </a:r>
            <a:r>
              <a:rPr lang="en-US" dirty="0"/>
              <a:t>parameter </a:t>
            </a:r>
            <a:r>
              <a:rPr lang="km-KH" dirty="0"/>
              <a:t>ដែលមាន </a:t>
            </a:r>
            <a:r>
              <a:rPr lang="en-US" dirty="0"/>
              <a:t>default value </a:t>
            </a:r>
            <a:r>
              <a:rPr lang="km-KH" dirty="0"/>
              <a:t>នោះ </a:t>
            </a:r>
            <a:r>
              <a:rPr lang="en-US" dirty="0"/>
              <a:t>PHP </a:t>
            </a:r>
            <a:r>
              <a:rPr lang="km-KH" dirty="0"/>
              <a:t>នឹងប្រើ </a:t>
            </a:r>
            <a:r>
              <a:rPr lang="en-US" dirty="0"/>
              <a:t>default set value </a:t>
            </a:r>
            <a:r>
              <a:rPr lang="km-KH" dirty="0"/>
              <a:t>សម្រាប់​ </a:t>
            </a:r>
            <a:r>
              <a:rPr lang="en-US" dirty="0"/>
              <a:t>parameter </a:t>
            </a:r>
            <a:r>
              <a:rPr lang="km-KH" dirty="0"/>
              <a:t>នេះក្នុងការហៅ </a:t>
            </a:r>
            <a:r>
              <a:rPr lang="en-US" dirty="0"/>
              <a:t>function </a:t>
            </a:r>
            <a:r>
              <a:rPr lang="km-KH" dirty="0"/>
              <a:t>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95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6FD54-5E81-587E-BE19-6C5082A5A5D2}"/>
              </a:ext>
            </a:extLst>
          </p:cNvPr>
          <p:cNvSpPr txBox="1"/>
          <p:nvPr/>
        </p:nvSpPr>
        <p:spPr>
          <a:xfrm>
            <a:off x="2311704" y="1145754"/>
            <a:ext cx="7568591" cy="50116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ts val="800"/>
              </a:spcAft>
            </a:pPr>
            <a:r>
              <a:rPr lang="en-US" sz="2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&lt;?</a:t>
            </a:r>
            <a:r>
              <a:rPr lang="en-US" sz="2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php</a:t>
            </a:r>
            <a:endParaRPr lang="en-US" sz="23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300" dirty="0">
                <a:solidFill>
                  <a:srgbClr val="0082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// function with default 	parameter</a:t>
            </a:r>
            <a:endParaRPr lang="en-US" sz="23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300" b="1" dirty="0">
                <a:solidFill>
                  <a:srgbClr val="0066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function</a:t>
            </a:r>
            <a:r>
              <a:rPr lang="en-US" sz="2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defVa</a:t>
            </a:r>
            <a:r>
              <a:rPr lang="en-US" sz="2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30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$str</a:t>
            </a:r>
            <a:r>
              <a:rPr lang="en-US" sz="2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230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$num</a:t>
            </a:r>
            <a:r>
              <a:rPr lang="en-US" sz="2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=12){</a:t>
            </a:r>
            <a:endParaRPr lang="en-US" sz="23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		</a:t>
            </a:r>
            <a:r>
              <a:rPr lang="en-US" sz="2300" dirty="0">
                <a:solidFill>
                  <a:srgbClr val="FF149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echo</a:t>
            </a:r>
            <a:r>
              <a:rPr lang="en-US" sz="2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"$str is $num years old \n"</a:t>
            </a:r>
            <a:r>
              <a:rPr lang="en-US" sz="2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3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23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300" dirty="0">
                <a:solidFill>
                  <a:srgbClr val="0082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// Calling the function</a:t>
            </a:r>
            <a:endParaRPr lang="en-US" sz="23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defVa</a:t>
            </a:r>
            <a:r>
              <a:rPr lang="en-US" sz="2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3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"Ram"</a:t>
            </a:r>
            <a:r>
              <a:rPr lang="en-US" sz="2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15);</a:t>
            </a:r>
            <a:endParaRPr lang="en-US" sz="23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300" dirty="0">
                <a:solidFill>
                  <a:srgbClr val="0082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// In this call, the default value 12</a:t>
            </a:r>
            <a:endParaRPr lang="en-US" sz="23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300" dirty="0">
                <a:solidFill>
                  <a:srgbClr val="0082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// will be considered</a:t>
            </a:r>
            <a:endParaRPr lang="en-US" sz="23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defVa</a:t>
            </a:r>
            <a:r>
              <a:rPr lang="en-US" sz="2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3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"Adam"</a:t>
            </a:r>
            <a:r>
              <a:rPr lang="en-US" sz="2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23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r>
              <a:rPr lang="en-US" sz="23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?&gt;</a:t>
            </a:r>
            <a:endParaRPr lang="en-US" sz="2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C69BD-06A1-E8E6-BCC2-C60419D66103}"/>
              </a:ext>
            </a:extLst>
          </p:cNvPr>
          <p:cNvSpPr txBox="1"/>
          <p:nvPr/>
        </p:nvSpPr>
        <p:spPr>
          <a:xfrm>
            <a:off x="2311704" y="436212"/>
            <a:ext cx="160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Consolas" panose="020B0609020204030204" pitchFamily="49" charset="0"/>
              </a:rPr>
              <a:t>Example</a:t>
            </a:r>
            <a:r>
              <a:rPr lang="en-US" sz="2400" b="1" dirty="0">
                <a:latin typeface="Consolas" panose="020B0609020204030204" pitchFamily="49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807347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0DB8B6-A5A7-9C67-0FB3-851E813BC976}"/>
              </a:ext>
            </a:extLst>
          </p:cNvPr>
          <p:cNvSpPr txBox="1"/>
          <p:nvPr/>
        </p:nvSpPr>
        <p:spPr>
          <a:xfrm>
            <a:off x="1028241" y="811559"/>
            <a:ext cx="10135518" cy="4724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Output: 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Ram is 15 years old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Adam is 12 years old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latin typeface="Ang DaunTeav" panose="020B0503020102020204" pitchFamily="34" charset="0"/>
              <a:cs typeface="Ang DaunTeav" panose="020B05030201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ក្នុងឧទាហរណ៍ខាងលើ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parameter $num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មាន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default value 12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ប្រសិនបើយើងមិនហុចតម្លៃណាមួយសម្រាប់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parameter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នេះក្នុងការហៅ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ទេ នោះ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default value 12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នឹងត្រូវបាន    ពិចារណា។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parameter $str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ក៏មិនមាន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default value 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ដែរ ដូច្នេះវាជាកាតព្វកិច្ច ។</a:t>
            </a:r>
            <a:endParaRPr lang="en-US" sz="2800" dirty="0">
              <a:latin typeface="Ang DaunTeav" panose="020B0503020102020204" pitchFamily="34" charset="0"/>
              <a:cs typeface="Ang DaunTeav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041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43EEC11-4454-E984-0A9F-FD673ABC4749}"/>
              </a:ext>
            </a:extLst>
          </p:cNvPr>
          <p:cNvSpPr txBox="1"/>
          <p:nvPr/>
        </p:nvSpPr>
        <p:spPr>
          <a:xfrm>
            <a:off x="426903" y="564480"/>
            <a:ext cx="70425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m-KH" sz="3600" b="1" dirty="0">
                <a:latin typeface="Ang DaunTeav" panose="020B0503020102020204" pitchFamily="34" charset="0"/>
                <a:cs typeface="Ang DaunTeav" panose="020B0503020102020204" pitchFamily="34" charset="0"/>
              </a:rPr>
              <a:t>៦. </a:t>
            </a:r>
            <a:r>
              <a:rPr lang="en-US" sz="3600" b="1" dirty="0">
                <a:latin typeface="Ang DaunTeav" panose="020B0503020102020204" pitchFamily="34" charset="0"/>
                <a:cs typeface="Ang DaunTeav" panose="020B0503020102020204" pitchFamily="34" charset="0"/>
              </a:rPr>
              <a:t>Return Values from 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2F4F37-81E7-C514-C941-6AD1B3E142F0}"/>
              </a:ext>
            </a:extLst>
          </p:cNvPr>
          <p:cNvSpPr txBox="1"/>
          <p:nvPr/>
        </p:nvSpPr>
        <p:spPr>
          <a:xfrm>
            <a:off x="663306" y="1669311"/>
            <a:ext cx="10865387" cy="4293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Functions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ក៏អាចត្រឡប់តម្លៃទៅផ្នែកនៃកម្មវិធីពីកន្លែងដែលវាត្រូវបានហៅ ។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Return Keyword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ត្រូវបានប្រើដើម្បីត្រឡប់តម្លៃត្រឡប់ទៅផ្នែកនៃកម្មវិធីពីកន្លែងដែលវាត្រូវបានគេហៅ ។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Return value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អាចជាប្រភេទណាមួយ រួមទាំង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array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និង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objects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។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Return statement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ក៏សម្គាល់ការបញ្ចប់នៃ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និងបញ្ឈប់ការប្រតិបត្តិបន្ទាប់ពីនោះ ហើយ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returns value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។</a:t>
            </a:r>
            <a:endParaRPr lang="en-US" sz="2800" dirty="0">
              <a:latin typeface="Ang DaunTeav" panose="020B0503020102020204" pitchFamily="34" charset="0"/>
              <a:cs typeface="Ang DaunTeav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08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4">
            <a:extLst>
              <a:ext uri="{FF2B5EF4-FFF2-40B4-BE49-F238E27FC236}">
                <a16:creationId xmlns:a16="http://schemas.microsoft.com/office/drawing/2014/main" id="{2CD79B20-33DB-3033-CA63-B517004F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51" y="1057646"/>
            <a:ext cx="4617804" cy="762990"/>
          </a:xfrm>
        </p:spPr>
        <p:txBody>
          <a:bodyPr>
            <a:noAutofit/>
          </a:bodyPr>
          <a:lstStyle/>
          <a:p>
            <a:pPr algn="ctr"/>
            <a:r>
              <a:rPr lang="km-KH" sz="4000" dirty="0">
                <a:solidFill>
                  <a:schemeClr val="accent2"/>
                </a:solidFill>
                <a:latin typeface="Ang DaunTeav" panose="020B0503020102020204" pitchFamily="34" charset="0"/>
                <a:cs typeface="Ang DaunTeav" panose="020B0503020102020204" pitchFamily="34" charset="0"/>
              </a:rPr>
              <a:t>រៀបចំដោយ ក្រុមទី០១</a:t>
            </a:r>
            <a:endParaRPr lang="en-US" sz="4000" dirty="0">
              <a:solidFill>
                <a:schemeClr val="accent2"/>
              </a:solidFill>
              <a:latin typeface="Ang DaunTeav" panose="020B0503020102020204" pitchFamily="34" charset="0"/>
              <a:cs typeface="Ang DaunTeav" panose="020B0503020102020204" pitchFamily="34" charset="0"/>
            </a:endParaRPr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235865EA-A40C-BE2C-C5D0-6E0F153C3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2987" y="1820636"/>
            <a:ext cx="3247132" cy="4129646"/>
          </a:xfrm>
        </p:spPr>
        <p:txBody>
          <a:bodyPr>
            <a:noAutofit/>
          </a:bodyPr>
          <a:lstStyle/>
          <a:p>
            <a:r>
              <a:rPr lang="km-KH" sz="4000" dirty="0">
                <a:solidFill>
                  <a:srgbClr val="006BC2"/>
                </a:solidFill>
                <a:latin typeface="Ang DaunTeav" panose="020B0503020102020204" pitchFamily="34" charset="0"/>
                <a:cs typeface="Ang DaunTeav" panose="020B0503020102020204" pitchFamily="34" charset="0"/>
              </a:rPr>
              <a:t>១.​ ផុន សំណាង</a:t>
            </a:r>
          </a:p>
          <a:p>
            <a:r>
              <a:rPr lang="km-KH" sz="4000" dirty="0">
                <a:solidFill>
                  <a:srgbClr val="006BC2"/>
                </a:solidFill>
                <a:latin typeface="Ang DaunTeav" panose="020B0503020102020204" pitchFamily="34" charset="0"/>
                <a:cs typeface="Ang DaunTeav" panose="020B0503020102020204" pitchFamily="34" charset="0"/>
              </a:rPr>
              <a:t>២. យ៉ម ស្រី​មុំ</a:t>
            </a:r>
          </a:p>
          <a:p>
            <a:r>
              <a:rPr lang="km-KH" sz="4000" dirty="0">
                <a:solidFill>
                  <a:srgbClr val="006BC2"/>
                </a:solidFill>
                <a:latin typeface="Ang DaunTeav" panose="020B0503020102020204" pitchFamily="34" charset="0"/>
                <a:cs typeface="Ang DaunTeav" panose="020B0503020102020204" pitchFamily="34" charset="0"/>
              </a:rPr>
              <a:t>៣. គឿម ចាន់នី</a:t>
            </a:r>
          </a:p>
          <a:p>
            <a:r>
              <a:rPr lang="km-KH" sz="4000" dirty="0">
                <a:solidFill>
                  <a:srgbClr val="006BC2"/>
                </a:solidFill>
                <a:latin typeface="Ang DaunTeav" panose="020B0503020102020204" pitchFamily="34" charset="0"/>
                <a:cs typeface="Ang DaunTeav" panose="020B0503020102020204" pitchFamily="34" charset="0"/>
              </a:rPr>
              <a:t>៤. ថៃ រ៉ាស៊ីន</a:t>
            </a:r>
            <a:endParaRPr lang="en-US" sz="4000" dirty="0">
              <a:solidFill>
                <a:srgbClr val="006BC2"/>
              </a:solidFill>
              <a:latin typeface="Ang DaunTeav" panose="020B0503020102020204" pitchFamily="34" charset="0"/>
              <a:cs typeface="Ang DaunTeav" panose="020B0503020102020204" pitchFamily="34" charset="0"/>
            </a:endParaRPr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C29BFE38-39EF-CB8A-F87C-A718648E893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1" r="14701"/>
          <a:stretch>
            <a:fillRect/>
          </a:stretch>
        </p:blipFill>
        <p:spPr>
          <a:xfrm>
            <a:off x="5055455" y="768503"/>
            <a:ext cx="6536232" cy="5701003"/>
          </a:xfrm>
        </p:spPr>
      </p:pic>
    </p:spTree>
    <p:extLst>
      <p:ext uri="{BB962C8B-B14F-4D97-AF65-F5344CB8AC3E}">
        <p14:creationId xmlns:p14="http://schemas.microsoft.com/office/powerpoint/2010/main" val="2722181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B7257A-F479-EECF-31D8-B1DE4E69696A}"/>
              </a:ext>
            </a:extLst>
          </p:cNvPr>
          <p:cNvSpPr txBox="1"/>
          <p:nvPr/>
        </p:nvSpPr>
        <p:spPr>
          <a:xfrm>
            <a:off x="2413842" y="1007713"/>
            <a:ext cx="802486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800"/>
              </a:spcAft>
            </a:pP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&lt;?</a:t>
            </a:r>
            <a:r>
              <a:rPr lang="en-US" sz="2000" spc="1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php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000" spc="10" dirty="0">
                <a:solidFill>
                  <a:srgbClr val="0082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// function along with three parameters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000" b="1" spc="10" dirty="0">
                <a:solidFill>
                  <a:srgbClr val="0066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function</a:t>
            </a: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proGeek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$num1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$num2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$num3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){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		</a:t>
            </a: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$product</a:t>
            </a: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$num1</a:t>
            </a: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$num2</a:t>
            </a: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$num3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		</a:t>
            </a:r>
            <a:r>
              <a:rPr lang="en-US" sz="2000" b="1" spc="10" dirty="0">
                <a:solidFill>
                  <a:srgbClr val="0066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$product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US" sz="2000" spc="10" dirty="0">
                <a:solidFill>
                  <a:srgbClr val="0082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//returning the product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000" spc="10" dirty="0">
                <a:solidFill>
                  <a:srgbClr val="0082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// storing the returned value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$</a:t>
            </a:r>
            <a:r>
              <a:rPr lang="en-US" sz="2000" spc="10" dirty="0" err="1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retValue</a:t>
            </a: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en-US" sz="2000" spc="1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proGeek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(2, 3, 5);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000" spc="10" dirty="0">
                <a:solidFill>
                  <a:srgbClr val="FF149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echo</a:t>
            </a: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"The product is $</a:t>
            </a:r>
            <a:r>
              <a:rPr lang="en-US" sz="2000" spc="1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retValue</a:t>
            </a:r>
            <a:r>
              <a:rPr lang="en-US" sz="2000" spc="1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?&gt;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6AE308-D80E-606C-B12A-F12AA34DCD35}"/>
              </a:ext>
            </a:extLst>
          </p:cNvPr>
          <p:cNvSpPr txBox="1"/>
          <p:nvPr/>
        </p:nvSpPr>
        <p:spPr>
          <a:xfrm>
            <a:off x="2413842" y="462709"/>
            <a:ext cx="1860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Example1: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B762A-A8B2-F82B-6DA3-BBA1D4877C90}"/>
              </a:ext>
            </a:extLst>
          </p:cNvPr>
          <p:cNvSpPr txBox="1"/>
          <p:nvPr/>
        </p:nvSpPr>
        <p:spPr>
          <a:xfrm>
            <a:off x="2413842" y="5323766"/>
            <a:ext cx="4405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Output: </a:t>
            </a:r>
            <a:r>
              <a:rPr lang="en-US" sz="2400" i="1" dirty="0">
                <a:latin typeface="Consolas" panose="020B0609020204030204" pitchFamily="49" charset="0"/>
              </a:rPr>
              <a:t>The product is 30</a:t>
            </a:r>
          </a:p>
        </p:txBody>
      </p:sp>
    </p:spTree>
    <p:extLst>
      <p:ext uri="{BB962C8B-B14F-4D97-AF65-F5344CB8AC3E}">
        <p14:creationId xmlns:p14="http://schemas.microsoft.com/office/powerpoint/2010/main" val="727377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B7257A-F479-EECF-31D8-B1DE4E69696A}"/>
              </a:ext>
            </a:extLst>
          </p:cNvPr>
          <p:cNvSpPr txBox="1"/>
          <p:nvPr/>
        </p:nvSpPr>
        <p:spPr>
          <a:xfrm>
            <a:off x="2413842" y="1007826"/>
            <a:ext cx="8024869" cy="5018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0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0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Definding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endParaRPr lang="en-US" sz="28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getSum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$num1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$num2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sz="28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$total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$num1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$num2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$total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  <a:endParaRPr lang="en-US" sz="28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Printing returned value</a:t>
            </a:r>
            <a:endParaRPr lang="en-US" sz="28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getSum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Output : 15</a:t>
            </a:r>
            <a:endParaRPr lang="en-US" sz="28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en-US" sz="28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6AE308-D80E-606C-B12A-F12AA34DCD35}"/>
              </a:ext>
            </a:extLst>
          </p:cNvPr>
          <p:cNvSpPr txBox="1"/>
          <p:nvPr/>
        </p:nvSpPr>
        <p:spPr>
          <a:xfrm>
            <a:off x="2413842" y="462709"/>
            <a:ext cx="1860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Example2:</a:t>
            </a:r>
          </a:p>
        </p:txBody>
      </p:sp>
    </p:spTree>
    <p:extLst>
      <p:ext uri="{BB962C8B-B14F-4D97-AF65-F5344CB8AC3E}">
        <p14:creationId xmlns:p14="http://schemas.microsoft.com/office/powerpoint/2010/main" val="2414778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8CF7-1D7B-B151-9DC3-5C45B1187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" y="198305"/>
            <a:ext cx="11165747" cy="1174326"/>
          </a:xfrm>
        </p:spPr>
        <p:txBody>
          <a:bodyPr>
            <a:normAutofit/>
          </a:bodyPr>
          <a:lstStyle/>
          <a:p>
            <a:r>
              <a:rPr lang="km-KH" dirty="0"/>
              <a:t>៧. </a:t>
            </a:r>
            <a:r>
              <a:rPr lang="en-US" dirty="0"/>
              <a:t>Parameter or Arguments passing to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CE6529-3670-60EE-77F5-A106B8F9F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PHP </a:t>
            </a:r>
            <a:r>
              <a:rPr lang="km-KH" dirty="0"/>
              <a:t>អនុញ្ញាតឱ្យយើងមានវិធីពីរយ៉ាងដែល </a:t>
            </a:r>
            <a:r>
              <a:rPr lang="en-US" dirty="0"/>
              <a:t>arguments </a:t>
            </a:r>
            <a:r>
              <a:rPr lang="km-KH" dirty="0"/>
              <a:t>អាចត្រូវបានឆ្លងចូលទៅក្នុង </a:t>
            </a:r>
            <a:r>
              <a:rPr lang="en-US" dirty="0"/>
              <a:t>function </a:t>
            </a:r>
            <a:r>
              <a:rPr lang="km-KH" dirty="0"/>
              <a:t>មួយ:</a:t>
            </a:r>
          </a:p>
          <a:p>
            <a:pPr marL="0" indent="0" algn="just">
              <a:buNone/>
            </a:pPr>
            <a:r>
              <a:rPr lang="km-KH" dirty="0"/>
              <a:t>•</a:t>
            </a:r>
            <a:r>
              <a:rPr lang="en-US" dirty="0"/>
              <a:t> Pass by Value: </a:t>
            </a:r>
            <a:r>
              <a:rPr lang="km-KH" dirty="0"/>
              <a:t>នៅលើ </a:t>
            </a:r>
            <a:r>
              <a:rPr lang="en-US" dirty="0"/>
              <a:t>argument </a:t>
            </a:r>
            <a:r>
              <a:rPr lang="km-KH" dirty="0"/>
              <a:t>ឆ្លងកាត់ដោយប្រើតម្លៃ </a:t>
            </a:r>
            <a:r>
              <a:rPr lang="en-US" dirty="0"/>
              <a:t>pass by value </a:t>
            </a:r>
            <a:r>
              <a:rPr lang="km-KH" dirty="0"/>
              <a:t>តម្លៃនៃ </a:t>
            </a:r>
            <a:r>
              <a:rPr lang="en-US" dirty="0"/>
              <a:t>arguments </a:t>
            </a:r>
            <a:r>
              <a:rPr lang="km-KH" dirty="0"/>
              <a:t>ត្រូវបានផ្លាស់ប្តូរនៅក្នុង </a:t>
            </a:r>
            <a:r>
              <a:rPr lang="en-US" dirty="0"/>
              <a:t>function </a:t>
            </a:r>
            <a:r>
              <a:rPr lang="km-KH" dirty="0"/>
              <a:t>មួយ ប៉ុន្តែតម្លៃដើមនៅខាងក្រៅ </a:t>
            </a:r>
            <a:r>
              <a:rPr lang="en-US" dirty="0"/>
              <a:t>function </a:t>
            </a:r>
            <a:r>
              <a:rPr lang="km-KH" dirty="0"/>
              <a:t>នៅតែមិនផ្លាស់ប្តូរ ។ នោះមានន័យថាស្ទួន (</a:t>
            </a:r>
            <a:r>
              <a:rPr lang="en-US" dirty="0"/>
              <a:t>duplicate) </a:t>
            </a:r>
            <a:r>
              <a:rPr lang="km-KH" dirty="0"/>
              <a:t>នៃតម្លៃដើមត្រូវបានឆ្លងកាត់ជា </a:t>
            </a:r>
            <a:r>
              <a:rPr lang="en-US" dirty="0"/>
              <a:t>argument </a:t>
            </a:r>
            <a:r>
              <a:rPr lang="km-KH" dirty="0"/>
              <a:t>។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CE6529-3670-60EE-77F5-A106B8F9FB3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13556" y="613923"/>
            <a:ext cx="11164887" cy="325299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Ang DaunTeav" panose="020B0503020102020204" pitchFamily="34" charset="0"/>
                <a:cs typeface="Ang DaunTeav" panose="020B0503020102020204" pitchFamily="34" charset="0"/>
              </a:rPr>
              <a:t>•	Pass by Reference: </a:t>
            </a:r>
            <a:r>
              <a:rPr lang="km-KH" dirty="0">
                <a:latin typeface="Ang DaunTeav" panose="020B0503020102020204" pitchFamily="34" charset="0"/>
                <a:cs typeface="Ang DaunTeav" panose="020B0503020102020204" pitchFamily="34" charset="0"/>
              </a:rPr>
              <a:t>នៅលើ </a:t>
            </a:r>
            <a:r>
              <a:rPr lang="en-US" dirty="0">
                <a:latin typeface="Ang DaunTeav" panose="020B0503020102020204" pitchFamily="34" charset="0"/>
                <a:cs typeface="Ang DaunTeav" panose="020B0503020102020204" pitchFamily="34" charset="0"/>
              </a:rPr>
              <a:t>argument </a:t>
            </a:r>
            <a:r>
              <a:rPr lang="km-KH" dirty="0">
                <a:latin typeface="Ang DaunTeav" panose="020B0503020102020204" pitchFamily="34" charset="0"/>
                <a:cs typeface="Ang DaunTeav" panose="020B0503020102020204" pitchFamily="34" charset="0"/>
              </a:rPr>
              <a:t>ដែលឆ្លងកាត់តាមឯកសារយោង តម្លៃដើមត្រូវបានឆ្លងកាត់។ ដូច្នេះតម្លៃដើមត្រូវបានផ្លាស់ប្តូរ ។ នៅក្នុង </a:t>
            </a:r>
            <a:r>
              <a:rPr lang="en-US" dirty="0">
                <a:latin typeface="Ang DaunTeav" panose="020B0503020102020204" pitchFamily="34" charset="0"/>
                <a:cs typeface="Ang DaunTeav" panose="020B0503020102020204" pitchFamily="34" charset="0"/>
              </a:rPr>
              <a:t>pass by reference </a:t>
            </a:r>
            <a:r>
              <a:rPr lang="km-KH" dirty="0">
                <a:latin typeface="Ang DaunTeav" panose="020B0503020102020204" pitchFamily="34" charset="0"/>
                <a:cs typeface="Ang DaunTeav" panose="020B0503020102020204" pitchFamily="34" charset="0"/>
              </a:rPr>
              <a:t>យើងពិតជាឆ្លងកាត់អាសយដ្ឋាននៃតម្លៃ ដែលវាត្រូវបានរក្សាទុកដោយប្រើសញ្ញា </a:t>
            </a:r>
            <a:r>
              <a:rPr lang="en-US" dirty="0">
                <a:latin typeface="Ang DaunTeav" panose="020B0503020102020204" pitchFamily="34" charset="0"/>
                <a:cs typeface="Ang DaunTeav" panose="020B0503020102020204" pitchFamily="34" charset="0"/>
              </a:rPr>
              <a:t>ampersand (&amp;) </a:t>
            </a:r>
            <a:r>
              <a:rPr lang="km-KH" dirty="0">
                <a:latin typeface="Ang DaunTeav" panose="020B0503020102020204" pitchFamily="34" charset="0"/>
                <a:cs typeface="Ang DaunTeav" panose="020B0503020102020204" pitchFamily="34" charset="0"/>
              </a:rPr>
              <a:t>។</a:t>
            </a:r>
            <a:endParaRPr lang="en-US" dirty="0">
              <a:latin typeface="Ang DaunTeav" panose="020B0503020102020204" pitchFamily="34" charset="0"/>
              <a:cs typeface="Ang DaunTeav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004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CE6529-3670-60EE-77F5-A106B8F9FB3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6270" y="325781"/>
            <a:ext cx="1777952" cy="85132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b="1" dirty="0">
                <a:latin typeface="Consolas" panose="020B0609020204030204" pitchFamily="49" charset="0"/>
                <a:cs typeface="Ang DaunTeav" panose="020B0503020102020204" pitchFamily="34" charset="0"/>
              </a:rPr>
              <a:t>Example1: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ABAF0-74B0-B893-AA56-2864666D5479}"/>
              </a:ext>
            </a:extLst>
          </p:cNvPr>
          <p:cNvSpPr txBox="1"/>
          <p:nvPr/>
        </p:nvSpPr>
        <p:spPr>
          <a:xfrm>
            <a:off x="326270" y="1177101"/>
            <a:ext cx="4861192" cy="4503797"/>
          </a:xfrm>
          <a:prstGeom prst="rect">
            <a:avLst/>
          </a:prstGeom>
          <a:noFill/>
          <a:ln>
            <a:solidFill>
              <a:srgbClr val="3FAA00"/>
            </a:solidFill>
          </a:ln>
        </p:spPr>
        <p:txBody>
          <a:bodyPr wrap="square">
            <a:spAutoFit/>
          </a:bodyPr>
          <a:lstStyle/>
          <a:p>
            <a:pPr indent="228600" fontAlgn="base">
              <a:spcAft>
                <a:spcPts val="800"/>
              </a:spcAft>
            </a:pP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&lt;?</a:t>
            </a:r>
            <a:r>
              <a:rPr lang="en-US" sz="2000" spc="1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php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indent="228600" fontAlgn="base">
              <a:spcAft>
                <a:spcPts val="800"/>
              </a:spcAft>
            </a:pPr>
            <a:r>
              <a:rPr lang="en-US" sz="2000" spc="10" dirty="0">
                <a:solidFill>
                  <a:srgbClr val="0082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// pass by value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indent="228600" fontAlgn="base">
              <a:spcAft>
                <a:spcPts val="800"/>
              </a:spcAft>
            </a:pPr>
            <a:r>
              <a:rPr lang="en-US" sz="2000" b="1" spc="10" dirty="0">
                <a:solidFill>
                  <a:srgbClr val="0066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function</a:t>
            </a: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valGeek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$num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		</a:t>
            </a: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$num</a:t>
            </a: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+= 2;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		</a:t>
            </a:r>
            <a:r>
              <a:rPr lang="en-US" sz="2000" b="1" spc="10" dirty="0">
                <a:solidFill>
                  <a:srgbClr val="0066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$num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	}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indent="457200" fontAlgn="base">
              <a:spcAft>
                <a:spcPts val="800"/>
              </a:spcAft>
            </a:pPr>
            <a:r>
              <a:rPr lang="en-US" sz="2000" spc="10" dirty="0">
                <a:solidFill>
                  <a:srgbClr val="0082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// pass by reference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indent="457200" fontAlgn="base">
              <a:spcAft>
                <a:spcPts val="800"/>
              </a:spcAft>
            </a:pPr>
            <a:r>
              <a:rPr lang="en-US" sz="2000" b="1" spc="10" dirty="0">
                <a:solidFill>
                  <a:srgbClr val="0066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function</a:t>
            </a: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refGeek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(&amp;</a:t>
            </a: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$num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		</a:t>
            </a: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$num</a:t>
            </a: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+= 10;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		</a:t>
            </a:r>
            <a:r>
              <a:rPr lang="en-US" sz="2000" b="1" spc="10" dirty="0">
                <a:solidFill>
                  <a:srgbClr val="0066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$num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indent="457200" fontAlgn="base">
              <a:spcAft>
                <a:spcPts val="800"/>
              </a:spcAft>
            </a:pP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F7F1F4-B92E-948F-6DD0-A09706B3D04F}"/>
              </a:ext>
            </a:extLst>
          </p:cNvPr>
          <p:cNvSpPr txBox="1"/>
          <p:nvPr/>
        </p:nvSpPr>
        <p:spPr>
          <a:xfrm>
            <a:off x="5187462" y="1177101"/>
            <a:ext cx="6601858" cy="4492833"/>
          </a:xfrm>
          <a:prstGeom prst="rect">
            <a:avLst/>
          </a:prstGeom>
          <a:noFill/>
          <a:ln>
            <a:solidFill>
              <a:srgbClr val="3FAA00"/>
            </a:solidFill>
          </a:ln>
        </p:spPr>
        <p:txBody>
          <a:bodyPr wrap="square">
            <a:spAutoFit/>
          </a:bodyPr>
          <a:lstStyle/>
          <a:p>
            <a:pPr indent="457200" fontAlgn="base">
              <a:spcAft>
                <a:spcPts val="800"/>
              </a:spcAft>
            </a:pP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</a:t>
            </a: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10;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indent="457200" fontAlgn="base">
              <a:spcAft>
                <a:spcPts val="800"/>
              </a:spcAft>
            </a:pPr>
            <a:r>
              <a:rPr lang="en-US" sz="2000" spc="1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valGeek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indent="457200" fontAlgn="base">
              <a:spcAft>
                <a:spcPts val="800"/>
              </a:spcAft>
            </a:pPr>
            <a:r>
              <a:rPr lang="en-US" sz="2000" spc="10" dirty="0">
                <a:solidFill>
                  <a:srgbClr val="FF149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echo</a:t>
            </a: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"The original value is still $n \n"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fontAlgn="base">
              <a:spcAft>
                <a:spcPts val="800"/>
              </a:spcAft>
            </a:pP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indent="457200" fontAlgn="base">
              <a:spcAft>
                <a:spcPts val="800"/>
              </a:spcAft>
            </a:pPr>
            <a:r>
              <a:rPr lang="en-US" sz="2000" spc="1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refGeek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000" spc="10" dirty="0">
                <a:solidFill>
                  <a:srgbClr val="AA77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indent="457200" fontAlgn="base">
              <a:spcAft>
                <a:spcPts val="800"/>
              </a:spcAft>
            </a:pPr>
            <a:r>
              <a:rPr lang="en-US" sz="2000" spc="10" dirty="0">
                <a:solidFill>
                  <a:srgbClr val="FF149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echo</a:t>
            </a:r>
            <a:r>
              <a:rPr lang="en-US" sz="20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"The original value changes to $n"</a:t>
            </a: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indent="457200" fontAlgn="base">
              <a:spcAft>
                <a:spcPts val="800"/>
              </a:spcAft>
            </a:pPr>
            <a:r>
              <a:rPr lang="en-US" sz="2000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?&gt;</a:t>
            </a:r>
          </a:p>
          <a:p>
            <a:pPr indent="457200" fontAlgn="base">
              <a:spcAft>
                <a:spcPts val="800"/>
              </a:spcAft>
            </a:pPr>
            <a:endParaRPr lang="en-US" sz="2000" spc="1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indent="457200" fontAlgn="base">
              <a:lnSpc>
                <a:spcPts val="1440"/>
              </a:lnSpc>
              <a:spcAft>
                <a:spcPts val="800"/>
              </a:spcAft>
            </a:pPr>
            <a:r>
              <a:rPr lang="en-US" sz="2000" b="1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Output:</a:t>
            </a: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Khmer OS Battambang" panose="02000500000000020004" pitchFamily="2" charset="0"/>
              </a:rPr>
              <a:t> </a:t>
            </a:r>
            <a:r>
              <a:rPr lang="en-US" sz="2000" i="1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The original value is still 10</a:t>
            </a:r>
            <a:endParaRPr lang="en-US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r>
              <a:rPr lang="en-US" sz="2000" i="1" spc="1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 The original value change to 20</a:t>
            </a:r>
            <a:endParaRPr lang="en-US" sz="2000" spc="1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indent="457200" fontAlgn="base">
              <a:lnSpc>
                <a:spcPct val="200000"/>
              </a:lnSpc>
              <a:spcAft>
                <a:spcPts val="800"/>
              </a:spcAft>
            </a:pPr>
            <a:endParaRPr lang="en-US" sz="2000" spc="1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911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CE6529-3670-60EE-77F5-A106B8F9FB3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68066" y="176270"/>
            <a:ext cx="1777952" cy="638978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b="1" dirty="0">
                <a:latin typeface="Consolas" panose="020B0609020204030204" pitchFamily="49" charset="0"/>
                <a:cs typeface="Ang DaunTeav" panose="020B0503020102020204" pitchFamily="34" charset="0"/>
              </a:rPr>
              <a:t>Example2: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3067D-CAA5-5F8F-AEE0-FCCAD15722C5}"/>
              </a:ext>
            </a:extLst>
          </p:cNvPr>
          <p:cNvSpPr txBox="1"/>
          <p:nvPr/>
        </p:nvSpPr>
        <p:spPr>
          <a:xfrm>
            <a:off x="1768066" y="925453"/>
            <a:ext cx="865586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0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sz="20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Definding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function that multiply a number 	by itself and return</a:t>
            </a:r>
            <a:r>
              <a:rPr lang="en-US" sz="2000" b="1" dirty="0">
                <a:latin typeface="Consolas" panose="020B0609020204030204" pitchFamily="49" charset="0"/>
                <a:ea typeface="Calibri" panose="020F0502020204030204" pitchFamily="34" charset="0"/>
                <a:cs typeface="Khmer OS Battambang" panose="02000500000000020004" pitchFamily="2" charset="0"/>
              </a:rPr>
              <a:t>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new value. */</a:t>
            </a:r>
            <a:endParaRPr lang="en-US" sz="2000" b="1" dirty="0"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Khmer OS Battambang" panose="02000500000000020004" pitchFamily="2" charset="0"/>
              </a:rPr>
              <a:t>	</a:t>
            </a: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selfMulti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$number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$number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*=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$number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$number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	}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mynum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	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mynum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Output: 5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"&lt;</a:t>
            </a:r>
            <a:r>
              <a:rPr lang="en-US" sz="20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&gt;"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       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	</a:t>
            </a:r>
            <a:r>
              <a:rPr lang="en-US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selfMulti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mynum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mynum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0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Ouput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25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349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C5EBEB-C64A-BC7C-A602-A2AF1F00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៨.  </a:t>
            </a:r>
            <a:r>
              <a:rPr lang="en-US" dirty="0"/>
              <a:t>Understanding the variable scope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ADBB8-A7D2-5B13-B8D7-041EA7FB4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km-KH" dirty="0"/>
              <a:t>ទោះយ៉ាងណាក៏ដោយ អ្នកអាចប្រកាសអថេរនៅកន្លែងណាមួយនៅក្នុងស្គ្រីប </a:t>
            </a:r>
            <a:r>
              <a:rPr lang="en-US" dirty="0"/>
              <a:t>PHP</a:t>
            </a:r>
            <a:r>
              <a:rPr lang="km-KH" dirty="0"/>
              <a:t>។  ប៉ុន្តែទីតាំងនៃការប្រកាសកំណត់វិសាលភាពនៃភាពមើលឃើញរបស់អថេរនៅក្នុងកម្មវិធី </a:t>
            </a:r>
            <a:r>
              <a:rPr lang="en-US" dirty="0"/>
              <a:t>PHP </a:t>
            </a:r>
            <a:r>
              <a:rPr lang="km-KH" dirty="0"/>
              <a:t>ពោលគឺកន្លែងដែល អថេរអាចប្រើប្រាស់ ឬចូលប្រើបាន ។  ភាពងាយស្រួលនេះត្រូវបានគេស្គាល់ថាជាវិសាលភាពអថេរ ។</a:t>
            </a:r>
            <a:r>
              <a:rPr lang="en-US" dirty="0"/>
              <a:t> </a:t>
            </a:r>
            <a:r>
              <a:rPr lang="km-KH" dirty="0"/>
              <a:t>តាមលំនាំដើម អថេដែលបានប្រកាសនៅក្នុង </a:t>
            </a:r>
            <a:r>
              <a:rPr lang="en-US" dirty="0"/>
              <a:t>function </a:t>
            </a:r>
            <a:r>
              <a:rPr lang="km-KH" dirty="0"/>
              <a:t>គឺ </a:t>
            </a:r>
            <a:r>
              <a:rPr lang="en-US" dirty="0"/>
              <a:t>local </a:t>
            </a:r>
            <a:r>
              <a:rPr lang="km-KH" dirty="0"/>
              <a:t>ហើយពួកវាមិនអាចមើលបាន ឬ</a:t>
            </a:r>
            <a:r>
              <a:rPr lang="en-US" dirty="0"/>
              <a:t> </a:t>
            </a:r>
            <a:r>
              <a:rPr lang="km-KH" dirty="0"/>
              <a:t>រៀបចំពីខាងក្រៅ </a:t>
            </a:r>
            <a:r>
              <a:rPr lang="en-US" dirty="0"/>
              <a:t>function </a:t>
            </a:r>
            <a:r>
              <a:rPr lang="km-KH" dirty="0"/>
              <a:t>នោះ ដូចដែលបានបង្ហាញក្នុងឧទាហរណ៍ខាងក្រោម៖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10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C5EBEB-C64A-BC7C-A602-A2AF1F0055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59802" y="597741"/>
            <a:ext cx="2288964" cy="602007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D915F0-90C6-C8DC-D694-3F64E4367684}"/>
              </a:ext>
            </a:extLst>
          </p:cNvPr>
          <p:cNvSpPr txBox="1"/>
          <p:nvPr/>
        </p:nvSpPr>
        <p:spPr>
          <a:xfrm>
            <a:off x="1959802" y="1507955"/>
            <a:ext cx="8272395" cy="4503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0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Defined function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 World!"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Output: Hello World!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Generate undefined variable error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838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C5EBEB-C64A-BC7C-A602-A2AF1F0055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74853" y="385649"/>
            <a:ext cx="10642294" cy="2280433"/>
          </a:xfrm>
        </p:spPr>
        <p:txBody>
          <a:bodyPr>
            <a:normAutofit fontScale="90000"/>
          </a:bodyPr>
          <a:lstStyle/>
          <a:p>
            <a:r>
              <a:rPr lang="km-KH" sz="2700" dirty="0">
                <a:latin typeface="Ang DaunTeav" panose="020B0503020102020204" pitchFamily="34" charset="0"/>
                <a:cs typeface="Ang DaunTeav" panose="020B0503020102020204" pitchFamily="34" charset="0"/>
              </a:rPr>
              <a:t>ស្រដៀងគ្នានេះដែរ ប្រសិនបើអ្នកព្យាយាមចូលប្រើ ឬនាំចូលអថេរខាងក្រៅនៅខាងក្នុង </a:t>
            </a:r>
            <a:r>
              <a:rPr lang="en-US" sz="2700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 </a:t>
            </a:r>
            <a:r>
              <a:rPr lang="km-KH" sz="2700" dirty="0">
                <a:latin typeface="Ang DaunTeav" panose="020B0503020102020204" pitchFamily="34" charset="0"/>
                <a:cs typeface="Ang DaunTeav" panose="020B0503020102020204" pitchFamily="34" charset="0"/>
              </a:rPr>
              <a:t>អ្នកនឹងទទួលបានកំហុសអថេរដែលមិនបានកំណត់ ដូចដែលបានបង្ហាញក្នុងឧទាហរណ៍ខាងក្រោម៖</a:t>
            </a:r>
            <a:br>
              <a:rPr lang="km-KH" sz="2700" dirty="0">
                <a:latin typeface="Ang DaunTeav" panose="020B0503020102020204" pitchFamily="34" charset="0"/>
                <a:cs typeface="Ang DaunTeav" panose="020B0503020102020204" pitchFamily="34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Example: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4BDD8F-CDB7-42E5-6E5E-5A95683E7E43}"/>
              </a:ext>
            </a:extLst>
          </p:cNvPr>
          <p:cNvSpPr txBox="1"/>
          <p:nvPr/>
        </p:nvSpPr>
        <p:spPr>
          <a:xfrm>
            <a:off x="2067956" y="2453990"/>
            <a:ext cx="8056085" cy="3683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0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 World!"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0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Definding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Generate undefined variable error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Output: Hello World!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583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C5EBEB-C64A-BC7C-A602-A2AF1F0055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68287" y="275422"/>
            <a:ext cx="11055426" cy="5122843"/>
          </a:xfrm>
        </p:spPr>
        <p:txBody>
          <a:bodyPr>
            <a:noAutofit/>
          </a:bodyPr>
          <a:lstStyle/>
          <a:p>
            <a:pPr algn="just"/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ដូចដែលអ្នកអាចឃើញនៅក្នុងឧទាហរណ៍ខាងលើ អថេរដែលបានប្រកាសនៅខាងក្នុង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គឺមិនអាចចូលប្រើបានពីខាងក្រៅទេ ដូចគ្នាដែរអថេរដែលបានប្រកាសនៅខាងក្រៅ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គឺមិនអាចចូលប្រើនៅខាងក្នុង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បានទេ ។  ការបំបែកនេះកាត់បន្ថយឱកាសនៃអថេរនៅក្នុង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ដែលរងផលប៉ះពាល់ដោយអថេរនៅក្នុងកម្មវិធីចម្បង ។ វាអាចទៅរួចក្នុងការប្រើឈ្មោះដូចគ្នាឡើងវិញសម្រាប់អថេរក្នុង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 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ផ្សេងៗគ្នា ចាប់តាំងពីមូលដ្ឋាន អថេរត្រូវបានទទួលស្គាល់ តែដោយ </a:t>
            </a:r>
            <a:r>
              <a:rPr lang="en-US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 </a:t>
            </a:r>
            <a:r>
              <a:rPr lang="km-KH" sz="2800" dirty="0">
                <a:latin typeface="Ang DaunTeav" panose="020B0503020102020204" pitchFamily="34" charset="0"/>
                <a:cs typeface="Ang DaunTeav" panose="020B0503020102020204" pitchFamily="34" charset="0"/>
              </a:rPr>
              <a:t>ដែលពួកគេត្រូវបានប្រកាស ។</a:t>
            </a:r>
            <a:endParaRPr 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29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884275-B9C1-BFE5-91E9-3FE04E0D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១. </a:t>
            </a:r>
            <a:r>
              <a:rPr lang="en-US" dirty="0"/>
              <a:t>What is function?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63FA92-BF03-5166-DA45-56C5E4C98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/>
              <a:t>	Function </a:t>
            </a:r>
            <a:r>
              <a:rPr lang="km-KH" dirty="0"/>
              <a:t>គឺជាប្លុកនៃកូដដែលសរសេរក្នុងកម្មវិធីដើម្បីអនុវត្តការងារជាក់លាក់មួយចំនួន។ យើងអាចទាក់ទង </a:t>
            </a:r>
            <a:r>
              <a:rPr lang="en-US" dirty="0"/>
              <a:t>function </a:t>
            </a:r>
            <a:r>
              <a:rPr lang="km-KH" dirty="0"/>
              <a:t>នៅក្នុងកម្មវិធីទៅបុគ្គលិកនៅក្នុងការិយាល័យក្នុងជីវិតពិត ដើម្បីយល់កាន់តែច្បាស់អំពីរបៀបដែល </a:t>
            </a:r>
            <a:r>
              <a:rPr lang="en-US" dirty="0"/>
              <a:t>function </a:t>
            </a:r>
            <a:r>
              <a:rPr lang="km-KH" dirty="0"/>
              <a:t>ដំណើរការ។ ឧបមាថាចៅហ្វាយចង់ឱ្យបុគ្គលិករបស់គាត់គណនាថវិកាប្រចាំឆ្នាំ។ ដូច្នេះតើដំណើរការនេះនឹងបញ្ចប់ដោយរបៀបណា? និយោជិតនឹងយកព័ត៌មានអំពីស្ថិតិពីចៅហ្វាយ ធ្វើការគណនា និងគណនាថវិកា ហើយបង្ហាញលទ្ធផលទៅចៅហ្វាយរបស់គាត់។ </a:t>
            </a:r>
            <a:r>
              <a:rPr lang="en-US" dirty="0"/>
              <a:t>function </a:t>
            </a:r>
            <a:r>
              <a:rPr lang="km-KH" dirty="0"/>
              <a:t>ដំណើរការក្នុងលក្ខណៈស្រដៀងគ្នា។ ពួកគេយកព័ត៌មានជា </a:t>
            </a:r>
            <a:r>
              <a:rPr lang="en-US" dirty="0"/>
              <a:t>parameter </a:t>
            </a:r>
            <a:r>
              <a:rPr lang="km-KH" dirty="0"/>
              <a:t>ប្រតិបត្តិប្លុកនៃសេចក្តីថ្លែងការណ៍ ឬអនុវត្តប្រតិបត្តិការលើ </a:t>
            </a:r>
            <a:r>
              <a:rPr lang="en-US" dirty="0"/>
              <a:t>parameter </a:t>
            </a:r>
            <a:r>
              <a:rPr lang="km-KH" dirty="0"/>
              <a:t>នេះ ហើយត្រឡប់លទ្ធ​​</a:t>
            </a:r>
            <a:r>
              <a:rPr lang="en-US" dirty="0"/>
              <a:t>   </a:t>
            </a:r>
            <a:r>
              <a:rPr lang="km-KH" dirty="0"/>
              <a:t>ផល</a:t>
            </a:r>
            <a:r>
              <a:rPr lang="en-US" dirty="0"/>
              <a:t> </a:t>
            </a:r>
            <a:r>
              <a:rPr lang="km-KH" dirty="0"/>
              <a:t>។ </a:t>
            </a:r>
            <a:r>
              <a:rPr lang="en-US" dirty="0"/>
              <a:t> PHP </a:t>
            </a:r>
            <a:r>
              <a:rPr lang="km-KH" dirty="0"/>
              <a:t>ផ្តល់ឱ្យយើងនូវ </a:t>
            </a:r>
            <a:r>
              <a:rPr lang="en-US" dirty="0"/>
              <a:t>function </a:t>
            </a:r>
            <a:r>
              <a:rPr lang="km-KH" dirty="0"/>
              <a:t>ធំៗពីរប្រភេទ៖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25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034A15-5AAF-1C46-55C2-BB4EA25E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៩. </a:t>
            </a:r>
            <a:r>
              <a:rPr lang="en-US" dirty="0"/>
              <a:t>The global keyword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20F8AE-1265-7B9C-D5F7-BF9BC3EEF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673" y="1782036"/>
            <a:ext cx="11165747" cy="3924702"/>
          </a:xfrm>
        </p:spPr>
        <p:txBody>
          <a:bodyPr/>
          <a:lstStyle/>
          <a:p>
            <a:pPr marL="0" indent="0" algn="just">
              <a:buNone/>
            </a:pPr>
            <a:r>
              <a:rPr lang="km-KH" dirty="0"/>
              <a:t>វាអាចមានស្ថានភាពនៅពេលដែលអ្នកត្រូវការនាំចូលអថេរពីកម្មវិធីមេទៅក្នុង </a:t>
            </a:r>
            <a:r>
              <a:rPr lang="en-US" dirty="0"/>
              <a:t>function   </a:t>
            </a:r>
            <a:r>
              <a:rPr lang="km-KH" dirty="0"/>
              <a:t>ឬ  ផ្ទុយទៅវិញ។  ក្នុងករណីបែបនេះ អ្នកអាចប្រើ </a:t>
            </a:r>
            <a:r>
              <a:rPr lang="en-US" dirty="0"/>
              <a:t>global keyword </a:t>
            </a:r>
            <a:r>
              <a:rPr lang="km-KH" dirty="0"/>
              <a:t>មុនពេលអថេរនៅក្នុង </a:t>
            </a:r>
            <a:r>
              <a:rPr lang="en-US" dirty="0"/>
              <a:t>function </a:t>
            </a:r>
            <a:r>
              <a:rPr lang="km-KH" dirty="0"/>
              <a:t>មួយ ។  </a:t>
            </a:r>
            <a:r>
              <a:rPr lang="en-US" dirty="0"/>
              <a:t>Keyword </a:t>
            </a:r>
            <a:r>
              <a:rPr lang="km-KH" dirty="0"/>
              <a:t>នេះប្រែក្លាយអថេរទៅជាអថេរ </a:t>
            </a:r>
            <a:r>
              <a:rPr lang="en-US" dirty="0"/>
              <a:t>global </a:t>
            </a:r>
            <a:r>
              <a:rPr lang="km-KH" dirty="0"/>
              <a:t>ដែលធ្វើឱ្យវាអាចមើលឃើញ ឬអាចចូលប្រើបានទាំងខាងក្នុង និងខាងក្រៅ </a:t>
            </a:r>
            <a:r>
              <a:rPr lang="en-US" dirty="0"/>
              <a:t>function </a:t>
            </a:r>
            <a:r>
              <a:rPr lang="km-KH" dirty="0"/>
              <a:t>ដូចបង្ហាញក្នុងឧទាហរណ៍ខាងក្រោម៖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325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034A15-5AAF-1C46-55C2-BB4EA25E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៩. </a:t>
            </a:r>
            <a:r>
              <a:rPr lang="en-US" dirty="0"/>
              <a:t>The global keyword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20F8AE-1265-7B9C-D5F7-BF9BC3EEF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673" y="1782036"/>
            <a:ext cx="11165747" cy="392470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km-KH" dirty="0"/>
              <a:t>វាអាចមានស្ថានភាពនៅពេលដែលអ្នកត្រូវការនាំចូលអថេរពីកម្មវិធីមេទៅក្នុង </a:t>
            </a:r>
            <a:r>
              <a:rPr lang="en-US" dirty="0"/>
              <a:t>function   </a:t>
            </a:r>
            <a:r>
              <a:rPr lang="km-KH" dirty="0"/>
              <a:t>ឬ  ផ្ទុយទៅវិញ។  ក្នុងករណីបែបនេះ អ្នកអាចប្រើ </a:t>
            </a:r>
            <a:r>
              <a:rPr lang="en-US" dirty="0"/>
              <a:t>global keyword </a:t>
            </a:r>
            <a:r>
              <a:rPr lang="km-KH" dirty="0"/>
              <a:t>មុនពេលអថេរនៅក្នុង </a:t>
            </a:r>
            <a:r>
              <a:rPr lang="en-US" dirty="0"/>
              <a:t>function </a:t>
            </a:r>
            <a:r>
              <a:rPr lang="km-KH" dirty="0"/>
              <a:t>មួយ ។  </a:t>
            </a:r>
            <a:r>
              <a:rPr lang="en-US" dirty="0"/>
              <a:t>Keyword </a:t>
            </a:r>
            <a:r>
              <a:rPr lang="km-KH" dirty="0"/>
              <a:t>នេះប្រែក្លាយអថេរទៅជាអថេរ </a:t>
            </a:r>
            <a:r>
              <a:rPr lang="en-US" dirty="0"/>
              <a:t>global </a:t>
            </a:r>
            <a:r>
              <a:rPr lang="km-KH" dirty="0"/>
              <a:t>ដែលធ្វើឱ្យវាអាចមើលឃើញ ឬអាចចូលប្រើបានទាំងខាងក្នុង និងខាងក្រៅ </a:t>
            </a:r>
            <a:r>
              <a:rPr lang="en-US" dirty="0"/>
              <a:t>function </a:t>
            </a:r>
            <a:r>
              <a:rPr lang="km-KH" dirty="0"/>
              <a:t>ដូចបង្ហាញក្នុងឧទាហរណ៍ខាងក្រោម៖</a:t>
            </a:r>
            <a:endParaRPr lang="en-US" dirty="0"/>
          </a:p>
          <a:p>
            <a:pPr marL="0" indent="0" algn="just">
              <a:buNone/>
            </a:pPr>
            <a:r>
              <a:rPr lang="en-US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Khmer OS Battambang" panose="02000500000000020004" pitchFamily="2" charset="0"/>
              </a:rPr>
              <a:t>Example:</a:t>
            </a:r>
            <a:endParaRPr lang="en-US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09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2E3C68-76BA-DFA8-F691-3AF03F631911}"/>
              </a:ext>
            </a:extLst>
          </p:cNvPr>
          <p:cNvSpPr txBox="1"/>
          <p:nvPr/>
        </p:nvSpPr>
        <p:spPr>
          <a:xfrm>
            <a:off x="2160683" y="213145"/>
            <a:ext cx="7870633" cy="6145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0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 World!"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0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Definding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</a:t>
            </a: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	</a:t>
            </a: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	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}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Output: Hello World!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Output: Hello World!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Assign a new value to variable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"Goodbye"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Output: Goodbye</a:t>
            </a:r>
            <a:endParaRPr lang="en-US" sz="2000" b="1" dirty="0"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Output: Goodbye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371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2E3C68-76BA-DFA8-F691-3AF03F631911}"/>
              </a:ext>
            </a:extLst>
          </p:cNvPr>
          <p:cNvSpPr txBox="1"/>
          <p:nvPr/>
        </p:nvSpPr>
        <p:spPr>
          <a:xfrm>
            <a:off x="0" y="191111"/>
            <a:ext cx="12192000" cy="6205288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algn="just">
              <a:spcAft>
                <a:spcPts val="800"/>
              </a:spcAft>
            </a:pPr>
            <a:endParaRPr lang="en-US" sz="2000" b="1" dirty="0">
              <a:solidFill>
                <a:srgbClr val="569CD6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0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 World!"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0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Definding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</a:t>
            </a: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	</a:t>
            </a: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	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}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Output: Hello World!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Output: Hello World!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Assign a new value to variable</a:t>
            </a:r>
          </a:p>
          <a:p>
            <a:pPr algn="just">
              <a:spcAft>
                <a:spcPts val="800"/>
              </a:spcAft>
            </a:pPr>
            <a:endParaRPr lang="en-US" sz="2000" b="1" dirty="0">
              <a:solidFill>
                <a:srgbClr val="6A9955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en-US" sz="2000" b="1" dirty="0">
              <a:solidFill>
                <a:srgbClr val="6A9955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en-US" sz="2000" b="1" dirty="0">
              <a:solidFill>
                <a:srgbClr val="6A9955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en-US" sz="2000" b="1" dirty="0">
              <a:solidFill>
                <a:srgbClr val="6A9955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"Goodbye"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	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Output: Goodbye</a:t>
            </a:r>
            <a:endParaRPr lang="en-US" sz="2000" b="1" dirty="0"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$great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Output: Goodbye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?&gt;</a:t>
            </a:r>
          </a:p>
          <a:p>
            <a:pPr algn="just">
              <a:spcAft>
                <a:spcPts val="800"/>
              </a:spcAft>
            </a:pPr>
            <a:endParaRPr lang="en-US" sz="2000" b="1" dirty="0">
              <a:solidFill>
                <a:srgbClr val="569CD6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km-KH" sz="2800" dirty="0">
                <a:effectLst/>
                <a:latin typeface="Ang DaunTeav" panose="020B0503020102020204" pitchFamily="34" charset="0"/>
                <a:ea typeface="Calibri" panose="020F0502020204030204" pitchFamily="34" charset="0"/>
                <a:cs typeface="Ang DaunTeav" panose="020B0503020102020204" pitchFamily="34" charset="0"/>
              </a:rPr>
              <a:t>អ្នកនឹងស្វែងយល់បន្ថែមអំពីលទ្ធភាពមើល</a:t>
            </a:r>
            <a:endParaRPr lang="en-US" sz="2800" dirty="0">
              <a:effectLst/>
              <a:latin typeface="Ang DaunTeav" panose="020B0503020102020204" pitchFamily="34" charset="0"/>
              <a:ea typeface="Calibri" panose="020F0502020204030204" pitchFamily="34" charset="0"/>
              <a:cs typeface="Ang DaunTeav" panose="020B05030201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km-KH" sz="2800" dirty="0">
                <a:effectLst/>
                <a:latin typeface="Ang DaunTeav" panose="020B0503020102020204" pitchFamily="34" charset="0"/>
                <a:ea typeface="Calibri" panose="020F0502020204030204" pitchFamily="34" charset="0"/>
                <a:cs typeface="Ang DaunTeav" panose="020B0503020102020204" pitchFamily="34" charset="0"/>
              </a:rPr>
              <a:t>ឃើញ និងការគ្រប់គ្រងការចូលប្រើនៅក្នុងមេរៀន </a:t>
            </a:r>
            <a:r>
              <a:rPr lang="en-US" sz="2800" dirty="0">
                <a:effectLst/>
                <a:latin typeface="Ang DaunTeav" panose="020B0503020102020204" pitchFamily="34" charset="0"/>
                <a:ea typeface="Calibri" panose="020F0502020204030204" pitchFamily="34" charset="0"/>
                <a:cs typeface="Ang DaunTeav" panose="020B0503020102020204" pitchFamily="34" charset="0"/>
              </a:rPr>
              <a:t>class </a:t>
            </a:r>
            <a:r>
              <a:rPr lang="km-KH" sz="2800" dirty="0">
                <a:effectLst/>
                <a:latin typeface="Ang DaunTeav" panose="020B0503020102020204" pitchFamily="34" charset="0"/>
                <a:ea typeface="Calibri" panose="020F0502020204030204" pitchFamily="34" charset="0"/>
                <a:cs typeface="Ang DaunTeav" panose="020B0503020102020204" pitchFamily="34" charset="0"/>
              </a:rPr>
              <a:t>និង</a:t>
            </a:r>
            <a:r>
              <a:rPr lang="en-US" sz="2800" dirty="0">
                <a:effectLst/>
                <a:latin typeface="Ang DaunTeav" panose="020B0503020102020204" pitchFamily="34" charset="0"/>
                <a:ea typeface="Calibri" panose="020F0502020204030204" pitchFamily="34" charset="0"/>
                <a:cs typeface="Ang DaunTeav" panose="020B0503020102020204" pitchFamily="34" charset="0"/>
              </a:rPr>
              <a:t>object </a:t>
            </a:r>
            <a:r>
              <a:rPr lang="km-KH" sz="2800" dirty="0">
                <a:effectLst/>
                <a:latin typeface="Ang DaunTeav" panose="020B0503020102020204" pitchFamily="34" charset="0"/>
                <a:ea typeface="Calibri" panose="020F0502020204030204" pitchFamily="34" charset="0"/>
                <a:cs typeface="Ang DaunTeav" panose="020B0503020102020204" pitchFamily="34" charset="0"/>
              </a:rPr>
              <a:t>របស់ </a:t>
            </a:r>
            <a:r>
              <a:rPr lang="en-US" sz="2800" dirty="0">
                <a:effectLst/>
                <a:latin typeface="Ang DaunTeav" panose="020B0503020102020204" pitchFamily="34" charset="0"/>
                <a:ea typeface="Calibri" panose="020F0502020204030204" pitchFamily="34" charset="0"/>
                <a:cs typeface="Ang DaunTeav" panose="020B0503020102020204" pitchFamily="34" charset="0"/>
              </a:rPr>
              <a:t>PHP </a:t>
            </a:r>
            <a:r>
              <a:rPr lang="km-KH" sz="2800" dirty="0">
                <a:effectLst/>
                <a:latin typeface="Ang DaunTeav" panose="020B0503020102020204" pitchFamily="34" charset="0"/>
                <a:ea typeface="Calibri" panose="020F0502020204030204" pitchFamily="34" charset="0"/>
                <a:cs typeface="Ang DaunTeav" panose="020B0503020102020204" pitchFamily="34" charset="0"/>
              </a:rPr>
              <a:t>។</a:t>
            </a:r>
            <a:endParaRPr lang="en-US" sz="2800" dirty="0">
              <a:effectLst/>
              <a:latin typeface="Ang DaunTeav" panose="020B0503020102020204" pitchFamily="34" charset="0"/>
              <a:ea typeface="Calibri" panose="020F0502020204030204" pitchFamily="34" charset="0"/>
              <a:cs typeface="Ang DaunTeav" panose="020B05030201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3ACBB1-5607-0A9B-A206-1E2EF4FBA525}"/>
              </a:ext>
            </a:extLst>
          </p:cNvPr>
          <p:cNvCxnSpPr>
            <a:cxnSpLocks/>
          </p:cNvCxnSpPr>
          <p:nvPr/>
        </p:nvCxnSpPr>
        <p:spPr>
          <a:xfrm>
            <a:off x="6096000" y="55084"/>
            <a:ext cx="0" cy="63192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404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F3EBD-974D-808F-4ACF-98BA1EAA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១០.  </a:t>
            </a:r>
            <a:r>
              <a:rPr lang="en-US" dirty="0"/>
              <a:t>Creating recursive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44D77-1E7B-DC22-31B0-59599093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673" y="1660849"/>
            <a:ext cx="11165747" cy="4200124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recursive function </a:t>
            </a:r>
            <a:r>
              <a:rPr lang="km-KH" dirty="0"/>
              <a:t>គឺជា </a:t>
            </a:r>
            <a:r>
              <a:rPr lang="en-US" dirty="0"/>
              <a:t>function </a:t>
            </a:r>
            <a:r>
              <a:rPr lang="km-KH" dirty="0"/>
              <a:t>ដែលហៅខ្លួនឯងម្តងហើយម្តងទៀតរហូតដល់លក្ខខណ្ឌមួយត្រូវបានពេញចិត្ត។ </a:t>
            </a:r>
            <a:r>
              <a:rPr lang="en-US" dirty="0"/>
              <a:t>Recursive function </a:t>
            </a:r>
            <a:r>
              <a:rPr lang="km-KH" dirty="0"/>
              <a:t>ជាញឹកញាប់ត្រូវបានគេប្រើដើម្បីដោះស្រាយការគណនាគណិតវិទ្យាដ៏ស្មុគស្មាញ ឬដើម្បីដំណើរការរចនាសម្ព័ន្ធដែលដាក់គ្នាយ៉ាងជ្រៅជាដើម ។</a:t>
            </a:r>
          </a:p>
          <a:p>
            <a:pPr marL="0" indent="0" algn="just">
              <a:buNone/>
            </a:pPr>
            <a:r>
              <a:rPr lang="km-KH" dirty="0"/>
              <a:t>ឧទាហរណ៍ខាងក្រោមបង្ហាញពីរបៀបដែល </a:t>
            </a:r>
            <a:r>
              <a:rPr lang="en-US" dirty="0"/>
              <a:t>recursive function </a:t>
            </a:r>
            <a:r>
              <a:rPr lang="km-KH" dirty="0"/>
              <a:t>ដំណើរការ ។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54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F3EBD-974D-808F-4ACF-98BA1EAA5A4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13556" y="319490"/>
            <a:ext cx="11164887" cy="67912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Example1: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22B885-B76C-DBBF-AE49-99CBD0B5F194}"/>
              </a:ext>
            </a:extLst>
          </p:cNvPr>
          <p:cNvSpPr txBox="1"/>
          <p:nvPr/>
        </p:nvSpPr>
        <p:spPr>
          <a:xfrm>
            <a:off x="513556" y="1102454"/>
            <a:ext cx="1116488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0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0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Definding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Recursive Function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printValues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$count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$items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Check input is an array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(!</a:t>
            </a:r>
            <a:r>
              <a:rPr lang="en-US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is_array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$array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)){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"ERROE: Input is not an array"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}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/*Loop through array, if value is itself an array recursively call 		the function else add the value found to the output items array, 			and increment</a:t>
            </a:r>
            <a:r>
              <a:rPr 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by 1 for each value found. */</a:t>
            </a:r>
            <a:endParaRPr lang="en-US" sz="20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7768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A9A19E-CB8D-DC1F-C94A-9EF26B5B7B28}"/>
              </a:ext>
            </a:extLst>
          </p:cNvPr>
          <p:cNvSpPr txBox="1"/>
          <p:nvPr/>
        </p:nvSpPr>
        <p:spPr>
          <a:xfrm>
            <a:off x="499431" y="491249"/>
            <a:ext cx="11193137" cy="5180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400" b="1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sz="24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sz="2400" b="1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is_array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)){</a:t>
            </a:r>
            <a:endParaRPr lang="en-US" sz="24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2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printValues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}</a:t>
            </a:r>
            <a:r>
              <a:rPr lang="en-US" sz="2400" b="1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$items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= 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$count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en-US" sz="24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}</a:t>
            </a:r>
            <a:endParaRPr lang="en-US" sz="24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}</a:t>
            </a:r>
            <a:endParaRPr lang="en-US" sz="24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4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Return total count and value found in array</a:t>
            </a:r>
            <a:endParaRPr lang="en-US" sz="24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400" b="1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'total'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$count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'values'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$items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  <a:endParaRPr lang="en-US" sz="24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9488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6FB9B7-FB1C-C452-C41A-2543EE0DD577}"/>
              </a:ext>
            </a:extLst>
          </p:cNvPr>
          <p:cNvSpPr txBox="1"/>
          <p:nvPr/>
        </p:nvSpPr>
        <p:spPr>
          <a:xfrm>
            <a:off x="455364" y="604445"/>
            <a:ext cx="11281272" cy="5283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2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Define nested array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2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$species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"birds"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2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Eagle"</a:t>
            </a:r>
            <a:r>
              <a:rPr lang="en-US" sz="2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"Parrot"</a:t>
            </a:r>
            <a:r>
              <a:rPr lang="en-US" sz="2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"swan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mammalss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2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Human"</a:t>
            </a:r>
            <a:r>
              <a:rPr lang="en-US" sz="2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"cat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2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"Lion"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"Tiger"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Jaquar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),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Elephan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"Monkey"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"reptiles"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2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"snake"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2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"Cobra"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2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"King Cobra"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"Egyptian cobra"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),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537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40DE04-04F1-427E-7424-4E983841CA73}"/>
              </a:ext>
            </a:extLst>
          </p:cNvPr>
          <p:cNvSpPr txBox="1"/>
          <p:nvPr/>
        </p:nvSpPr>
        <p:spPr>
          <a:xfrm>
            <a:off x="1417962" y="787251"/>
            <a:ext cx="8650995" cy="5283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"Viper"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"Anaconda"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),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"Crocodile"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"Dinosaur"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2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"T-rex"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2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Almonsaurus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)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)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);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200" b="1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Count and print values in nested array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2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$result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printValues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$species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2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$result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'total'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.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'value($) found:'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200" b="1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impode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b="1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$result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b="1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'value'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2200" b="1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en-US" sz="22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018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BDBDD6-104C-FAEB-4FF4-4B60A509136B}"/>
              </a:ext>
            </a:extLst>
          </p:cNvPr>
          <p:cNvSpPr txBox="1"/>
          <p:nvPr/>
        </p:nvSpPr>
        <p:spPr>
          <a:xfrm>
            <a:off x="617517" y="404907"/>
            <a:ext cx="8667981" cy="467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Khmer OS Battambang" panose="02000500000000020004" pitchFamily="2" charset="0"/>
              </a:rPr>
              <a:t>Example2:</a:t>
            </a:r>
            <a:endParaRPr lang="en-US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2553A4-B9B6-31A5-92D1-29A3F8AD5E3B}"/>
              </a:ext>
            </a:extLst>
          </p:cNvPr>
          <p:cNvSpPr txBox="1"/>
          <p:nvPr/>
        </p:nvSpPr>
        <p:spPr>
          <a:xfrm>
            <a:off x="617517" y="971917"/>
            <a:ext cx="11150931" cy="4914166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399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&lt;?</a:t>
            </a:r>
            <a:r>
              <a:rPr lang="en-US" sz="2000" dirty="0" err="1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php</a:t>
            </a: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   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	function </a:t>
            </a:r>
            <a:r>
              <a:rPr lang="en-US" sz="2000" dirty="0" err="1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NaturalNumbers</a:t>
            </a:r>
            <a:r>
              <a:rPr lang="en-US" sz="2000" dirty="0">
                <a:solidFill>
                  <a:srgbClr val="0099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(</a:t>
            </a: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$number</a:t>
            </a:r>
            <a:r>
              <a:rPr lang="en-US" sz="2000" dirty="0">
                <a:solidFill>
                  <a:srgbClr val="0099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)</a:t>
            </a: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</a:t>
            </a:r>
            <a:r>
              <a:rPr lang="en-US" sz="2000" dirty="0">
                <a:solidFill>
                  <a:srgbClr val="0099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{</a:t>
            </a: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   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		if</a:t>
            </a:r>
            <a:r>
              <a:rPr lang="en-US" sz="2000" dirty="0">
                <a:solidFill>
                  <a:srgbClr val="0099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(</a:t>
            </a: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$number</a:t>
            </a:r>
            <a:r>
              <a:rPr lang="en-US" sz="2000" dirty="0">
                <a:solidFill>
                  <a:srgbClr val="3399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&lt;=</a:t>
            </a:r>
            <a:r>
              <a:rPr lang="en-US" sz="2000" dirty="0">
                <a:solidFill>
                  <a:srgbClr val="CC66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10</a:t>
            </a:r>
            <a:r>
              <a:rPr lang="en-US" sz="2000" dirty="0">
                <a:solidFill>
                  <a:srgbClr val="0099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){</a:t>
            </a: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   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			echo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"$number &lt;</a:t>
            </a:r>
            <a:r>
              <a:rPr lang="en-US" sz="20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br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/&gt;"</a:t>
            </a:r>
            <a:r>
              <a:rPr lang="en-US" sz="2000" dirty="0">
                <a:solidFill>
                  <a:srgbClr val="3399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;</a:t>
            </a: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   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		</a:t>
            </a:r>
            <a:r>
              <a:rPr lang="en-US" sz="2000" dirty="0" err="1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NaturalNumbers</a:t>
            </a:r>
            <a:r>
              <a:rPr lang="en-US" sz="2000" dirty="0">
                <a:solidFill>
                  <a:srgbClr val="0099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(</a:t>
            </a: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$number</a:t>
            </a:r>
            <a:r>
              <a:rPr lang="en-US" sz="2000" dirty="0">
                <a:solidFill>
                  <a:srgbClr val="3399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+</a:t>
            </a:r>
            <a:r>
              <a:rPr lang="en-US" sz="2000" dirty="0">
                <a:solidFill>
                  <a:srgbClr val="CC66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1</a:t>
            </a:r>
            <a:r>
              <a:rPr lang="en-US" sz="2000" dirty="0">
                <a:solidFill>
                  <a:srgbClr val="0099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)</a:t>
            </a:r>
            <a:r>
              <a:rPr lang="en-US" sz="2000" dirty="0">
                <a:solidFill>
                  <a:srgbClr val="3399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;</a:t>
            </a: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   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99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		}</a:t>
            </a: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 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99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	}</a:t>
            </a: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   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 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	</a:t>
            </a:r>
            <a:r>
              <a:rPr lang="en-US" sz="2000" dirty="0" err="1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NaturalNumbers</a:t>
            </a:r>
            <a:r>
              <a:rPr lang="en-US" sz="2000" dirty="0">
                <a:solidFill>
                  <a:srgbClr val="0099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(</a:t>
            </a:r>
            <a:r>
              <a:rPr lang="en-US" sz="2000" dirty="0">
                <a:solidFill>
                  <a:srgbClr val="CC66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1</a:t>
            </a:r>
            <a:r>
              <a:rPr lang="en-US" sz="2000" dirty="0">
                <a:solidFill>
                  <a:srgbClr val="0099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)</a:t>
            </a:r>
            <a:r>
              <a:rPr lang="en-US" sz="2000" dirty="0">
                <a:solidFill>
                  <a:srgbClr val="3399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;</a:t>
            </a: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    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399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?&gt;</a:t>
            </a:r>
            <a:r>
              <a:rPr lang="en-US" sz="2000" dirty="0">
                <a:solidFill>
                  <a:srgbClr val="11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	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>
              <a:spcAft>
                <a:spcPts val="800"/>
              </a:spcAft>
            </a:pPr>
            <a:r>
              <a:rPr lang="en-US" sz="2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Khmer OS Battambang" panose="02000500000000020004" pitchFamily="2" charset="0"/>
              </a:rPr>
              <a:t> </a:t>
            </a:r>
            <a:r>
              <a:rPr lang="en-US" sz="2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Khmer OS Battambang" panose="02000500000000020004" pitchFamily="2" charset="0"/>
              </a:rPr>
              <a:t>Output:  </a:t>
            </a:r>
            <a:r>
              <a:rPr lang="en-US" sz="2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Khmer OS Battambang" panose="02000500000000020004" pitchFamily="2" charset="0"/>
              </a:rPr>
              <a:t>1, 2, 3, 4, 5, 6, 7, 8, 9, 10</a:t>
            </a:r>
          </a:p>
          <a:p>
            <a:pPr lvl="1" algn="just">
              <a:lnSpc>
                <a:spcPct val="150000"/>
              </a:lnSpc>
              <a:spcAft>
                <a:spcPts val="800"/>
              </a:spcAft>
            </a:pPr>
            <a:r>
              <a:rPr lang="km-KH" sz="2400" dirty="0">
                <a:effectLst/>
                <a:latin typeface="Ang DaunTeav" panose="020B0503020102020204" pitchFamily="34" charset="0"/>
                <a:ea typeface="Calibri" panose="020F0502020204030204" pitchFamily="34" charset="0"/>
                <a:cs typeface="Ang DaunTeav" panose="020B0503020102020204" pitchFamily="34" charset="0"/>
              </a:rPr>
              <a:t>ចំណាំ៖ សូមប្រយ័ត្នពេលកំពុងបង្កើត </a:t>
            </a:r>
            <a:r>
              <a:rPr lang="en-US" sz="2400" dirty="0">
                <a:effectLst/>
                <a:latin typeface="Ang DaunTeav" panose="020B0503020102020204" pitchFamily="34" charset="0"/>
                <a:ea typeface="Calibri" panose="020F0502020204030204" pitchFamily="34" charset="0"/>
                <a:cs typeface="Ang DaunTeav" panose="020B0503020102020204" pitchFamily="34" charset="0"/>
              </a:rPr>
              <a:t>function </a:t>
            </a:r>
            <a:r>
              <a:rPr lang="km-KH" sz="2400" dirty="0">
                <a:effectLst/>
                <a:latin typeface="Ang DaunTeav" panose="020B0503020102020204" pitchFamily="34" charset="0"/>
                <a:ea typeface="Calibri" panose="020F0502020204030204" pitchFamily="34" charset="0"/>
                <a:cs typeface="Ang DaunTeav" panose="020B0503020102020204" pitchFamily="34" charset="0"/>
              </a:rPr>
              <a:t>ដដែលៗ ព្រោះប្រសិនបើកូដត្រូវបានសរសេរមិនត្រឹមត្រូវ វាអាចបណ្តាលឱ្យមានការហៅចូល </a:t>
            </a:r>
            <a:r>
              <a:rPr lang="en-US" sz="2400" dirty="0">
                <a:effectLst/>
                <a:latin typeface="Ang DaunTeav" panose="020B0503020102020204" pitchFamily="34" charset="0"/>
                <a:ea typeface="Calibri" panose="020F0502020204030204" pitchFamily="34" charset="0"/>
                <a:cs typeface="Ang DaunTeav" panose="020B0503020102020204" pitchFamily="34" charset="0"/>
              </a:rPr>
              <a:t>function </a:t>
            </a:r>
            <a:r>
              <a:rPr lang="km-KH" sz="2400" dirty="0">
                <a:effectLst/>
                <a:latin typeface="Ang DaunTeav" panose="020B0503020102020204" pitchFamily="34" charset="0"/>
                <a:ea typeface="Calibri" panose="020F0502020204030204" pitchFamily="34" charset="0"/>
                <a:cs typeface="Ang DaunTeav" panose="020B0503020102020204" pitchFamily="34" charset="0"/>
              </a:rPr>
              <a:t>មិនកំណត់ ។</a:t>
            </a:r>
            <a:endParaRPr lang="en-US" sz="2400" dirty="0">
              <a:effectLst/>
              <a:latin typeface="Ang DaunTeav" panose="020B0503020102020204" pitchFamily="34" charset="0"/>
              <a:ea typeface="Calibri" panose="020F0502020204030204" pitchFamily="34" charset="0"/>
              <a:cs typeface="Ang DaunTeav" panose="020B05030201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C931C5-9DAF-7542-3930-18CE9527BDE8}"/>
              </a:ext>
            </a:extLst>
          </p:cNvPr>
          <p:cNvCxnSpPr>
            <a:cxnSpLocks/>
          </p:cNvCxnSpPr>
          <p:nvPr/>
        </p:nvCxnSpPr>
        <p:spPr>
          <a:xfrm>
            <a:off x="6339445" y="83128"/>
            <a:ext cx="0" cy="635923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487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710D-3894-E85E-1E42-DA7AE8C2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១.១.  </a:t>
            </a:r>
            <a:r>
              <a:rPr lang="en-US" dirty="0"/>
              <a:t>Built-in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2297B-1412-F49C-2052-8C536CF05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	Built-in Function </a:t>
            </a:r>
            <a:r>
              <a:rPr lang="km-KH" dirty="0"/>
              <a:t>គឺជា </a:t>
            </a:r>
            <a:r>
              <a:rPr lang="en-US" dirty="0"/>
              <a:t>function </a:t>
            </a:r>
            <a:r>
              <a:rPr lang="km-KH" dirty="0"/>
              <a:t>ដែលមានស្រាប់ភ្ជាប់មកជាមួយនឹងភាសាកម្មវិធីនិង នៅក្នុងភាសា </a:t>
            </a:r>
            <a:r>
              <a:rPr lang="en-US" dirty="0"/>
              <a:t>PHP </a:t>
            </a:r>
            <a:r>
              <a:rPr lang="km-KH" dirty="0"/>
              <a:t>មាន </a:t>
            </a:r>
            <a:r>
              <a:rPr lang="en-US" dirty="0"/>
              <a:t>Built-in Function </a:t>
            </a:r>
            <a:r>
              <a:rPr lang="km-KH" dirty="0"/>
              <a:t>ជាច្រើនដែលផ្ដល់នូវភាពងាយស្រួលសម្រាប់ការសរសេរកូដរបស់អ្នក ។ </a:t>
            </a:r>
            <a:r>
              <a:rPr lang="en-US" dirty="0"/>
              <a:t>PHP </a:t>
            </a:r>
            <a:r>
              <a:rPr lang="km-KH" dirty="0"/>
              <a:t>ផ្តល់ឱ្យយើងនូវការប្រមូលផ្តុំដ៏ធំនៃ </a:t>
            </a:r>
            <a:r>
              <a:rPr lang="en-US" dirty="0"/>
              <a:t>built-in library functions </a:t>
            </a:r>
            <a:r>
              <a:rPr lang="km-KH" dirty="0"/>
              <a:t>ដែលភ្ជាប់មកជាមួយ</a:t>
            </a:r>
            <a:r>
              <a:rPr lang="en-US" dirty="0"/>
              <a:t> </a:t>
            </a:r>
            <a:r>
              <a:rPr lang="km-KH" dirty="0"/>
              <a:t>។</a:t>
            </a:r>
            <a:r>
              <a:rPr lang="en-US" dirty="0"/>
              <a:t> </a:t>
            </a:r>
            <a:r>
              <a:rPr lang="km-KH" dirty="0"/>
              <a:t> </a:t>
            </a:r>
            <a:r>
              <a:rPr lang="en-US" dirty="0"/>
              <a:t> Function   </a:t>
            </a:r>
            <a:r>
              <a:rPr lang="km-KH" dirty="0"/>
              <a:t>ទាំងនេះត្រូវបានសរសេរកូដរួចហើយ និងរក្សាទុកជាទម្រង់ </a:t>
            </a:r>
            <a:r>
              <a:rPr lang="en-US" dirty="0"/>
              <a:t>Functions </a:t>
            </a:r>
            <a:r>
              <a:rPr lang="km-KH" dirty="0"/>
              <a:t>ដើម្បីប្រើវា យើងគ្រាន់តែត្រូវការហៅពួកវាតាមតម្រូវការរបស់យើងដូចជា </a:t>
            </a:r>
            <a:r>
              <a:rPr lang="en-US" b="1" dirty="0" err="1"/>
              <a:t>var_dump</a:t>
            </a:r>
            <a:r>
              <a:rPr lang="en-US" b="1" dirty="0"/>
              <a:t>, </a:t>
            </a:r>
            <a:r>
              <a:rPr lang="en-US" b="1" dirty="0" err="1"/>
              <a:t>fopen</a:t>
            </a:r>
            <a:r>
              <a:rPr lang="en-US" b="1" dirty="0"/>
              <a:t>(), </a:t>
            </a:r>
            <a:r>
              <a:rPr lang="en-US" b="1" dirty="0" err="1"/>
              <a:t>print_r</a:t>
            </a:r>
            <a:r>
              <a:rPr lang="en-US" b="1" dirty="0"/>
              <a:t>(), </a:t>
            </a:r>
            <a:r>
              <a:rPr lang="en-US" b="1" dirty="0" err="1"/>
              <a:t>gettype</a:t>
            </a:r>
            <a:r>
              <a:rPr lang="en-US" b="1" dirty="0"/>
              <a:t>()</a:t>
            </a:r>
            <a:r>
              <a:rPr lang="en-US" dirty="0"/>
              <a:t> </a:t>
            </a:r>
            <a:r>
              <a:rPr lang="km-KH" dirty="0"/>
              <a:t>ជាដើម</a:t>
            </a:r>
            <a:r>
              <a:rPr lang="en-US" dirty="0"/>
              <a:t> </a:t>
            </a:r>
            <a:r>
              <a:rPr lang="km-KH" dirty="0"/>
              <a:t>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69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8D87CE-A474-0A21-95F8-156B3FD7F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459" y="1508165"/>
            <a:ext cx="5841082" cy="43048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7A8F64-415C-6B9F-F86B-FDF3ACFC2E30}"/>
              </a:ext>
            </a:extLst>
          </p:cNvPr>
          <p:cNvSpPr txBox="1"/>
          <p:nvPr/>
        </p:nvSpPr>
        <p:spPr>
          <a:xfrm>
            <a:off x="3429918" y="383945"/>
            <a:ext cx="5332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Consolas" panose="020B0609020204030204" pitchFamily="49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4454709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4233FD-49BD-02F2-FD4B-B38E09EA3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399" y="1586945"/>
            <a:ext cx="8077200" cy="45434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99D286-61DA-E702-C265-0E600304DF82}"/>
              </a:ext>
            </a:extLst>
          </p:cNvPr>
          <p:cNvSpPr txBox="1"/>
          <p:nvPr/>
        </p:nvSpPr>
        <p:spPr>
          <a:xfrm>
            <a:off x="1441372" y="727630"/>
            <a:ext cx="9309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3600" dirty="0">
                <a:solidFill>
                  <a:schemeClr val="accent1"/>
                </a:solidFill>
                <a:latin typeface="Ang DaunTeav" panose="020B0503020102020204" pitchFamily="34" charset="0"/>
                <a:cs typeface="Ang DaunTeav" panose="020B0503020102020204" pitchFamily="34" charset="0"/>
              </a:rPr>
              <a:t>អរគុណសម្រាប់ការចូលរួមស្ដាប់របស់អ្នកទាំងអស់គ្នា</a:t>
            </a:r>
            <a:endParaRPr lang="en-US" sz="3600" dirty="0">
              <a:solidFill>
                <a:schemeClr val="accent1"/>
              </a:solidFill>
              <a:latin typeface="Ang DaunTeav" panose="020B0503020102020204" pitchFamily="34" charset="0"/>
              <a:cs typeface="Ang DaunTeav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62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710D-3894-E85E-1E42-DA7AE8C2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១.២.  </a:t>
            </a:r>
            <a:r>
              <a:rPr lang="en-US" dirty="0"/>
              <a:t>User Defined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43F3C-6F0C-352E-1829-691C52E01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	User Defined Function </a:t>
            </a:r>
            <a:r>
              <a:rPr lang="km-KH" dirty="0"/>
              <a:t>ជា </a:t>
            </a:r>
            <a:r>
              <a:rPr lang="en-US" dirty="0"/>
              <a:t>function </a:t>
            </a:r>
            <a:r>
              <a:rPr lang="km-KH" dirty="0"/>
              <a:t>ដែលបង្កើតឡើងដោយអ្នកប្រើប្រាស់ផ្ទាល់ ។</a:t>
            </a:r>
            <a:r>
              <a:rPr lang="en-US" dirty="0"/>
              <a:t> </a:t>
            </a:r>
            <a:r>
              <a:rPr lang="km-KH" dirty="0"/>
              <a:t>ក្រៅពី </a:t>
            </a:r>
            <a:r>
              <a:rPr lang="en-US" dirty="0"/>
              <a:t>built-in function PHP </a:t>
            </a:r>
            <a:r>
              <a:rPr lang="km-KH" dirty="0"/>
              <a:t>អនុញ្ញាតឱ្យយើងបង្កើត </a:t>
            </a:r>
            <a:r>
              <a:rPr lang="en-US" dirty="0"/>
              <a:t>function </a:t>
            </a:r>
            <a:r>
              <a:rPr lang="km-KH" dirty="0"/>
              <a:t>ផ្ទាល់ខ្លួនរបស់យើងដែលហៅថា </a:t>
            </a:r>
            <a:r>
              <a:rPr lang="en-US" dirty="0"/>
              <a:t>user defined functions </a:t>
            </a:r>
            <a:r>
              <a:rPr lang="km-KH" dirty="0"/>
              <a:t>។ ដោយប្រើវា យើងអាចបង្កើតកញ្ចប់កូដផ្ទាល់ខ្លួនរបស់យើង ហើយប្រើវានៅពេលណាដែលចាំបាច់ដោយគ្រាន់តែហៅវា ។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2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43F3C-6F0C-352E-1829-691C52E017E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13556" y="1030990"/>
            <a:ext cx="11164887" cy="4516438"/>
          </a:xfrm>
        </p:spPr>
        <p:txBody>
          <a:bodyPr numCol="2">
            <a:normAutofit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610B4B"/>
                </a:solidFill>
                <a:effectLst/>
                <a:latin typeface="Consolas" panose="020B0609020204030204" pitchFamily="49" charset="0"/>
              </a:rPr>
              <a:t>Syntax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functionname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//code to be executed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</a:p>
          <a:p>
            <a:pPr marL="0" indent="0" algn="just">
              <a:buNone/>
            </a:pPr>
            <a:endParaRPr lang="en-US" sz="28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marL="0" indent="0" algn="just">
              <a:buNone/>
            </a:pPr>
            <a:endParaRPr lang="en-US" sz="28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marL="0" indent="0" algn="just">
              <a:buNone/>
            </a:pPr>
            <a:r>
              <a:rPr lang="en-US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Khmer OS Battambang" panose="02000500000000020004" pitchFamily="2" charset="0"/>
              </a:rPr>
              <a:t>Example:</a:t>
            </a:r>
            <a:endParaRPr lang="en-US" sz="28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&lt;?</a:t>
            </a:r>
            <a:r>
              <a:rPr lang="en-US" sz="2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php</a:t>
            </a:r>
            <a:r>
              <a:rPr lang="en-US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  </a:t>
            </a:r>
            <a:endParaRPr lang="en-US" sz="28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US" sz="2800" b="1" dirty="0">
                <a:solidFill>
                  <a:srgbClr val="00669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function</a:t>
            </a:r>
            <a:r>
              <a:rPr lang="en-US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 </a:t>
            </a:r>
            <a:r>
              <a:rPr lang="en-US" sz="2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sayHello</a:t>
            </a:r>
            <a:r>
              <a:rPr lang="en-US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(){  </a:t>
            </a:r>
            <a:endParaRPr lang="en-US" sz="28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echo </a:t>
            </a:r>
            <a:r>
              <a:rPr lang="en-US" sz="2800" dirty="0">
                <a:solidFill>
                  <a:srgbClr val="0000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"Hello PHP Function"</a:t>
            </a:r>
            <a:r>
              <a:rPr lang="en-US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;  </a:t>
            </a:r>
            <a:endParaRPr lang="en-US" sz="28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}  </a:t>
            </a:r>
            <a:endParaRPr lang="en-US" sz="28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US" sz="2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sayHello</a:t>
            </a:r>
            <a:r>
              <a:rPr lang="en-US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();</a:t>
            </a:r>
            <a:r>
              <a:rPr lang="en-US" sz="2800" dirty="0">
                <a:solidFill>
                  <a:srgbClr val="0082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//calling function</a:t>
            </a:r>
            <a:r>
              <a:rPr lang="en-US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  </a:t>
            </a:r>
            <a:endParaRPr lang="en-US" sz="28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Khmer OS Battambang" panose="02000500000000020004" pitchFamily="2" charset="0"/>
              </a:rPr>
              <a:t>?&gt;  </a:t>
            </a:r>
            <a:endParaRPr lang="en-US" sz="28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US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Segoe UI" panose="020B0502040204020203" pitchFamily="34" charset="0"/>
              </a:rPr>
              <a:t>Output: Hello PHP Function</a:t>
            </a:r>
            <a:endParaRPr lang="en-US" sz="2800" dirty="0">
              <a:effectLst/>
              <a:latin typeface="Consolas" panose="020B0609020204030204" pitchFamily="49" charset="0"/>
              <a:ea typeface="Calibri" panose="020F0502020204030204" pitchFamily="34" charset="0"/>
              <a:cs typeface="Khmer OS Battambang" panose="02000500000000020004" pitchFamily="2" charset="0"/>
            </a:endParaRP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744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32261-31C5-0782-96E2-CB56E962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២. </a:t>
            </a:r>
            <a:r>
              <a:rPr lang="en-US" dirty="0"/>
              <a:t>Why should we use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ACCDF-F320-1E7F-BB53-940A0F313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•</a:t>
            </a:r>
            <a:r>
              <a:rPr lang="en-US" b="1" dirty="0"/>
              <a:t>Reusability: </a:t>
            </a:r>
            <a:r>
              <a:rPr lang="km-KH" dirty="0"/>
              <a:t>ប្រសិនបើយើងមានកូដធម្មតាដែលយើងចង់ប្រើនៅផ្នែកផ្សេងៗនៃកម្មវិធី យើងអាចផ្ទុកវានៅក្នុង </a:t>
            </a:r>
            <a:r>
              <a:rPr lang="en-US" dirty="0"/>
              <a:t>function </a:t>
            </a:r>
            <a:r>
              <a:rPr lang="km-KH" dirty="0"/>
              <a:t>មួយ ហើយហៅវាតាមតម្រូវការ។ នេះកាត់បន្ថយពេលវេលា និងការខិតខំប្រឹងប្រែងនៃពាក្យដដែលៗនៃកូដតែមួយ។ នេះអាចត្រូវបានធ្វើទាំងនៅក្នុងកម្មវិធីមួយ និងដោយការនាំចូលឯកសារ </a:t>
            </a:r>
            <a:r>
              <a:rPr lang="en-US" dirty="0"/>
              <a:t>PHP </a:t>
            </a:r>
            <a:r>
              <a:rPr lang="km-KH" dirty="0"/>
              <a:t>ដែលមាន </a:t>
            </a:r>
            <a:r>
              <a:rPr lang="en-US" dirty="0"/>
              <a:t>function </a:t>
            </a:r>
            <a:r>
              <a:rPr lang="km-KH" dirty="0"/>
              <a:t>នៅក្នុងកម្មវិធីមួយចំនួនផ្សេងទៀត។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24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A9C32-F095-D637-6EA8-4824E3BDBEB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13556" y="768158"/>
            <a:ext cx="11164887" cy="4729259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Functions reduces the repetition of code within a program: </a:t>
            </a:r>
            <a:r>
              <a:rPr lang="en-US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</a:t>
            </a:r>
            <a:r>
              <a:rPr lang="km-KH" dirty="0">
                <a:latin typeface="Ang DaunTeav" panose="020B0503020102020204" pitchFamily="34" charset="0"/>
                <a:cs typeface="Ang DaunTeav" panose="020B0503020102020204" pitchFamily="34" charset="0"/>
              </a:rPr>
              <a:t>អនុញ្ញាតឱ្យអ្នកទាញយកប្លុកកូដដែលប្រើជាទូទៅទៅជាសមាសភាគតែមួយ។ ឥឡូវនេះ អ្នកអាចអនុវត្តភារកិច្ចដូចគ្នាដោយហៅ </a:t>
            </a:r>
            <a:r>
              <a:rPr lang="en-US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 </a:t>
            </a:r>
            <a:r>
              <a:rPr lang="km-KH" dirty="0">
                <a:latin typeface="Ang DaunTeav" panose="020B0503020102020204" pitchFamily="34" charset="0"/>
                <a:cs typeface="Ang DaunTeav" panose="020B0503020102020204" pitchFamily="34" charset="0"/>
              </a:rPr>
              <a:t>នេះទៅគ្រប់ទីកន្លែងដែលអ្នកចង់បាននៅក្នុង</a:t>
            </a:r>
            <a:r>
              <a:rPr lang="en-US" dirty="0">
                <a:latin typeface="Ang DaunTeav" panose="020B0503020102020204" pitchFamily="34" charset="0"/>
                <a:cs typeface="Ang DaunTeav" panose="020B0503020102020204" pitchFamily="34" charset="0"/>
              </a:rPr>
              <a:t> script </a:t>
            </a:r>
            <a:r>
              <a:rPr lang="km-KH" dirty="0">
                <a:latin typeface="Ang DaunTeav" panose="020B0503020102020204" pitchFamily="34" charset="0"/>
                <a:cs typeface="Ang DaunTeav" panose="020B0503020102020204" pitchFamily="34" charset="0"/>
              </a:rPr>
              <a:t>របស់អ្នកដោយមិនចាំបាច់ចម្លង និងបិទភ្ជាប់ប្លុកដូចគ្នានៃកូដម្តងហើយម្តងទៀត​ ។</a:t>
            </a:r>
          </a:p>
          <a:p>
            <a:pPr algn="just"/>
            <a:r>
              <a:rPr lang="en-US" b="1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Functions makes the code much easier to maintain: </a:t>
            </a:r>
            <a:r>
              <a:rPr lang="km-KH" dirty="0">
                <a:latin typeface="Ang DaunTeav" panose="020B0503020102020204" pitchFamily="34" charset="0"/>
                <a:cs typeface="Ang DaunTeav" panose="020B0503020102020204" pitchFamily="34" charset="0"/>
              </a:rPr>
              <a:t>ដោយសារ </a:t>
            </a:r>
            <a:r>
              <a:rPr lang="en-US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 </a:t>
            </a:r>
            <a:r>
              <a:rPr lang="km-KH" dirty="0">
                <a:latin typeface="Ang DaunTeav" panose="020B0503020102020204" pitchFamily="34" charset="0"/>
                <a:cs typeface="Ang DaunTeav" panose="020B0503020102020204" pitchFamily="34" charset="0"/>
              </a:rPr>
              <a:t>ដែលបានបង្កើតម្តងអាចប្រើបានច្រើនដង ដូច្នេះការផ្លាស់ប្តូរណាមួយដែលបានធ្វើឡើងនៅក្នុង</a:t>
            </a:r>
            <a:r>
              <a:rPr lang="en-US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 </a:t>
            </a:r>
            <a:r>
              <a:rPr lang="km-KH" dirty="0">
                <a:latin typeface="Ang DaunTeav" panose="020B0503020102020204" pitchFamily="34" charset="0"/>
                <a:cs typeface="Ang DaunTeav" panose="020B0503020102020204" pitchFamily="34" charset="0"/>
              </a:rPr>
              <a:t>ត្រូវបានអនុវត្តដោយស្វ័យប្រវត្តិនៅគ្រប់ទីកន្លែងដោយមិនប៉ះឯកសារជាច្រើន។</a:t>
            </a:r>
          </a:p>
          <a:p>
            <a:pPr algn="just"/>
            <a:endParaRPr lang="en-US" dirty="0">
              <a:latin typeface="Ang DaunTeav" panose="020B0503020102020204" pitchFamily="34" charset="0"/>
              <a:cs typeface="Ang DaunTeav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842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A9C32-F095-D637-6EA8-4824E3BDBEB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13556" y="151214"/>
            <a:ext cx="11164887" cy="5533490"/>
          </a:xfrm>
        </p:spPr>
        <p:txBody>
          <a:bodyPr>
            <a:noAutofit/>
          </a:bodyPr>
          <a:lstStyle/>
          <a:p>
            <a:pPr algn="just"/>
            <a:r>
              <a:rPr lang="en-US" sz="2500" b="1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Functions makes it easier to eliminate the errors: </a:t>
            </a:r>
            <a:r>
              <a:rPr lang="km-KH" sz="2500" dirty="0">
                <a:latin typeface="Ang DaunTeav" panose="020B0503020102020204" pitchFamily="34" charset="0"/>
                <a:cs typeface="Ang DaunTeav" panose="020B0503020102020204" pitchFamily="34" charset="0"/>
              </a:rPr>
              <a:t>នៅពេលដែលកម្មវិធីត្រូវបានបែងចែកទៅជា</a:t>
            </a:r>
            <a:r>
              <a:rPr lang="en-US" sz="2500" dirty="0">
                <a:latin typeface="Ang DaunTeav" panose="020B0503020102020204" pitchFamily="34" charset="0"/>
                <a:cs typeface="Ang DaunTeav" panose="020B0503020102020204" pitchFamily="34" charset="0"/>
              </a:rPr>
              <a:t> function</a:t>
            </a:r>
            <a:r>
              <a:rPr lang="km-KH" sz="2500" dirty="0">
                <a:latin typeface="Ang DaunTeav" panose="020B0503020102020204" pitchFamily="34" charset="0"/>
                <a:cs typeface="Ang DaunTeav" panose="020B0503020102020204" pitchFamily="34" charset="0"/>
              </a:rPr>
              <a:t> ប្រសិនបើមានកំហុសណាមួយកើតឡើង អ្នកដឹងច្បាស់ថា</a:t>
            </a:r>
            <a:r>
              <a:rPr lang="en-US" sz="2500" dirty="0">
                <a:latin typeface="Ang DaunTeav" panose="020B0503020102020204" pitchFamily="34" charset="0"/>
                <a:cs typeface="Ang DaunTeav" panose="020B0503020102020204" pitchFamily="34" charset="0"/>
              </a:rPr>
              <a:t> function </a:t>
            </a:r>
            <a:r>
              <a:rPr lang="km-KH" sz="2500" dirty="0">
                <a:latin typeface="Ang DaunTeav" panose="020B0503020102020204" pitchFamily="34" charset="0"/>
                <a:cs typeface="Ang DaunTeav" panose="020B0503020102020204" pitchFamily="34" charset="0"/>
              </a:rPr>
              <a:t>អ្វីដែលបណ្តាលឱ្យមានកំហុស និងកន្លែងដែលត្រូវរកវា ។ ដូច្នេះការជួសជុលកំហុសកាន់តែងាយស្រួល ។</a:t>
            </a:r>
          </a:p>
          <a:p>
            <a:pPr algn="just"/>
            <a:r>
              <a:rPr lang="en-US" sz="2500" b="1" dirty="0">
                <a:latin typeface="Ang DaunTeav" panose="020B0503020102020204" pitchFamily="34" charset="0"/>
                <a:cs typeface="Ang DaunTeav" panose="020B0503020102020204" pitchFamily="34" charset="0"/>
              </a:rPr>
              <a:t>Functions can be reused in other application: </a:t>
            </a:r>
            <a:r>
              <a:rPr lang="km-KH" sz="2500" dirty="0">
                <a:latin typeface="Ang DaunTeav" panose="020B0503020102020204" pitchFamily="34" charset="0"/>
                <a:cs typeface="Ang DaunTeav" panose="020B0503020102020204" pitchFamily="34" charset="0"/>
              </a:rPr>
              <a:t>ដោយសារតែ</a:t>
            </a:r>
            <a:r>
              <a:rPr lang="en-US" sz="2500" dirty="0">
                <a:latin typeface="Ang DaunTeav" panose="020B0503020102020204" pitchFamily="34" charset="0"/>
                <a:cs typeface="Ang DaunTeav" panose="020B0503020102020204" pitchFamily="34" charset="0"/>
              </a:rPr>
              <a:t> function </a:t>
            </a:r>
            <a:r>
              <a:rPr lang="km-KH" sz="2500" dirty="0">
                <a:latin typeface="Ang DaunTeav" panose="020B0503020102020204" pitchFamily="34" charset="0"/>
                <a:cs typeface="Ang DaunTeav" panose="020B0503020102020204" pitchFamily="34" charset="0"/>
              </a:rPr>
              <a:t>មួយត្រូវបានបំបែកចេញពី</a:t>
            </a:r>
            <a:r>
              <a:rPr lang="en-US" sz="2500" dirty="0">
                <a:latin typeface="Ang DaunTeav" panose="020B0503020102020204" pitchFamily="34" charset="0"/>
                <a:cs typeface="Ang DaunTeav" panose="020B0503020102020204" pitchFamily="34" charset="0"/>
              </a:rPr>
              <a:t> script</a:t>
            </a:r>
            <a:r>
              <a:rPr lang="km-KH" sz="2500" dirty="0">
                <a:latin typeface="Ang DaunTeav" panose="020B0503020102020204" pitchFamily="34" charset="0"/>
                <a:cs typeface="Ang DaunTeav" panose="020B0503020102020204" pitchFamily="34" charset="0"/>
              </a:rPr>
              <a:t>ដែលនៅសល់ វាជាការងាយស្រួលក្នុងការប្រើ</a:t>
            </a:r>
            <a:r>
              <a:rPr lang="en-US" sz="2500" dirty="0">
                <a:latin typeface="Ang DaunTeav" panose="020B0503020102020204" pitchFamily="34" charset="0"/>
                <a:cs typeface="Ang DaunTeav" panose="020B0503020102020204" pitchFamily="34" charset="0"/>
              </a:rPr>
              <a:t> function </a:t>
            </a:r>
            <a:r>
              <a:rPr lang="km-KH" sz="2500" dirty="0">
                <a:latin typeface="Ang DaunTeav" panose="020B0503020102020204" pitchFamily="34" charset="0"/>
                <a:cs typeface="Ang DaunTeav" panose="020B0503020102020204" pitchFamily="34" charset="0"/>
              </a:rPr>
              <a:t>ដូចគ្នានៅក្នុងកម្មវិធីផ្សេងទៀតដោយគ្រាន់តែបញ្ចូលឯកសារ </a:t>
            </a:r>
            <a:r>
              <a:rPr lang="en-US" sz="2500" dirty="0">
                <a:latin typeface="Ang DaunTeav" panose="020B0503020102020204" pitchFamily="34" charset="0"/>
                <a:cs typeface="Ang DaunTeav" panose="020B0503020102020204" pitchFamily="34" charset="0"/>
              </a:rPr>
              <a:t>PHP </a:t>
            </a:r>
            <a:r>
              <a:rPr lang="km-KH" sz="2500" dirty="0">
                <a:latin typeface="Ang DaunTeav" panose="020B0503020102020204" pitchFamily="34" charset="0"/>
                <a:cs typeface="Ang DaunTeav" panose="020B0503020102020204" pitchFamily="34" charset="0"/>
              </a:rPr>
              <a:t>ដែលមាន</a:t>
            </a:r>
            <a:r>
              <a:rPr lang="en-US" sz="2500" dirty="0">
                <a:latin typeface="Ang DaunTeav" panose="020B0503020102020204" pitchFamily="34" charset="0"/>
                <a:cs typeface="Ang DaunTeav" panose="020B0503020102020204" pitchFamily="34" charset="0"/>
              </a:rPr>
              <a:t> function</a:t>
            </a:r>
            <a:r>
              <a:rPr lang="km-KH" sz="2500" dirty="0">
                <a:latin typeface="Ang DaunTeav" panose="020B0503020102020204" pitchFamily="34" charset="0"/>
                <a:cs typeface="Ang DaunTeav" panose="020B0503020102020204" pitchFamily="34" charset="0"/>
              </a:rPr>
              <a:t>ទាំងនោះ</a:t>
            </a:r>
            <a:r>
              <a:rPr lang="en-US" sz="2500" dirty="0">
                <a:latin typeface="Ang DaunTeav" panose="020B0503020102020204" pitchFamily="34" charset="0"/>
                <a:cs typeface="Ang DaunTeav" panose="020B0503020102020204" pitchFamily="34" charset="0"/>
              </a:rPr>
              <a:t> </a:t>
            </a:r>
            <a:r>
              <a:rPr lang="km-KH" sz="2500" dirty="0">
                <a:latin typeface="Ang DaunTeav" panose="020B0503020102020204" pitchFamily="34" charset="0"/>
                <a:cs typeface="Ang DaunTeav" panose="020B0503020102020204" pitchFamily="34" charset="0"/>
              </a:rPr>
              <a:t>។</a:t>
            </a:r>
          </a:p>
          <a:p>
            <a:pPr algn="just"/>
            <a:r>
              <a:rPr lang="km-KH" sz="2500" dirty="0">
                <a:latin typeface="Ang DaunTeav" panose="020B0503020102020204" pitchFamily="34" charset="0"/>
                <a:cs typeface="Ang DaunTeav" panose="020B0503020102020204" pitchFamily="34" charset="0"/>
              </a:rPr>
              <a:t>ផ្នែកខាងក្រោមនឹងបង្ហាញអ្នកពីរបៀបយ៉ាងងាយស្រួលដែលអ្នកអាចកំណត់</a:t>
            </a:r>
            <a:r>
              <a:rPr lang="en-US" sz="2500" dirty="0">
                <a:latin typeface="Ang DaunTeav" panose="020B0503020102020204" pitchFamily="34" charset="0"/>
                <a:cs typeface="Ang DaunTeav" panose="020B0503020102020204" pitchFamily="34" charset="0"/>
              </a:rPr>
              <a:t> function </a:t>
            </a:r>
            <a:r>
              <a:rPr lang="km-KH" sz="2500" dirty="0">
                <a:latin typeface="Ang DaunTeav" panose="020B0503020102020204" pitchFamily="34" charset="0"/>
                <a:cs typeface="Ang DaunTeav" panose="020B0503020102020204" pitchFamily="34" charset="0"/>
              </a:rPr>
              <a:t>ផ្ទាល់ខ្លួនរបស់អ្នកនៅក្នុង </a:t>
            </a:r>
            <a:r>
              <a:rPr lang="en-US" sz="2500" dirty="0">
                <a:latin typeface="Ang DaunTeav" panose="020B0503020102020204" pitchFamily="34" charset="0"/>
                <a:cs typeface="Ang DaunTeav" panose="020B0503020102020204" pitchFamily="34" charset="0"/>
              </a:rPr>
              <a:t>PHP </a:t>
            </a:r>
            <a:r>
              <a:rPr lang="km-KH" sz="2500" dirty="0">
                <a:latin typeface="Ang DaunTeav" panose="020B0503020102020204" pitchFamily="34" charset="0"/>
                <a:cs typeface="Ang DaunTeav" panose="020B0503020102020204" pitchFamily="34" charset="0"/>
              </a:rPr>
              <a:t>។</a:t>
            </a:r>
          </a:p>
        </p:txBody>
      </p:sp>
    </p:spTree>
    <p:extLst>
      <p:ext uri="{BB962C8B-B14F-4D97-AF65-F5344CB8AC3E}">
        <p14:creationId xmlns:p14="http://schemas.microsoft.com/office/powerpoint/2010/main" val="32569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2586</TotalTime>
  <Words>3339</Words>
  <Application>Microsoft Office PowerPoint</Application>
  <PresentationFormat>Widescreen</PresentationFormat>
  <Paragraphs>343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Ang DaunTeav</vt:lpstr>
      <vt:lpstr>Arial</vt:lpstr>
      <vt:lpstr>Calibri</vt:lpstr>
      <vt:lpstr>Consolas</vt:lpstr>
      <vt:lpstr>Courier New</vt:lpstr>
      <vt:lpstr>Khmer OS Battambang</vt:lpstr>
      <vt:lpstr>Segoe UI</vt:lpstr>
      <vt:lpstr>Wingdings</vt:lpstr>
      <vt:lpstr>Office Theme</vt:lpstr>
      <vt:lpstr>មេរៀនទី១១</vt:lpstr>
      <vt:lpstr>រៀបចំដោយ ក្រុមទី០១</vt:lpstr>
      <vt:lpstr>១. What is function?</vt:lpstr>
      <vt:lpstr>១.១.  Built-in function</vt:lpstr>
      <vt:lpstr>១.២.  User Defined Function</vt:lpstr>
      <vt:lpstr>PowerPoint Presentation</vt:lpstr>
      <vt:lpstr>២. Why should we use functions?</vt:lpstr>
      <vt:lpstr>PowerPoint Presentation</vt:lpstr>
      <vt:lpstr>PowerPoint Presentation</vt:lpstr>
      <vt:lpstr>៣. Creating a Function</vt:lpstr>
      <vt:lpstr>PowerPoint Presentation</vt:lpstr>
      <vt:lpstr>៤. Function with Parameters or Arguments</vt:lpstr>
      <vt:lpstr>PowerPoint Presentation</vt:lpstr>
      <vt:lpstr>PowerPoint Presentation</vt:lpstr>
      <vt:lpstr>PowerPoint Presentation</vt:lpstr>
      <vt:lpstr>៥. Setting Default Values for Function parameter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៧. Parameter or Arguments passing to Functions</vt:lpstr>
      <vt:lpstr>PowerPoint Presentation</vt:lpstr>
      <vt:lpstr>PowerPoint Presentation</vt:lpstr>
      <vt:lpstr>PowerPoint Presentation</vt:lpstr>
      <vt:lpstr>៨.  Understanding the variable scope</vt:lpstr>
      <vt:lpstr>Example:</vt:lpstr>
      <vt:lpstr>ស្រដៀងគ្នានេះដែរ ប្រសិនបើអ្នកព្យាយាមចូលប្រើ ឬនាំចូលអថេរខាងក្រៅនៅខាងក្នុង function អ្នកនឹងទទួលបានកំហុសអថេរដែលមិនបានកំណត់ ដូចដែលបានបង្ហាញក្នុងឧទាហរណ៍ខាងក្រោម៖ Example:</vt:lpstr>
      <vt:lpstr>ដូចដែលអ្នកអាចឃើញនៅក្នុងឧទាហរណ៍ខាងលើ អថេរដែលបានប្រកាសនៅខាងក្នុង function គឺមិនអាចចូលប្រើបានពីខាងក្រៅទេ ដូចគ្នាដែរអថេរដែលបានប្រកាសនៅខាងក្រៅ function គឺមិនអាចចូលប្រើនៅខាងក្នុង function បានទេ ។  ការបំបែកនេះកាត់បន្ថយឱកាសនៃអថេរនៅក្នុង function ដែលរងផលប៉ះពាល់ដោយអថេរនៅក្នុងកម្មវិធីចម្បង ។ វាអាចទៅរួចក្នុងការប្រើឈ្មោះដូចគ្នាឡើងវិញសម្រាប់អថេរក្នុង function  ផ្សេងៗគ្នា ចាប់តាំងពីមូលដ្ឋាន អថេរត្រូវបានទទួលស្គាល់ តែដោយ function ដែលពួកគេត្រូវបានប្រកាស ។</vt:lpstr>
      <vt:lpstr>៩. The global keyword</vt:lpstr>
      <vt:lpstr>៩. The global keyword</vt:lpstr>
      <vt:lpstr>PowerPoint Presentation</vt:lpstr>
      <vt:lpstr>PowerPoint Presentation</vt:lpstr>
      <vt:lpstr>១០.  Creating recursive function</vt:lpstr>
      <vt:lpstr>Example1: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II</dc:title>
  <dc:creator>Seng Sourng</dc:creator>
  <cp:lastModifiedBy>Acer</cp:lastModifiedBy>
  <cp:revision>281</cp:revision>
  <dcterms:created xsi:type="dcterms:W3CDTF">2022-08-01T23:25:30Z</dcterms:created>
  <dcterms:modified xsi:type="dcterms:W3CDTF">2023-01-22T01:13:23Z</dcterms:modified>
</cp:coreProperties>
</file>