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63" r:id="rId5"/>
    <p:sldId id="265" r:id="rId6"/>
    <p:sldId id="293" r:id="rId7"/>
    <p:sldId id="300" r:id="rId8"/>
    <p:sldId id="292" r:id="rId9"/>
    <p:sldId id="282" r:id="rId10"/>
    <p:sldId id="299" r:id="rId11"/>
    <p:sldId id="274" r:id="rId12"/>
    <p:sldId id="301" r:id="rId13"/>
    <p:sldId id="303" r:id="rId14"/>
    <p:sldId id="304" r:id="rId15"/>
    <p:sldId id="305" r:id="rId16"/>
    <p:sldId id="294" r:id="rId17"/>
    <p:sldId id="306" r:id="rId18"/>
    <p:sldId id="307" r:id="rId19"/>
    <p:sldId id="308" r:id="rId20"/>
    <p:sldId id="309" r:id="rId21"/>
    <p:sldId id="310" r:id="rId22"/>
    <p:sldId id="311"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2" autoAdjust="0"/>
    <p:restoredTop sz="87327" autoAdjust="0"/>
  </p:normalViewPr>
  <p:slideViewPr>
    <p:cSldViewPr>
      <p:cViewPr varScale="1">
        <p:scale>
          <a:sx n="156" d="100"/>
          <a:sy n="156" d="100"/>
        </p:scale>
        <p:origin x="1302" y="132"/>
      </p:cViewPr>
      <p:guideLst>
        <p:guide orient="horz" pos="1620"/>
        <p:guide pos="2880"/>
      </p:guideLst>
    </p:cSldViewPr>
  </p:slideViewPr>
  <p:outlineViewPr>
    <p:cViewPr>
      <p:scale>
        <a:sx n="33" d="100"/>
        <a:sy n="33" d="100"/>
      </p:scale>
      <p:origin x="0" y="-118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5DE15-1CB2-4A24-AFFF-D3DDE89DC4AB}" type="datetimeFigureOut">
              <a:rPr lang="en-GB" smtClean="0"/>
              <a:t>21/09/2022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D1121-D736-4287-BB14-2A76EC012B8F}" type="slidenum">
              <a:rPr lang="en-GB" smtClean="0"/>
              <a:t>‹#›</a:t>
            </a:fld>
            <a:endParaRPr lang="en-GB"/>
          </a:p>
        </p:txBody>
      </p:sp>
    </p:spTree>
    <p:extLst>
      <p:ext uri="{BB962C8B-B14F-4D97-AF65-F5344CB8AC3E}">
        <p14:creationId xmlns:p14="http://schemas.microsoft.com/office/powerpoint/2010/main" val="297216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Don’t add the author or date to the title slide. Add that information in the notes here:</a:t>
            </a:r>
          </a:p>
          <a:p>
            <a:r>
              <a:rPr lang="en-AU" dirty="0"/>
              <a:t>Author: Sam Cartwright – samc@aie.edu.au</a:t>
            </a:r>
          </a:p>
          <a:p>
            <a:r>
              <a:rPr lang="en-AU" dirty="0"/>
              <a:t>Creation Date: 26/07/2022</a:t>
            </a:r>
          </a:p>
          <a:p>
            <a:r>
              <a:rPr lang="en-AU" dirty="0"/>
              <a:t>Modification Date:</a:t>
            </a:r>
          </a:p>
        </p:txBody>
      </p:sp>
      <p:sp>
        <p:nvSpPr>
          <p:cNvPr id="4" name="Slide Number Placeholder 3"/>
          <p:cNvSpPr>
            <a:spLocks noGrp="1"/>
          </p:cNvSpPr>
          <p:nvPr>
            <p:ph type="sldNum" sz="quarter" idx="5"/>
          </p:nvPr>
        </p:nvSpPr>
        <p:spPr/>
        <p:txBody>
          <a:bodyPr/>
          <a:lstStyle/>
          <a:p>
            <a:fld id="{FFBD1121-D736-4287-BB14-2A76EC012B8F}" type="slidenum">
              <a:rPr lang="en-GB" smtClean="0"/>
              <a:t>1</a:t>
            </a:fld>
            <a:endParaRPr lang="en-GB"/>
          </a:p>
        </p:txBody>
      </p:sp>
    </p:spTree>
    <p:extLst>
      <p:ext uri="{BB962C8B-B14F-4D97-AF65-F5344CB8AC3E}">
        <p14:creationId xmlns:p14="http://schemas.microsoft.com/office/powerpoint/2010/main" val="928660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a:t>Click to edit title</a:t>
            </a:r>
            <a:endParaRPr lang="en-AU" dirty="0"/>
          </a:p>
        </p:txBody>
      </p:sp>
      <p:sp>
        <p:nvSpPr>
          <p:cNvPr id="3" name="Subtitle 2"/>
          <p:cNvSpPr>
            <a:spLocks noGrp="1"/>
          </p:cNvSpPr>
          <p:nvPr>
            <p:ph type="subTitle" idx="1" hasCustomPrompt="1"/>
          </p:nvPr>
        </p:nvSpPr>
        <p:spPr>
          <a:xfrm>
            <a:off x="755576" y="2571750"/>
            <a:ext cx="7632848" cy="115212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endParaRPr lang="en-AU" dirty="0"/>
          </a:p>
        </p:txBody>
      </p:sp>
      <p:sp>
        <p:nvSpPr>
          <p:cNvPr id="8" name="Text Placeholder 7"/>
          <p:cNvSpPr>
            <a:spLocks noGrp="1"/>
          </p:cNvSpPr>
          <p:nvPr>
            <p:ph type="body" sz="quarter" idx="11" hasCustomPrompt="1"/>
          </p:nvPr>
        </p:nvSpPr>
        <p:spPr>
          <a:xfrm>
            <a:off x="755650" y="4386138"/>
            <a:ext cx="7272734" cy="345852"/>
          </a:xfrm>
        </p:spPr>
        <p:txBody>
          <a:bodyPr>
            <a:noAutofit/>
          </a:bodyPr>
          <a:lstStyle>
            <a:lvl1pPr marL="0" indent="0">
              <a:buNone/>
              <a:defRPr sz="1400" baseline="0">
                <a:solidFill>
                  <a:schemeClr val="bg1">
                    <a:lumMod val="75000"/>
                  </a:schemeClr>
                </a:solidFill>
              </a:defRPr>
            </a:lvl1pPr>
            <a:lvl2pPr marL="457200" indent="0">
              <a:buNone/>
              <a:defRPr sz="1200">
                <a:solidFill>
                  <a:schemeClr val="bg1">
                    <a:lumMod val="75000"/>
                  </a:schemeClr>
                </a:solidFill>
              </a:defRPr>
            </a:lvl2pPr>
            <a:lvl3pPr marL="914400" indent="0">
              <a:buNone/>
              <a:defRPr sz="1100">
                <a:solidFill>
                  <a:schemeClr val="bg1">
                    <a:lumMod val="75000"/>
                  </a:schemeClr>
                </a:solidFill>
              </a:defRPr>
            </a:lvl3pPr>
            <a:lvl4pPr marL="1371600" indent="0">
              <a:buNone/>
              <a:defRPr sz="1050">
                <a:solidFill>
                  <a:schemeClr val="bg1">
                    <a:lumMod val="75000"/>
                  </a:schemeClr>
                </a:solidFill>
              </a:defRPr>
            </a:lvl4pPr>
            <a:lvl5pPr marL="1828800" indent="0">
              <a:buNone/>
              <a:defRPr sz="1050">
                <a:solidFill>
                  <a:schemeClr val="bg1">
                    <a:lumMod val="75000"/>
                  </a:schemeClr>
                </a:solidFill>
              </a:defRPr>
            </a:lvl5pPr>
          </a:lstStyle>
          <a:p>
            <a:pPr lvl="0"/>
            <a:r>
              <a:rPr lang="en-US" dirty="0"/>
              <a:t>Click to add or edit date and editor</a:t>
            </a:r>
            <a:endParaRPr lang="en-GB" dirty="0"/>
          </a:p>
        </p:txBody>
      </p:sp>
      <p:sp>
        <p:nvSpPr>
          <p:cNvPr id="10" name="Text Placeholder 9"/>
          <p:cNvSpPr>
            <a:spLocks noGrp="1"/>
          </p:cNvSpPr>
          <p:nvPr>
            <p:ph type="body" sz="quarter" idx="12" hasCustomPrompt="1"/>
          </p:nvPr>
        </p:nvSpPr>
        <p:spPr>
          <a:xfrm>
            <a:off x="755650" y="3827810"/>
            <a:ext cx="7632774" cy="486320"/>
          </a:xfrm>
        </p:spPr>
        <p:txBody>
          <a:bodyPr>
            <a:noAutofit/>
          </a:bodyPr>
          <a:lstStyle>
            <a:lvl1pPr marL="0" indent="0">
              <a:buNone/>
              <a:defRPr sz="2400" baseline="0">
                <a:solidFill>
                  <a:srgbClr val="00B0F0"/>
                </a:solidFill>
              </a:defRPr>
            </a:lvl1pPr>
          </a:lstStyle>
          <a:p>
            <a:pPr lvl="0"/>
            <a:r>
              <a:rPr lang="en-US" dirty="0"/>
              <a:t>Click to edit COURSE AREA - Topic</a:t>
            </a:r>
            <a:endParaRPr lang="en-GB" dirty="0"/>
          </a:p>
        </p:txBody>
      </p:sp>
    </p:spTree>
    <p:extLst>
      <p:ext uri="{BB962C8B-B14F-4D97-AF65-F5344CB8AC3E}">
        <p14:creationId xmlns:p14="http://schemas.microsoft.com/office/powerpoint/2010/main" val="3131876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lvl1pPr>
              <a:defRPr sz="3600"/>
            </a:lvl1pPr>
          </a:lstStyle>
          <a:p>
            <a:r>
              <a:rPr lang="en-US" dirty="0"/>
              <a:t>Click to edit title</a:t>
            </a:r>
            <a:endParaRPr lang="en-AU" dirty="0"/>
          </a:p>
        </p:txBody>
      </p:sp>
      <p:sp>
        <p:nvSpPr>
          <p:cNvPr id="11" name="Text Placeholder 10"/>
          <p:cNvSpPr>
            <a:spLocks noGrp="1"/>
          </p:cNvSpPr>
          <p:nvPr>
            <p:ph type="body" sz="quarter" idx="10" hasCustomPrompt="1"/>
          </p:nvPr>
        </p:nvSpPr>
        <p:spPr>
          <a:xfrm>
            <a:off x="323850" y="1203325"/>
            <a:ext cx="7776542" cy="3384649"/>
          </a:xfrm>
        </p:spPr>
        <p:txBody>
          <a:bodyPr/>
          <a:lstStyle>
            <a:lvl1pPr>
              <a:defRPr/>
            </a:lvl1pPr>
          </a:lstStyle>
          <a:p>
            <a:pPr lvl="0"/>
            <a:r>
              <a:rPr lang="en-US" dirty="0"/>
              <a:t>Click to edit text </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98109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notes">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7" y="205979"/>
            <a:ext cx="8641085" cy="857250"/>
          </a:xfrm>
          <a:prstGeom prst="rect">
            <a:avLst/>
          </a:prstGeom>
        </p:spPr>
        <p:txBody>
          <a:bodyPr vert="horz" lIns="91440" tIns="45720" rIns="91440" bIns="45720" rtlCol="0" anchor="ctr">
            <a:normAutofit/>
          </a:bodyPr>
          <a:lstStyle/>
          <a:p>
            <a:r>
              <a:rPr lang="en-US" dirty="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NOTES</a:t>
            </a:r>
          </a:p>
          <a:p>
            <a:pPr lvl="0"/>
            <a:r>
              <a:rPr lang="en-US" dirty="0"/>
              <a:t>Click to edit notes</a:t>
            </a:r>
            <a:endParaRPr lang="en-GB" dirty="0"/>
          </a:p>
        </p:txBody>
      </p:sp>
      <p:sp>
        <p:nvSpPr>
          <p:cNvPr id="11" name="Text Placeholder 10"/>
          <p:cNvSpPr>
            <a:spLocks noGrp="1"/>
          </p:cNvSpPr>
          <p:nvPr>
            <p:ph type="body" sz="quarter" idx="11"/>
          </p:nvPr>
        </p:nvSpPr>
        <p:spPr>
          <a:xfrm>
            <a:off x="323850" y="1200150"/>
            <a:ext cx="6192838" cy="3394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69564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3528" y="1203598"/>
            <a:ext cx="5486400" cy="37444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AU" dirty="0"/>
          </a:p>
        </p:txBody>
      </p:sp>
      <p:sp>
        <p:nvSpPr>
          <p:cNvPr id="4" name="Text Placeholder 3"/>
          <p:cNvSpPr>
            <a:spLocks noGrp="1"/>
          </p:cNvSpPr>
          <p:nvPr>
            <p:ph type="body" sz="half" idx="2" hasCustomPrompt="1"/>
          </p:nvPr>
        </p:nvSpPr>
        <p:spPr>
          <a:xfrm>
            <a:off x="5950496" y="1203598"/>
            <a:ext cx="2736304" cy="283249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
        <p:nvSpPr>
          <p:cNvPr id="8"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p>
            <a:r>
              <a:rPr lang="en-US" dirty="0"/>
              <a:t>Click to edit title</a:t>
            </a:r>
            <a:endParaRPr lang="en-AU" dirty="0"/>
          </a:p>
        </p:txBody>
      </p:sp>
    </p:spTree>
    <p:extLst>
      <p:ext uri="{BB962C8B-B14F-4D97-AF65-F5344CB8AC3E}">
        <p14:creationId xmlns:p14="http://schemas.microsoft.com/office/powerpoint/2010/main" val="189625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ption with Pictur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178442" y="1203598"/>
            <a:ext cx="5486400" cy="37444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AU" dirty="0"/>
          </a:p>
        </p:txBody>
      </p:sp>
      <p:sp>
        <p:nvSpPr>
          <p:cNvPr id="4" name="Text Placeholder 3"/>
          <p:cNvSpPr>
            <a:spLocks noGrp="1"/>
          </p:cNvSpPr>
          <p:nvPr>
            <p:ph type="body" sz="half" idx="2" hasCustomPrompt="1"/>
          </p:nvPr>
        </p:nvSpPr>
        <p:spPr>
          <a:xfrm>
            <a:off x="323528" y="1203598"/>
            <a:ext cx="2736304" cy="3733923"/>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
        <p:nvSpPr>
          <p:cNvPr id="8"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p>
            <a:r>
              <a:rPr lang="en-US" dirty="0"/>
              <a:t>Click to edit title</a:t>
            </a:r>
            <a:endParaRPr lang="en-AU" dirty="0"/>
          </a:p>
        </p:txBody>
      </p:sp>
    </p:spTree>
    <p:extLst>
      <p:ext uri="{BB962C8B-B14F-4D97-AF65-F5344CB8AC3E}">
        <p14:creationId xmlns:p14="http://schemas.microsoft.com/office/powerpoint/2010/main" val="227850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47E7-8D0E-08FB-34F4-FDD190BBE937}"/>
              </a:ext>
            </a:extLst>
          </p:cNvPr>
          <p:cNvSpPr>
            <a:spLocks noGrp="1"/>
          </p:cNvSpPr>
          <p:nvPr>
            <p:ph type="title" hasCustomPrompt="1"/>
          </p:nvPr>
        </p:nvSpPr>
        <p:spPr>
          <a:xfrm>
            <a:off x="390364" y="1714500"/>
            <a:ext cx="8363272" cy="857250"/>
          </a:xfrm>
        </p:spPr>
        <p:txBody>
          <a:bodyPr>
            <a:normAutofit/>
          </a:bodyPr>
          <a:lstStyle>
            <a:lvl1pPr algn="ctr">
              <a:defRPr sz="4400" b="1"/>
            </a:lvl1pPr>
          </a:lstStyle>
          <a:p>
            <a:r>
              <a:rPr lang="en-US" dirty="0"/>
              <a:t>Click to edit section title style</a:t>
            </a:r>
          </a:p>
        </p:txBody>
      </p:sp>
      <p:sp>
        <p:nvSpPr>
          <p:cNvPr id="6" name="Text Placeholder 3">
            <a:extLst>
              <a:ext uri="{FF2B5EF4-FFF2-40B4-BE49-F238E27FC236}">
                <a16:creationId xmlns:a16="http://schemas.microsoft.com/office/drawing/2014/main" id="{37862B6C-DC26-4BBB-F5F0-1C270C7B3228}"/>
              </a:ext>
            </a:extLst>
          </p:cNvPr>
          <p:cNvSpPr>
            <a:spLocks noGrp="1"/>
          </p:cNvSpPr>
          <p:nvPr>
            <p:ph type="body" sz="half" idx="2" hasCustomPrompt="1"/>
          </p:nvPr>
        </p:nvSpPr>
        <p:spPr>
          <a:xfrm>
            <a:off x="390364" y="2571751"/>
            <a:ext cx="8363272" cy="576064"/>
          </a:xfrm>
        </p:spPr>
        <p:txBody>
          <a:bodyPr>
            <a:normAutofit/>
          </a:bodyPr>
          <a:lstStyle>
            <a:lvl1pPr marL="0" indent="0" algn="ctr">
              <a:buNone/>
              <a:defRPr sz="240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tagline</a:t>
            </a:r>
          </a:p>
        </p:txBody>
      </p:sp>
    </p:spTree>
    <p:extLst>
      <p:ext uri="{BB962C8B-B14F-4D97-AF65-F5344CB8AC3E}">
        <p14:creationId xmlns:p14="http://schemas.microsoft.com/office/powerpoint/2010/main" val="333690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ercis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NOTES</a:t>
            </a:r>
          </a:p>
          <a:p>
            <a:pPr lvl="0"/>
            <a:r>
              <a:rPr lang="en-US" dirty="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a:solidFill>
                  <a:schemeClr val="bg1"/>
                </a:solidFill>
              </a:rPr>
              <a:t>EXCERCISE</a:t>
            </a:r>
            <a:endParaRPr lang="en-GB" sz="3600" dirty="0">
              <a:solidFill>
                <a:schemeClr val="bg1"/>
              </a:solidFill>
            </a:endParaRPr>
          </a:p>
        </p:txBody>
      </p:sp>
      <p:sp>
        <p:nvSpPr>
          <p:cNvPr id="5" name="Text Placeholder 4"/>
          <p:cNvSpPr>
            <a:spLocks noGrp="1"/>
          </p:cNvSpPr>
          <p:nvPr>
            <p:ph type="body" sz="quarter" idx="11"/>
          </p:nvPr>
        </p:nvSpPr>
        <p:spPr>
          <a:xfrm>
            <a:off x="250825" y="1200150"/>
            <a:ext cx="6265863" cy="3394075"/>
          </a:xfrm>
        </p:spPr>
        <p:txBody>
          <a:bodyPr/>
          <a:lstStyle>
            <a:lvl1pPr marL="514350" indent="-514350">
              <a:buFont typeface="+mj-lt"/>
              <a:buAutoNum type="arabicPeriod"/>
              <a:defRPr/>
            </a:lvl1pPr>
            <a:lvl2pPr marL="914400" indent="-457200">
              <a:buFont typeface="+mj-lt"/>
              <a:buAutoNum type="alphaLcParen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26096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08520" y="205979"/>
            <a:ext cx="9433048" cy="857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NOTES</a:t>
            </a:r>
          </a:p>
          <a:p>
            <a:pPr lvl="0"/>
            <a:r>
              <a:rPr lang="en-US" dirty="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a:solidFill>
                  <a:schemeClr val="bg1"/>
                </a:solidFill>
              </a:rPr>
              <a:t>EXCERCISE</a:t>
            </a:r>
            <a:endParaRPr lang="en-GB" sz="3600" dirty="0">
              <a:solidFill>
                <a:schemeClr val="bg1"/>
              </a:solidFill>
            </a:endParaRPr>
          </a:p>
        </p:txBody>
      </p:sp>
      <p:sp>
        <p:nvSpPr>
          <p:cNvPr id="8" name="Text Placeholder 7"/>
          <p:cNvSpPr>
            <a:spLocks noGrp="1"/>
          </p:cNvSpPr>
          <p:nvPr>
            <p:ph type="body" sz="quarter" idx="11"/>
          </p:nvPr>
        </p:nvSpPr>
        <p:spPr>
          <a:xfrm>
            <a:off x="323850" y="1200150"/>
            <a:ext cx="6264275" cy="3394075"/>
          </a:xfrm>
        </p:spPr>
        <p:txBody>
          <a:bodyPr/>
          <a:lstStyle>
            <a:lvl1pPr marL="514350" indent="-514350">
              <a:buFont typeface="+mj-lt"/>
              <a:buAutoNum type="arabicPeriod"/>
              <a:defRPr>
                <a:solidFill>
                  <a:schemeClr val="tx1">
                    <a:lumMod val="95000"/>
                    <a:lumOff val="5000"/>
                  </a:schemeClr>
                </a:solidFill>
              </a:defRPr>
            </a:lvl1pPr>
            <a:lvl2pPr marL="914400" indent="-457200">
              <a:buFont typeface="+mj-lt"/>
              <a:buAutoNum type="alphaLcParenR"/>
              <a:defRPr>
                <a:solidFill>
                  <a:schemeClr val="tx1">
                    <a:lumMod val="95000"/>
                    <a:lumOff val="5000"/>
                  </a:schemeClr>
                </a:solidFill>
              </a:defRPr>
            </a:lvl2pPr>
            <a:lvl3pPr marL="1371600" indent="-457200">
              <a:buFont typeface="Arial" panose="020B0604020202020204" pitchFamily="34" charset="0"/>
              <a:buChar char="•"/>
              <a:defRPr>
                <a:solidFill>
                  <a:schemeClr val="tx1">
                    <a:lumMod val="95000"/>
                    <a:lumOff val="5000"/>
                  </a:schemeClr>
                </a:solidFill>
              </a:defRPr>
            </a:lvl3pPr>
            <a:lvl4pPr marL="1714500" indent="-342900">
              <a:buFont typeface="Arial" panose="020B0604020202020204" pitchFamily="34" charset="0"/>
              <a:buChar char="•"/>
              <a:defRPr>
                <a:solidFill>
                  <a:schemeClr val="tx1">
                    <a:lumMod val="95000"/>
                    <a:lumOff val="5000"/>
                  </a:schemeClr>
                </a:solidFill>
              </a:defRPr>
            </a:lvl4pPr>
            <a:lvl5pPr marL="2171700" indent="-342900">
              <a:buFont typeface="Arial" panose="020B0604020202020204" pitchFamily="34" charset="0"/>
              <a:buChar char="•"/>
              <a:defRPr>
                <a:solidFill>
                  <a:schemeClr val="tx1">
                    <a:lumMod val="95000"/>
                    <a:lumOff val="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872776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528" y="205979"/>
            <a:ext cx="8363272" cy="857250"/>
          </a:xfrm>
          <a:prstGeom prst="rect">
            <a:avLst/>
          </a:prstGeom>
        </p:spPr>
        <p:txBody>
          <a:bodyPr vert="horz" lIns="91440" tIns="45720" rIns="91440" bIns="45720" rtlCol="0" anchor="ctr">
            <a:normAutofit/>
          </a:bodyPr>
          <a:lstStyle/>
          <a:p>
            <a:r>
              <a:rPr lang="en-US" dirty="0"/>
              <a:t>Click to edit title</a:t>
            </a:r>
            <a:endParaRPr lang="en-AU" dirty="0"/>
          </a:p>
        </p:txBody>
      </p:sp>
      <p:sp>
        <p:nvSpPr>
          <p:cNvPr id="3" name="Text Placeholder 2"/>
          <p:cNvSpPr>
            <a:spLocks noGrp="1"/>
          </p:cNvSpPr>
          <p:nvPr>
            <p:ph type="body" idx="1"/>
          </p:nvPr>
        </p:nvSpPr>
        <p:spPr>
          <a:xfrm>
            <a:off x="323528" y="1200151"/>
            <a:ext cx="7776864" cy="3394472"/>
          </a:xfrm>
          <a:prstGeom prst="rect">
            <a:avLst/>
          </a:prstGeom>
        </p:spPr>
        <p:txBody>
          <a:bodyPr vert="horz" lIns="91440" tIns="45720" rIns="91440" bIns="45720" rtlCol="0">
            <a:norm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231967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7" r:id="rId4"/>
    <p:sldLayoutId id="2147483662" r:id="rId5"/>
    <p:sldLayoutId id="2147483661" r:id="rId6"/>
    <p:sldLayoutId id="2147483659" r:id="rId7"/>
    <p:sldLayoutId id="2147483660" r:id="rId8"/>
  </p:sldLayoutIdLst>
  <p:hf hdr="0" ftr="0" dt="0"/>
  <p:txStyles>
    <p:titleStyle>
      <a:lvl1pPr algn="l" defTabSz="914400" rtl="0" eaLnBrk="1" latinLnBrk="0" hangingPunct="1">
        <a:spcBef>
          <a:spcPct val="0"/>
        </a:spcBef>
        <a:buNone/>
        <a:defRPr sz="3600" kern="1200">
          <a:solidFill>
            <a:srgbClr val="00B0F0"/>
          </a:solidFill>
          <a:latin typeface="+mj-lt"/>
          <a:ea typeface="+mj-ea"/>
          <a:cs typeface="+mj-cs"/>
        </a:defRPr>
      </a:lvl1pPr>
    </p:titleStyle>
    <p:body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Writing a Business Plan</a:t>
            </a:r>
            <a:endParaRPr lang="en-GB" dirty="0"/>
          </a:p>
        </p:txBody>
      </p:sp>
      <p:sp>
        <p:nvSpPr>
          <p:cNvPr id="3" name="Subtitle 2"/>
          <p:cNvSpPr>
            <a:spLocks noGrp="1"/>
          </p:cNvSpPr>
          <p:nvPr>
            <p:ph type="subTitle" idx="1"/>
          </p:nvPr>
        </p:nvSpPr>
        <p:spPr/>
        <p:txBody>
          <a:bodyPr/>
          <a:lstStyle/>
          <a:p>
            <a:r>
              <a:rPr lang="en-AU" dirty="0"/>
              <a:t>Business Plans for Freelancers – Part 2</a:t>
            </a:r>
          </a:p>
          <a:p>
            <a:endParaRPr lang="en-AU" dirty="0"/>
          </a:p>
          <a:p>
            <a:endParaRPr lang="en-GB" dirty="0"/>
          </a:p>
        </p:txBody>
      </p:sp>
      <p:sp>
        <p:nvSpPr>
          <p:cNvPr id="5" name="Text Placeholder 4"/>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1041550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24BC7-9E13-4D45-CC2C-8337919C26DF}"/>
              </a:ext>
            </a:extLst>
          </p:cNvPr>
          <p:cNvSpPr>
            <a:spLocks noGrp="1"/>
          </p:cNvSpPr>
          <p:nvPr>
            <p:ph type="title"/>
          </p:nvPr>
        </p:nvSpPr>
        <p:spPr/>
        <p:txBody>
          <a:bodyPr/>
          <a:lstStyle/>
          <a:p>
            <a:r>
              <a:rPr lang="en-AU" dirty="0"/>
              <a:t>Fee structures – </a:t>
            </a:r>
            <a:r>
              <a:rPr lang="en-AU" dirty="0">
                <a:solidFill>
                  <a:schemeClr val="bg1">
                    <a:lumMod val="95000"/>
                  </a:schemeClr>
                </a:solidFill>
              </a:rPr>
              <a:t>Tips!</a:t>
            </a:r>
          </a:p>
        </p:txBody>
      </p:sp>
      <p:sp>
        <p:nvSpPr>
          <p:cNvPr id="3" name="Text Placeholder 2">
            <a:extLst>
              <a:ext uri="{FF2B5EF4-FFF2-40B4-BE49-F238E27FC236}">
                <a16:creationId xmlns:a16="http://schemas.microsoft.com/office/drawing/2014/main" id="{F9A250E7-20D7-C931-1044-5F55E801022A}"/>
              </a:ext>
            </a:extLst>
          </p:cNvPr>
          <p:cNvSpPr>
            <a:spLocks noGrp="1"/>
          </p:cNvSpPr>
          <p:nvPr>
            <p:ph type="body" sz="quarter" idx="10"/>
          </p:nvPr>
        </p:nvSpPr>
        <p:spPr>
          <a:xfrm>
            <a:off x="323850" y="1203325"/>
            <a:ext cx="8208590" cy="3734196"/>
          </a:xfrm>
        </p:spPr>
        <p:txBody>
          <a:bodyPr>
            <a:normAutofit fontScale="77500" lnSpcReduction="20000"/>
          </a:bodyPr>
          <a:lstStyle/>
          <a:p>
            <a:pPr marL="0" indent="0">
              <a:buNone/>
            </a:pPr>
            <a:r>
              <a:rPr lang="en-AU" dirty="0"/>
              <a:t>When establishing fee structures sources, consider that:</a:t>
            </a:r>
            <a:br>
              <a:rPr lang="en-AU" dirty="0"/>
            </a:br>
            <a:endParaRPr lang="en-AU" dirty="0"/>
          </a:p>
          <a:p>
            <a:pPr marL="514350" indent="-514350"/>
            <a:r>
              <a:rPr lang="en-AU" dirty="0"/>
              <a:t>The most important thing here is structure. How are you fees </a:t>
            </a:r>
            <a:r>
              <a:rPr lang="en-AU" u="sng" dirty="0"/>
              <a:t>structured</a:t>
            </a:r>
            <a:r>
              <a:rPr lang="en-AU" dirty="0"/>
              <a:t>? Hourly? Fixed amount? A retainer? This is easier to answer than the exact fees themselves.</a:t>
            </a:r>
            <a:br>
              <a:rPr lang="en-AU" dirty="0"/>
            </a:br>
            <a:endParaRPr lang="en-AU" dirty="0"/>
          </a:p>
          <a:p>
            <a:pPr marL="514350" indent="-514350"/>
            <a:r>
              <a:rPr lang="en-AU" dirty="0"/>
              <a:t>If you provide something truly unique, highly skilled or qualified, or absolutely vital to your market, you can charge more. </a:t>
            </a:r>
            <a:br>
              <a:rPr lang="en-AU" dirty="0"/>
            </a:br>
            <a:endParaRPr lang="en-AU" dirty="0"/>
          </a:p>
          <a:p>
            <a:pPr marL="514350" indent="-514350"/>
            <a:r>
              <a:rPr lang="en-AU" dirty="0"/>
              <a:t>If your market solution is ‘cheaper’ or ‘budget’, then your fee structure needs to consider that point.</a:t>
            </a:r>
          </a:p>
        </p:txBody>
      </p:sp>
    </p:spTree>
    <p:extLst>
      <p:ext uri="{BB962C8B-B14F-4D97-AF65-F5344CB8AC3E}">
        <p14:creationId xmlns:p14="http://schemas.microsoft.com/office/powerpoint/2010/main" val="25057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12B42-0999-DAEB-05C2-6801C05BB0B2}"/>
              </a:ext>
            </a:extLst>
          </p:cNvPr>
          <p:cNvSpPr>
            <a:spLocks noGrp="1"/>
          </p:cNvSpPr>
          <p:nvPr>
            <p:ph type="title"/>
          </p:nvPr>
        </p:nvSpPr>
        <p:spPr/>
        <p:txBody>
          <a:bodyPr/>
          <a:lstStyle/>
          <a:p>
            <a:r>
              <a:rPr lang="en-AU" dirty="0"/>
              <a:t>Financial Planning – Expected Expenses</a:t>
            </a:r>
          </a:p>
        </p:txBody>
      </p:sp>
      <p:sp>
        <p:nvSpPr>
          <p:cNvPr id="3" name="Text Placeholder 2">
            <a:extLst>
              <a:ext uri="{FF2B5EF4-FFF2-40B4-BE49-F238E27FC236}">
                <a16:creationId xmlns:a16="http://schemas.microsoft.com/office/drawing/2014/main" id="{D6F4B1CB-31EA-9F3E-FB74-4F205B9B9709}"/>
              </a:ext>
            </a:extLst>
          </p:cNvPr>
          <p:cNvSpPr>
            <a:spLocks noGrp="1"/>
          </p:cNvSpPr>
          <p:nvPr>
            <p:ph type="body" sz="quarter" idx="10"/>
          </p:nvPr>
        </p:nvSpPr>
        <p:spPr>
          <a:xfrm>
            <a:off x="323850" y="1203325"/>
            <a:ext cx="8568630" cy="3672681"/>
          </a:xfrm>
        </p:spPr>
        <p:txBody>
          <a:bodyPr>
            <a:normAutofit/>
          </a:bodyPr>
          <a:lstStyle/>
          <a:p>
            <a:r>
              <a:rPr lang="en-AU" sz="2400" dirty="0"/>
              <a:t>The last thing you need to actually prepare a financial forecast is to be across your expected expenses – Your outgoings.</a:t>
            </a:r>
          </a:p>
          <a:p>
            <a:r>
              <a:rPr lang="en-AU" sz="2400" dirty="0"/>
              <a:t>Like your revenue, this will require some thought and research to make sure you have covered everything. Failing to realise where your outgoings will be as a business or freelancer can be a serious problem. Don’t rush this part!</a:t>
            </a:r>
          </a:p>
          <a:p>
            <a:r>
              <a:rPr lang="en-AU" sz="2400" dirty="0">
                <a:solidFill>
                  <a:srgbClr val="92D050"/>
                </a:solidFill>
              </a:rPr>
              <a:t>Use the ‘Expected expenses’ section of the template. Be as exhaustive as you can.</a:t>
            </a:r>
            <a:endParaRPr lang="en-AU" sz="2400" dirty="0"/>
          </a:p>
          <a:p>
            <a:endParaRPr lang="en-AU" sz="2400" dirty="0"/>
          </a:p>
        </p:txBody>
      </p:sp>
      <p:pic>
        <p:nvPicPr>
          <p:cNvPr id="7" name="Picture 6">
            <a:extLst>
              <a:ext uri="{FF2B5EF4-FFF2-40B4-BE49-F238E27FC236}">
                <a16:creationId xmlns:a16="http://schemas.microsoft.com/office/drawing/2014/main" id="{A65C547B-9F21-1567-610D-6A2B074A6BDC}"/>
              </a:ext>
            </a:extLst>
          </p:cNvPr>
          <p:cNvPicPr>
            <a:picLocks noChangeAspect="1"/>
          </p:cNvPicPr>
          <p:nvPr/>
        </p:nvPicPr>
        <p:blipFill>
          <a:blip r:embed="rId2"/>
          <a:stretch>
            <a:fillRect/>
          </a:stretch>
        </p:blipFill>
        <p:spPr>
          <a:xfrm>
            <a:off x="4128687" y="4100782"/>
            <a:ext cx="4875390" cy="835226"/>
          </a:xfrm>
          <a:prstGeom prst="rect">
            <a:avLst/>
          </a:prstGeom>
        </p:spPr>
      </p:pic>
    </p:spTree>
    <p:extLst>
      <p:ext uri="{BB962C8B-B14F-4D97-AF65-F5344CB8AC3E}">
        <p14:creationId xmlns:p14="http://schemas.microsoft.com/office/powerpoint/2010/main" val="2885592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24BC7-9E13-4D45-CC2C-8337919C26DF}"/>
              </a:ext>
            </a:extLst>
          </p:cNvPr>
          <p:cNvSpPr>
            <a:spLocks noGrp="1"/>
          </p:cNvSpPr>
          <p:nvPr>
            <p:ph type="title"/>
          </p:nvPr>
        </p:nvSpPr>
        <p:spPr/>
        <p:txBody>
          <a:bodyPr/>
          <a:lstStyle/>
          <a:p>
            <a:r>
              <a:rPr lang="en-AU" dirty="0"/>
              <a:t>Expected expenses – </a:t>
            </a:r>
            <a:r>
              <a:rPr lang="en-AU" dirty="0">
                <a:solidFill>
                  <a:schemeClr val="bg1">
                    <a:lumMod val="95000"/>
                  </a:schemeClr>
                </a:solidFill>
              </a:rPr>
              <a:t>Tips!</a:t>
            </a:r>
          </a:p>
        </p:txBody>
      </p:sp>
      <p:sp>
        <p:nvSpPr>
          <p:cNvPr id="3" name="Text Placeholder 2">
            <a:extLst>
              <a:ext uri="{FF2B5EF4-FFF2-40B4-BE49-F238E27FC236}">
                <a16:creationId xmlns:a16="http://schemas.microsoft.com/office/drawing/2014/main" id="{F9A250E7-20D7-C931-1044-5F55E801022A}"/>
              </a:ext>
            </a:extLst>
          </p:cNvPr>
          <p:cNvSpPr>
            <a:spLocks noGrp="1"/>
          </p:cNvSpPr>
          <p:nvPr>
            <p:ph type="body" sz="quarter" idx="10"/>
          </p:nvPr>
        </p:nvSpPr>
        <p:spPr>
          <a:xfrm>
            <a:off x="323850" y="1203325"/>
            <a:ext cx="8208590" cy="3734196"/>
          </a:xfrm>
        </p:spPr>
        <p:txBody>
          <a:bodyPr>
            <a:normAutofit fontScale="77500" lnSpcReduction="20000"/>
          </a:bodyPr>
          <a:lstStyle/>
          <a:p>
            <a:pPr marL="0" indent="0">
              <a:buNone/>
            </a:pPr>
            <a:r>
              <a:rPr lang="en-AU" dirty="0"/>
              <a:t>When coming up with your expenses, consider that:</a:t>
            </a:r>
            <a:br>
              <a:rPr lang="en-AU" dirty="0"/>
            </a:br>
            <a:endParaRPr lang="en-AU" dirty="0"/>
          </a:p>
          <a:p>
            <a:pPr marL="514350" indent="-514350"/>
            <a:r>
              <a:rPr lang="en-AU" dirty="0"/>
              <a:t>Wages for staff are often the biggest expenses for most businesses. If you need to live off a freelance wage, the same applies.</a:t>
            </a:r>
            <a:br>
              <a:rPr lang="en-AU" dirty="0"/>
            </a:br>
            <a:endParaRPr lang="en-AU" dirty="0"/>
          </a:p>
          <a:p>
            <a:pPr marL="514350" indent="-514350"/>
            <a:r>
              <a:rPr lang="en-AU" dirty="0"/>
              <a:t>Digital creatives tend to have reasonably sizable hardware and software expenses. You need commercial licenses to work commercial contracts and jobs. Many of these are monthly too.</a:t>
            </a:r>
            <a:br>
              <a:rPr lang="en-AU" dirty="0"/>
            </a:br>
            <a:endParaRPr lang="en-AU" dirty="0"/>
          </a:p>
          <a:p>
            <a:pPr marL="514350" indent="-514350"/>
            <a:r>
              <a:rPr lang="en-AU" dirty="0"/>
              <a:t>Research this if you have no experience! The Profit and loss statement template provided can help with ideas.</a:t>
            </a:r>
          </a:p>
        </p:txBody>
      </p:sp>
    </p:spTree>
    <p:extLst>
      <p:ext uri="{BB962C8B-B14F-4D97-AF65-F5344CB8AC3E}">
        <p14:creationId xmlns:p14="http://schemas.microsoft.com/office/powerpoint/2010/main" val="1823154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24BC7-9E13-4D45-CC2C-8337919C26DF}"/>
              </a:ext>
            </a:extLst>
          </p:cNvPr>
          <p:cNvSpPr>
            <a:spLocks noGrp="1"/>
          </p:cNvSpPr>
          <p:nvPr>
            <p:ph type="title"/>
          </p:nvPr>
        </p:nvSpPr>
        <p:spPr/>
        <p:txBody>
          <a:bodyPr/>
          <a:lstStyle/>
          <a:p>
            <a:r>
              <a:rPr lang="en-AU" dirty="0"/>
              <a:t>Financial Planning – Forecast </a:t>
            </a:r>
          </a:p>
        </p:txBody>
      </p:sp>
      <p:sp>
        <p:nvSpPr>
          <p:cNvPr id="3" name="Text Placeholder 2">
            <a:extLst>
              <a:ext uri="{FF2B5EF4-FFF2-40B4-BE49-F238E27FC236}">
                <a16:creationId xmlns:a16="http://schemas.microsoft.com/office/drawing/2014/main" id="{F9A250E7-20D7-C931-1044-5F55E801022A}"/>
              </a:ext>
            </a:extLst>
          </p:cNvPr>
          <p:cNvSpPr>
            <a:spLocks noGrp="1"/>
          </p:cNvSpPr>
          <p:nvPr>
            <p:ph type="body" sz="quarter" idx="10"/>
          </p:nvPr>
        </p:nvSpPr>
        <p:spPr/>
        <p:txBody>
          <a:bodyPr>
            <a:normAutofit fontScale="85000" lnSpcReduction="20000"/>
          </a:bodyPr>
          <a:lstStyle/>
          <a:p>
            <a:pPr marL="514350" indent="-514350"/>
            <a:r>
              <a:rPr lang="en-AU" dirty="0"/>
              <a:t>Only now that you have done </a:t>
            </a:r>
            <a:br>
              <a:rPr lang="en-AU" dirty="0"/>
            </a:br>
            <a:r>
              <a:rPr lang="en-AU" dirty="0"/>
              <a:t>the other points can you </a:t>
            </a:r>
            <a:br>
              <a:rPr lang="en-AU" dirty="0"/>
            </a:br>
            <a:r>
              <a:rPr lang="en-AU" dirty="0"/>
              <a:t>now produce a financial </a:t>
            </a:r>
            <a:br>
              <a:rPr lang="en-AU" dirty="0"/>
            </a:br>
            <a:r>
              <a:rPr lang="en-AU" dirty="0"/>
              <a:t>forecast for the year.</a:t>
            </a:r>
          </a:p>
          <a:p>
            <a:pPr marL="514350" indent="-514350"/>
            <a:r>
              <a:rPr lang="en-AU" dirty="0">
                <a:solidFill>
                  <a:srgbClr val="92D050"/>
                </a:solidFill>
              </a:rPr>
              <a:t>In our template, this is the </a:t>
            </a:r>
            <a:br>
              <a:rPr lang="en-AU" dirty="0">
                <a:solidFill>
                  <a:srgbClr val="92D050"/>
                </a:solidFill>
              </a:rPr>
            </a:br>
            <a:r>
              <a:rPr lang="en-AU" dirty="0">
                <a:solidFill>
                  <a:srgbClr val="92D050"/>
                </a:solidFill>
              </a:rPr>
              <a:t>‘Forecast expenses and profit’ section.</a:t>
            </a:r>
          </a:p>
          <a:p>
            <a:pPr marL="514350" indent="-514350"/>
            <a:r>
              <a:rPr lang="en-AU" dirty="0"/>
              <a:t>This is much easier if you start by following the recommendation of using the profit and loss statement template from business.gov.au – The link is above the forecast fields.</a:t>
            </a:r>
          </a:p>
        </p:txBody>
      </p:sp>
      <p:pic>
        <p:nvPicPr>
          <p:cNvPr id="7" name="Picture 6">
            <a:extLst>
              <a:ext uri="{FF2B5EF4-FFF2-40B4-BE49-F238E27FC236}">
                <a16:creationId xmlns:a16="http://schemas.microsoft.com/office/drawing/2014/main" id="{341DA325-325E-4755-99D3-B261B4AD5217}"/>
              </a:ext>
            </a:extLst>
          </p:cNvPr>
          <p:cNvPicPr>
            <a:picLocks noChangeAspect="1"/>
          </p:cNvPicPr>
          <p:nvPr/>
        </p:nvPicPr>
        <p:blipFill rotWithShape="1">
          <a:blip r:embed="rId2"/>
          <a:srcRect b="36648"/>
          <a:stretch/>
        </p:blipFill>
        <p:spPr>
          <a:xfrm>
            <a:off x="5004047" y="1203325"/>
            <a:ext cx="4000029" cy="1440433"/>
          </a:xfrm>
          <a:prstGeom prst="rect">
            <a:avLst/>
          </a:prstGeom>
        </p:spPr>
      </p:pic>
    </p:spTree>
    <p:extLst>
      <p:ext uri="{BB962C8B-B14F-4D97-AF65-F5344CB8AC3E}">
        <p14:creationId xmlns:p14="http://schemas.microsoft.com/office/powerpoint/2010/main" val="2809274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24BC7-9E13-4D45-CC2C-8337919C26DF}"/>
              </a:ext>
            </a:extLst>
          </p:cNvPr>
          <p:cNvSpPr>
            <a:spLocks noGrp="1"/>
          </p:cNvSpPr>
          <p:nvPr>
            <p:ph type="title"/>
          </p:nvPr>
        </p:nvSpPr>
        <p:spPr/>
        <p:txBody>
          <a:bodyPr/>
          <a:lstStyle/>
          <a:p>
            <a:r>
              <a:rPr lang="en-AU" dirty="0"/>
              <a:t>Forecast – </a:t>
            </a:r>
            <a:r>
              <a:rPr lang="en-AU" dirty="0">
                <a:solidFill>
                  <a:schemeClr val="bg1">
                    <a:lumMod val="95000"/>
                  </a:schemeClr>
                </a:solidFill>
              </a:rPr>
              <a:t>Tips!</a:t>
            </a:r>
          </a:p>
        </p:txBody>
      </p:sp>
      <p:sp>
        <p:nvSpPr>
          <p:cNvPr id="3" name="Text Placeholder 2">
            <a:extLst>
              <a:ext uri="{FF2B5EF4-FFF2-40B4-BE49-F238E27FC236}">
                <a16:creationId xmlns:a16="http://schemas.microsoft.com/office/drawing/2014/main" id="{F9A250E7-20D7-C931-1044-5F55E801022A}"/>
              </a:ext>
            </a:extLst>
          </p:cNvPr>
          <p:cNvSpPr>
            <a:spLocks noGrp="1"/>
          </p:cNvSpPr>
          <p:nvPr>
            <p:ph type="body" sz="quarter" idx="10"/>
          </p:nvPr>
        </p:nvSpPr>
        <p:spPr>
          <a:xfrm>
            <a:off x="323850" y="1203325"/>
            <a:ext cx="8424614" cy="3734196"/>
          </a:xfrm>
        </p:spPr>
        <p:txBody>
          <a:bodyPr>
            <a:normAutofit fontScale="62500" lnSpcReduction="20000"/>
          </a:bodyPr>
          <a:lstStyle/>
          <a:p>
            <a:pPr marL="0" indent="0">
              <a:buNone/>
            </a:pPr>
            <a:r>
              <a:rPr lang="en-AU" dirty="0"/>
              <a:t>When coming up with your forecast, consider that:</a:t>
            </a:r>
            <a:br>
              <a:rPr lang="en-AU" dirty="0"/>
            </a:br>
            <a:endParaRPr lang="en-AU" dirty="0"/>
          </a:p>
          <a:p>
            <a:pPr marL="514350" indent="-514350"/>
            <a:r>
              <a:rPr lang="en-AU" dirty="0"/>
              <a:t>The profit &amp; loss template will require you to tally things up to calculate the quarterly expenses and profit.</a:t>
            </a:r>
            <a:br>
              <a:rPr lang="en-AU" dirty="0"/>
            </a:br>
            <a:endParaRPr lang="en-AU" dirty="0"/>
          </a:p>
          <a:p>
            <a:pPr marL="514350" indent="-514350"/>
            <a:r>
              <a:rPr lang="en-AU" dirty="0"/>
              <a:t>You MUST consider cash flow, especially if planning finances for a freelancer. Be ready for client payments to take longer than the job itself.</a:t>
            </a:r>
            <a:br>
              <a:rPr lang="en-AU" dirty="0"/>
            </a:br>
            <a:endParaRPr lang="en-AU" dirty="0"/>
          </a:p>
          <a:p>
            <a:pPr marL="514350" indent="-514350"/>
            <a:r>
              <a:rPr lang="en-AU" dirty="0"/>
              <a:t>Being real with your expenses helps you identify baseline targets for your income so you can make a profit.</a:t>
            </a:r>
            <a:br>
              <a:rPr lang="en-AU" dirty="0"/>
            </a:br>
            <a:endParaRPr lang="en-AU" dirty="0"/>
          </a:p>
          <a:p>
            <a:pPr marL="514350" indent="-514350"/>
            <a:r>
              <a:rPr lang="en-AU" dirty="0"/>
              <a:t>It is extremely common for starting businesses to fall short of their targets. Blind optimism is not useful here. It can take time to develop a client base, which is a part of why many starting businesses fail.</a:t>
            </a:r>
          </a:p>
        </p:txBody>
      </p:sp>
    </p:spTree>
    <p:extLst>
      <p:ext uri="{BB962C8B-B14F-4D97-AF65-F5344CB8AC3E}">
        <p14:creationId xmlns:p14="http://schemas.microsoft.com/office/powerpoint/2010/main" val="3009501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12B42-0999-DAEB-05C2-6801C05BB0B2}"/>
              </a:ext>
            </a:extLst>
          </p:cNvPr>
          <p:cNvSpPr>
            <a:spLocks noGrp="1"/>
          </p:cNvSpPr>
          <p:nvPr>
            <p:ph type="title"/>
          </p:nvPr>
        </p:nvSpPr>
        <p:spPr/>
        <p:txBody>
          <a:bodyPr/>
          <a:lstStyle/>
          <a:p>
            <a:r>
              <a:rPr lang="en-AU" dirty="0"/>
              <a:t>Key People</a:t>
            </a:r>
          </a:p>
        </p:txBody>
      </p:sp>
      <p:sp>
        <p:nvSpPr>
          <p:cNvPr id="3" name="Text Placeholder 2">
            <a:extLst>
              <a:ext uri="{FF2B5EF4-FFF2-40B4-BE49-F238E27FC236}">
                <a16:creationId xmlns:a16="http://schemas.microsoft.com/office/drawing/2014/main" id="{D6F4B1CB-31EA-9F3E-FB74-4F205B9B9709}"/>
              </a:ext>
            </a:extLst>
          </p:cNvPr>
          <p:cNvSpPr>
            <a:spLocks noGrp="1"/>
          </p:cNvSpPr>
          <p:nvPr>
            <p:ph type="body" sz="quarter" idx="10"/>
          </p:nvPr>
        </p:nvSpPr>
        <p:spPr>
          <a:xfrm>
            <a:off x="323850" y="1203325"/>
            <a:ext cx="8568630" cy="3672681"/>
          </a:xfrm>
        </p:spPr>
        <p:txBody>
          <a:bodyPr>
            <a:normAutofit lnSpcReduction="10000"/>
          </a:bodyPr>
          <a:lstStyle/>
          <a:p>
            <a:r>
              <a:rPr lang="en-AU" sz="2400" dirty="0"/>
              <a:t>For a freelancer, it’s typically just themselves, and maybe any sub-contractors they rely upon – But in this exercise you are doing this for an imagined business.</a:t>
            </a:r>
          </a:p>
          <a:p>
            <a:r>
              <a:rPr lang="en-AU" sz="2400" dirty="0"/>
              <a:t>For most start up businesses, you only add people as you need them, as employee wages are expensive. Who are the people your business can’t do without </a:t>
            </a:r>
            <a:br>
              <a:rPr lang="en-AU" sz="2400" dirty="0"/>
            </a:br>
            <a:r>
              <a:rPr lang="en-AU" sz="2400" dirty="0"/>
              <a:t>to run at all? Your core team.</a:t>
            </a:r>
          </a:p>
          <a:p>
            <a:r>
              <a:rPr lang="en-AU" sz="2400" dirty="0">
                <a:solidFill>
                  <a:srgbClr val="92D050"/>
                </a:solidFill>
              </a:rPr>
              <a:t>Fill out the ‘Key people’ </a:t>
            </a:r>
            <a:br>
              <a:rPr lang="en-AU" sz="2400" dirty="0">
                <a:solidFill>
                  <a:srgbClr val="92D050"/>
                </a:solidFill>
              </a:rPr>
            </a:br>
            <a:r>
              <a:rPr lang="en-AU" sz="2400" dirty="0">
                <a:solidFill>
                  <a:srgbClr val="92D050"/>
                </a:solidFill>
              </a:rPr>
              <a:t>section of the template. Do</a:t>
            </a:r>
            <a:br>
              <a:rPr lang="en-AU" sz="2400" dirty="0">
                <a:solidFill>
                  <a:srgbClr val="92D050"/>
                </a:solidFill>
              </a:rPr>
            </a:br>
            <a:r>
              <a:rPr lang="en-AU" sz="2400" dirty="0">
                <a:solidFill>
                  <a:srgbClr val="92D050"/>
                </a:solidFill>
              </a:rPr>
              <a:t>all 3 people.</a:t>
            </a:r>
            <a:endParaRPr lang="en-AU" sz="2400" dirty="0"/>
          </a:p>
          <a:p>
            <a:endParaRPr lang="en-AU" sz="2400" dirty="0"/>
          </a:p>
        </p:txBody>
      </p:sp>
      <p:pic>
        <p:nvPicPr>
          <p:cNvPr id="5" name="Picture 4">
            <a:extLst>
              <a:ext uri="{FF2B5EF4-FFF2-40B4-BE49-F238E27FC236}">
                <a16:creationId xmlns:a16="http://schemas.microsoft.com/office/drawing/2014/main" id="{A51B907E-BB22-0F83-E0D0-2A8F9A98842F}"/>
              </a:ext>
            </a:extLst>
          </p:cNvPr>
          <p:cNvPicPr>
            <a:picLocks noChangeAspect="1"/>
          </p:cNvPicPr>
          <p:nvPr/>
        </p:nvPicPr>
        <p:blipFill>
          <a:blip r:embed="rId2"/>
          <a:stretch>
            <a:fillRect/>
          </a:stretch>
        </p:blipFill>
        <p:spPr>
          <a:xfrm>
            <a:off x="4788024" y="3187618"/>
            <a:ext cx="4216052" cy="1748389"/>
          </a:xfrm>
          <a:prstGeom prst="rect">
            <a:avLst/>
          </a:prstGeom>
        </p:spPr>
      </p:pic>
    </p:spTree>
    <p:extLst>
      <p:ext uri="{BB962C8B-B14F-4D97-AF65-F5344CB8AC3E}">
        <p14:creationId xmlns:p14="http://schemas.microsoft.com/office/powerpoint/2010/main" val="2771624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24BC7-9E13-4D45-CC2C-8337919C26DF}"/>
              </a:ext>
            </a:extLst>
          </p:cNvPr>
          <p:cNvSpPr>
            <a:spLocks noGrp="1"/>
          </p:cNvSpPr>
          <p:nvPr>
            <p:ph type="title"/>
          </p:nvPr>
        </p:nvSpPr>
        <p:spPr/>
        <p:txBody>
          <a:bodyPr/>
          <a:lstStyle/>
          <a:p>
            <a:r>
              <a:rPr lang="en-AU" dirty="0"/>
              <a:t>Key People – </a:t>
            </a:r>
            <a:r>
              <a:rPr lang="en-AU" dirty="0">
                <a:solidFill>
                  <a:schemeClr val="bg1">
                    <a:lumMod val="95000"/>
                  </a:schemeClr>
                </a:solidFill>
              </a:rPr>
              <a:t>Tips!</a:t>
            </a:r>
          </a:p>
        </p:txBody>
      </p:sp>
      <p:sp>
        <p:nvSpPr>
          <p:cNvPr id="3" name="Text Placeholder 2">
            <a:extLst>
              <a:ext uri="{FF2B5EF4-FFF2-40B4-BE49-F238E27FC236}">
                <a16:creationId xmlns:a16="http://schemas.microsoft.com/office/drawing/2014/main" id="{F9A250E7-20D7-C931-1044-5F55E801022A}"/>
              </a:ext>
            </a:extLst>
          </p:cNvPr>
          <p:cNvSpPr>
            <a:spLocks noGrp="1"/>
          </p:cNvSpPr>
          <p:nvPr>
            <p:ph type="body" sz="quarter" idx="10"/>
          </p:nvPr>
        </p:nvSpPr>
        <p:spPr>
          <a:xfrm>
            <a:off x="323850" y="1203325"/>
            <a:ext cx="8424614" cy="3734196"/>
          </a:xfrm>
        </p:spPr>
        <p:txBody>
          <a:bodyPr>
            <a:normAutofit fontScale="62500" lnSpcReduction="20000"/>
          </a:bodyPr>
          <a:lstStyle/>
          <a:p>
            <a:pPr marL="0" indent="0">
              <a:buNone/>
            </a:pPr>
            <a:r>
              <a:rPr lang="en-AU" dirty="0"/>
              <a:t>When coming up with three key people, consider that:</a:t>
            </a:r>
            <a:br>
              <a:rPr lang="en-AU" dirty="0"/>
            </a:br>
            <a:endParaRPr lang="en-AU" dirty="0"/>
          </a:p>
          <a:p>
            <a:pPr marL="514350" indent="-514350"/>
            <a:r>
              <a:rPr lang="en-AU" dirty="0"/>
              <a:t>Many small developers and digital media houses start with small team sizes like this. These are the directors, managers and leads.</a:t>
            </a:r>
            <a:br>
              <a:rPr lang="en-AU" dirty="0"/>
            </a:br>
            <a:endParaRPr lang="en-AU" dirty="0"/>
          </a:p>
          <a:p>
            <a:pPr marL="514350" indent="-514350"/>
            <a:r>
              <a:rPr lang="en-AU" dirty="0"/>
              <a:t>You may find it easier to start from roles, as roles tend to dictate the skillsets required for that job.</a:t>
            </a:r>
            <a:br>
              <a:rPr lang="en-AU" dirty="0"/>
            </a:br>
            <a:endParaRPr lang="en-AU" dirty="0"/>
          </a:p>
          <a:p>
            <a:pPr marL="514350" indent="-514350"/>
            <a:r>
              <a:rPr lang="en-AU" dirty="0"/>
              <a:t>If you can’t think about who is key, try thinking about who ISN’T key… Who can you just hire or subcontract now and then? Take them away, what roles are left?</a:t>
            </a:r>
            <a:br>
              <a:rPr lang="en-AU" dirty="0"/>
            </a:br>
            <a:endParaRPr lang="en-AU" dirty="0"/>
          </a:p>
          <a:p>
            <a:pPr marL="514350" indent="-514350"/>
            <a:r>
              <a:rPr lang="en-AU" dirty="0"/>
              <a:t>In a smaller business, you may have some people who take on more than one role either by necessity, or because they have a wider range of skills. The people are often considered ‘key’.</a:t>
            </a:r>
          </a:p>
        </p:txBody>
      </p:sp>
    </p:spTree>
    <p:extLst>
      <p:ext uri="{BB962C8B-B14F-4D97-AF65-F5344CB8AC3E}">
        <p14:creationId xmlns:p14="http://schemas.microsoft.com/office/powerpoint/2010/main" val="1001004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12B42-0999-DAEB-05C2-6801C05BB0B2}"/>
              </a:ext>
            </a:extLst>
          </p:cNvPr>
          <p:cNvSpPr>
            <a:spLocks noGrp="1"/>
          </p:cNvSpPr>
          <p:nvPr>
            <p:ph type="title"/>
          </p:nvPr>
        </p:nvSpPr>
        <p:spPr/>
        <p:txBody>
          <a:bodyPr/>
          <a:lstStyle/>
          <a:p>
            <a:r>
              <a:rPr lang="en-AU" dirty="0"/>
              <a:t>Goals and Action Plans</a:t>
            </a:r>
          </a:p>
        </p:txBody>
      </p:sp>
      <p:sp>
        <p:nvSpPr>
          <p:cNvPr id="3" name="Text Placeholder 2">
            <a:extLst>
              <a:ext uri="{FF2B5EF4-FFF2-40B4-BE49-F238E27FC236}">
                <a16:creationId xmlns:a16="http://schemas.microsoft.com/office/drawing/2014/main" id="{D6F4B1CB-31EA-9F3E-FB74-4F205B9B9709}"/>
              </a:ext>
            </a:extLst>
          </p:cNvPr>
          <p:cNvSpPr>
            <a:spLocks noGrp="1"/>
          </p:cNvSpPr>
          <p:nvPr>
            <p:ph type="body" sz="quarter" idx="10"/>
          </p:nvPr>
        </p:nvSpPr>
        <p:spPr>
          <a:xfrm>
            <a:off x="323850" y="1203325"/>
            <a:ext cx="8568630" cy="3672681"/>
          </a:xfrm>
        </p:spPr>
        <p:txBody>
          <a:bodyPr>
            <a:normAutofit/>
          </a:bodyPr>
          <a:lstStyle/>
          <a:p>
            <a:r>
              <a:rPr lang="en-AU" sz="2400" dirty="0"/>
              <a:t>If you don’t set goals, and plans to reach them, then chances are that you won’t achieve goals. That simple.</a:t>
            </a:r>
          </a:p>
          <a:p>
            <a:r>
              <a:rPr lang="en-AU" sz="2400" dirty="0"/>
              <a:t>You should set SMART goals – Specific, Measurable, Achievable, Relevant, Time-based. These are goals you can set for short-to-mid term goals, something all </a:t>
            </a:r>
            <a:br>
              <a:rPr lang="en-AU" sz="2400" dirty="0"/>
            </a:br>
            <a:r>
              <a:rPr lang="en-AU" sz="2400" dirty="0"/>
              <a:t>businesses need.</a:t>
            </a:r>
          </a:p>
          <a:p>
            <a:r>
              <a:rPr lang="en-AU" sz="2400" dirty="0">
                <a:solidFill>
                  <a:srgbClr val="92D050"/>
                </a:solidFill>
              </a:rPr>
              <a:t>Fill out the ‘Goals and Action </a:t>
            </a:r>
            <a:br>
              <a:rPr lang="en-AU" sz="2400" dirty="0">
                <a:solidFill>
                  <a:srgbClr val="92D050"/>
                </a:solidFill>
              </a:rPr>
            </a:br>
            <a:r>
              <a:rPr lang="en-AU" sz="2400" dirty="0">
                <a:solidFill>
                  <a:srgbClr val="92D050"/>
                </a:solidFill>
              </a:rPr>
              <a:t>Plans’ section of the template. </a:t>
            </a:r>
          </a:p>
          <a:p>
            <a:r>
              <a:rPr lang="en-AU" sz="2400" dirty="0">
                <a:solidFill>
                  <a:srgbClr val="92D050"/>
                </a:solidFill>
              </a:rPr>
              <a:t>Do all fields for all 3 goals.</a:t>
            </a:r>
            <a:endParaRPr lang="en-AU" sz="2400" dirty="0"/>
          </a:p>
          <a:p>
            <a:endParaRPr lang="en-AU" sz="2400" dirty="0"/>
          </a:p>
        </p:txBody>
      </p:sp>
      <p:pic>
        <p:nvPicPr>
          <p:cNvPr id="8" name="Picture 7">
            <a:extLst>
              <a:ext uri="{FF2B5EF4-FFF2-40B4-BE49-F238E27FC236}">
                <a16:creationId xmlns:a16="http://schemas.microsoft.com/office/drawing/2014/main" id="{9D535811-4DFC-6842-C933-8CE3E74D0D06}"/>
              </a:ext>
            </a:extLst>
          </p:cNvPr>
          <p:cNvPicPr>
            <a:picLocks noChangeAspect="1"/>
          </p:cNvPicPr>
          <p:nvPr/>
        </p:nvPicPr>
        <p:blipFill>
          <a:blip r:embed="rId2"/>
          <a:stretch>
            <a:fillRect/>
          </a:stretch>
        </p:blipFill>
        <p:spPr>
          <a:xfrm>
            <a:off x="4788024" y="2901612"/>
            <a:ext cx="4216052" cy="2034395"/>
          </a:xfrm>
          <a:prstGeom prst="rect">
            <a:avLst/>
          </a:prstGeom>
        </p:spPr>
      </p:pic>
    </p:spTree>
    <p:extLst>
      <p:ext uri="{BB962C8B-B14F-4D97-AF65-F5344CB8AC3E}">
        <p14:creationId xmlns:p14="http://schemas.microsoft.com/office/powerpoint/2010/main" val="992383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24BC7-9E13-4D45-CC2C-8337919C26DF}"/>
              </a:ext>
            </a:extLst>
          </p:cNvPr>
          <p:cNvSpPr>
            <a:spLocks noGrp="1"/>
          </p:cNvSpPr>
          <p:nvPr>
            <p:ph type="title"/>
          </p:nvPr>
        </p:nvSpPr>
        <p:spPr/>
        <p:txBody>
          <a:bodyPr/>
          <a:lstStyle/>
          <a:p>
            <a:r>
              <a:rPr lang="en-AU" dirty="0"/>
              <a:t>Goals and Action Plan – </a:t>
            </a:r>
            <a:r>
              <a:rPr lang="en-AU" dirty="0">
                <a:solidFill>
                  <a:schemeClr val="bg1">
                    <a:lumMod val="95000"/>
                  </a:schemeClr>
                </a:solidFill>
              </a:rPr>
              <a:t>Tips!</a:t>
            </a:r>
          </a:p>
        </p:txBody>
      </p:sp>
      <p:sp>
        <p:nvSpPr>
          <p:cNvPr id="3" name="Text Placeholder 2">
            <a:extLst>
              <a:ext uri="{FF2B5EF4-FFF2-40B4-BE49-F238E27FC236}">
                <a16:creationId xmlns:a16="http://schemas.microsoft.com/office/drawing/2014/main" id="{F9A250E7-20D7-C931-1044-5F55E801022A}"/>
              </a:ext>
            </a:extLst>
          </p:cNvPr>
          <p:cNvSpPr>
            <a:spLocks noGrp="1"/>
          </p:cNvSpPr>
          <p:nvPr>
            <p:ph type="body" sz="quarter" idx="10"/>
          </p:nvPr>
        </p:nvSpPr>
        <p:spPr>
          <a:xfrm>
            <a:off x="323850" y="1203325"/>
            <a:ext cx="8424614" cy="3734196"/>
          </a:xfrm>
        </p:spPr>
        <p:txBody>
          <a:bodyPr>
            <a:normAutofit fontScale="62500" lnSpcReduction="20000"/>
          </a:bodyPr>
          <a:lstStyle/>
          <a:p>
            <a:pPr marL="0" indent="0">
              <a:buNone/>
            </a:pPr>
            <a:r>
              <a:rPr lang="en-AU" dirty="0"/>
              <a:t>When coming up with three key people, consider that:</a:t>
            </a:r>
            <a:br>
              <a:rPr lang="en-AU" dirty="0"/>
            </a:br>
            <a:endParaRPr lang="en-AU" dirty="0"/>
          </a:p>
          <a:p>
            <a:pPr marL="514350" indent="-514350"/>
            <a:r>
              <a:rPr lang="en-AU" dirty="0"/>
              <a:t>A goal without a viable action plan is a goal you won’t achieve. This won’t work here for assessment.</a:t>
            </a:r>
            <a:br>
              <a:rPr lang="en-AU" dirty="0"/>
            </a:br>
            <a:endParaRPr lang="en-AU" dirty="0"/>
          </a:p>
          <a:p>
            <a:pPr marL="514350" indent="-514350"/>
            <a:r>
              <a:rPr lang="en-AU" dirty="0"/>
              <a:t>You need goals that are either about making money, they can’t all just be about preparing to be ready to make money.</a:t>
            </a:r>
            <a:br>
              <a:rPr lang="en-AU" dirty="0"/>
            </a:br>
            <a:endParaRPr lang="en-AU" dirty="0"/>
          </a:p>
          <a:p>
            <a:pPr marL="514350" indent="-514350"/>
            <a:r>
              <a:rPr lang="en-AU" dirty="0"/>
              <a:t>What is one of the first things your business can do to scope up either the size of the projects you take on, or the number of them? These are key early goals. </a:t>
            </a:r>
          </a:p>
          <a:p>
            <a:pPr marL="514350" indent="-514350"/>
            <a:endParaRPr lang="en-AU" dirty="0"/>
          </a:p>
          <a:p>
            <a:pPr marL="514350" indent="-514350"/>
            <a:r>
              <a:rPr lang="en-AU" dirty="0"/>
              <a:t>Try to err on the side of ambitious with your deadlines. If you miss conservative deadlines, you will struggle to progress quickly enough to survive.</a:t>
            </a:r>
          </a:p>
        </p:txBody>
      </p:sp>
    </p:spTree>
    <p:extLst>
      <p:ext uri="{BB962C8B-B14F-4D97-AF65-F5344CB8AC3E}">
        <p14:creationId xmlns:p14="http://schemas.microsoft.com/office/powerpoint/2010/main" val="1680167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24BC7-9E13-4D45-CC2C-8337919C26DF}"/>
              </a:ext>
            </a:extLst>
          </p:cNvPr>
          <p:cNvSpPr>
            <a:spLocks noGrp="1"/>
          </p:cNvSpPr>
          <p:nvPr>
            <p:ph type="title"/>
          </p:nvPr>
        </p:nvSpPr>
        <p:spPr/>
        <p:txBody>
          <a:bodyPr>
            <a:normAutofit/>
          </a:bodyPr>
          <a:lstStyle/>
          <a:p>
            <a:r>
              <a:rPr lang="en-AU" b="1" dirty="0">
                <a:solidFill>
                  <a:srgbClr val="92D050"/>
                </a:solidFill>
              </a:rPr>
              <a:t>Your Turn – Go do sections 6-8 now</a:t>
            </a:r>
          </a:p>
        </p:txBody>
      </p:sp>
      <p:sp>
        <p:nvSpPr>
          <p:cNvPr id="3" name="Text Placeholder 2">
            <a:extLst>
              <a:ext uri="{FF2B5EF4-FFF2-40B4-BE49-F238E27FC236}">
                <a16:creationId xmlns:a16="http://schemas.microsoft.com/office/drawing/2014/main" id="{F9A250E7-20D7-C931-1044-5F55E801022A}"/>
              </a:ext>
            </a:extLst>
          </p:cNvPr>
          <p:cNvSpPr>
            <a:spLocks noGrp="1"/>
          </p:cNvSpPr>
          <p:nvPr>
            <p:ph type="body" sz="quarter" idx="10"/>
          </p:nvPr>
        </p:nvSpPr>
        <p:spPr>
          <a:xfrm>
            <a:off x="395536" y="1203325"/>
            <a:ext cx="8291264" cy="3734196"/>
          </a:xfrm>
        </p:spPr>
        <p:txBody>
          <a:bodyPr>
            <a:normAutofit/>
          </a:bodyPr>
          <a:lstStyle/>
          <a:p>
            <a:pPr marL="0" indent="0" algn="ctr">
              <a:buNone/>
            </a:pPr>
            <a:endParaRPr lang="en-AU" b="1" dirty="0"/>
          </a:p>
          <a:p>
            <a:pPr marL="0" indent="0" algn="ctr">
              <a:buNone/>
            </a:pPr>
            <a:endParaRPr lang="en-AU" b="1" dirty="0"/>
          </a:p>
          <a:p>
            <a:pPr marL="0" indent="0" algn="ctr">
              <a:buNone/>
            </a:pPr>
            <a:r>
              <a:rPr lang="en-AU" sz="3600" b="1" dirty="0">
                <a:solidFill>
                  <a:srgbClr val="00B0F0"/>
                </a:solidFill>
              </a:rPr>
              <a:t>Any questions?</a:t>
            </a:r>
          </a:p>
        </p:txBody>
      </p:sp>
    </p:spTree>
    <p:extLst>
      <p:ext uri="{BB962C8B-B14F-4D97-AF65-F5344CB8AC3E}">
        <p14:creationId xmlns:p14="http://schemas.microsoft.com/office/powerpoint/2010/main" val="45553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t>Contents</a:t>
            </a:r>
            <a:endParaRPr lang="en-AU" dirty="0"/>
          </a:p>
        </p:txBody>
      </p:sp>
      <p:sp>
        <p:nvSpPr>
          <p:cNvPr id="5" name="Content Placeholder 4"/>
          <p:cNvSpPr>
            <a:spLocks noGrp="1"/>
          </p:cNvSpPr>
          <p:nvPr>
            <p:ph idx="4294967295"/>
          </p:nvPr>
        </p:nvSpPr>
        <p:spPr>
          <a:xfrm>
            <a:off x="323528" y="1200151"/>
            <a:ext cx="8064896" cy="3394472"/>
          </a:xfrm>
          <a:prstGeom prst="rect">
            <a:avLst/>
          </a:prstGeom>
        </p:spPr>
        <p:txBody>
          <a:bodyPr>
            <a:normAutofit lnSpcReduction="10000"/>
          </a:bodyPr>
          <a:lstStyle/>
          <a:p>
            <a:r>
              <a:rPr lang="en-AU" dirty="0"/>
              <a:t>Parts of a Business Plan (again)</a:t>
            </a:r>
          </a:p>
          <a:p>
            <a:endParaRPr lang="en-AU" dirty="0"/>
          </a:p>
          <a:p>
            <a:r>
              <a:rPr lang="en-AU" dirty="0"/>
              <a:t>High-level Financial Planning</a:t>
            </a:r>
          </a:p>
          <a:p>
            <a:endParaRPr lang="en-AU" dirty="0"/>
          </a:p>
          <a:p>
            <a:r>
              <a:rPr lang="en-AU" dirty="0"/>
              <a:t>Key Personnel</a:t>
            </a:r>
          </a:p>
          <a:p>
            <a:endParaRPr lang="en-AU" dirty="0"/>
          </a:p>
          <a:p>
            <a:r>
              <a:rPr lang="en-AU" dirty="0"/>
              <a:t>Goals &amp; Action Plans</a:t>
            </a:r>
          </a:p>
        </p:txBody>
      </p:sp>
    </p:spTree>
    <p:extLst>
      <p:ext uri="{BB962C8B-B14F-4D97-AF65-F5344CB8AC3E}">
        <p14:creationId xmlns:p14="http://schemas.microsoft.com/office/powerpoint/2010/main" val="1821211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24BC7-9E13-4D45-CC2C-8337919C26DF}"/>
              </a:ext>
            </a:extLst>
          </p:cNvPr>
          <p:cNvSpPr>
            <a:spLocks noGrp="1"/>
          </p:cNvSpPr>
          <p:nvPr>
            <p:ph type="title"/>
          </p:nvPr>
        </p:nvSpPr>
        <p:spPr/>
        <p:txBody>
          <a:bodyPr/>
          <a:lstStyle/>
          <a:p>
            <a:r>
              <a:rPr lang="en-AU" dirty="0"/>
              <a:t>Parts of a Business Plan</a:t>
            </a:r>
          </a:p>
        </p:txBody>
      </p:sp>
      <p:sp>
        <p:nvSpPr>
          <p:cNvPr id="3" name="Text Placeholder 2">
            <a:extLst>
              <a:ext uri="{FF2B5EF4-FFF2-40B4-BE49-F238E27FC236}">
                <a16:creationId xmlns:a16="http://schemas.microsoft.com/office/drawing/2014/main" id="{F9A250E7-20D7-C931-1044-5F55E801022A}"/>
              </a:ext>
            </a:extLst>
          </p:cNvPr>
          <p:cNvSpPr>
            <a:spLocks noGrp="1"/>
          </p:cNvSpPr>
          <p:nvPr>
            <p:ph type="body" sz="quarter" idx="10"/>
          </p:nvPr>
        </p:nvSpPr>
        <p:spPr/>
        <p:txBody>
          <a:bodyPr>
            <a:normAutofit fontScale="85000" lnSpcReduction="20000"/>
          </a:bodyPr>
          <a:lstStyle/>
          <a:p>
            <a:pPr marL="0" indent="0">
              <a:buNone/>
            </a:pPr>
            <a:r>
              <a:rPr lang="en-AU" dirty="0"/>
              <a:t>We will now cover the parts in blue:</a:t>
            </a:r>
          </a:p>
          <a:p>
            <a:r>
              <a:rPr lang="en-AU" dirty="0">
                <a:solidFill>
                  <a:srgbClr val="92D050"/>
                </a:solidFill>
              </a:rPr>
              <a:t>Business Summary and Purpose</a:t>
            </a:r>
          </a:p>
          <a:p>
            <a:r>
              <a:rPr lang="en-AU" dirty="0">
                <a:solidFill>
                  <a:srgbClr val="92D050"/>
                </a:solidFill>
              </a:rPr>
              <a:t>Market Opportunity</a:t>
            </a:r>
          </a:p>
          <a:p>
            <a:r>
              <a:rPr lang="en-AU" dirty="0">
                <a:solidFill>
                  <a:srgbClr val="92D050"/>
                </a:solidFill>
              </a:rPr>
              <a:t>Target Market</a:t>
            </a:r>
          </a:p>
          <a:p>
            <a:r>
              <a:rPr lang="en-AU" dirty="0">
                <a:solidFill>
                  <a:srgbClr val="92D050"/>
                </a:solidFill>
              </a:rPr>
              <a:t>Marketing &amp; Communication Channels</a:t>
            </a:r>
          </a:p>
          <a:p>
            <a:r>
              <a:rPr lang="en-AU" dirty="0">
                <a:solidFill>
                  <a:srgbClr val="92D050"/>
                </a:solidFill>
              </a:rPr>
              <a:t>Competitive Analysis</a:t>
            </a:r>
          </a:p>
          <a:p>
            <a:r>
              <a:rPr lang="en-AU" dirty="0">
                <a:solidFill>
                  <a:srgbClr val="00B0F0"/>
                </a:solidFill>
              </a:rPr>
              <a:t>Financial Planning</a:t>
            </a:r>
          </a:p>
          <a:p>
            <a:r>
              <a:rPr lang="en-AU" dirty="0">
                <a:solidFill>
                  <a:srgbClr val="00B0F0"/>
                </a:solidFill>
              </a:rPr>
              <a:t>Key Personnel</a:t>
            </a:r>
          </a:p>
          <a:p>
            <a:r>
              <a:rPr lang="en-AU" dirty="0">
                <a:solidFill>
                  <a:srgbClr val="00B0F0"/>
                </a:solidFill>
              </a:rPr>
              <a:t>Goals &amp; Action Plans</a:t>
            </a:r>
          </a:p>
          <a:p>
            <a:endParaRPr lang="en-AU" dirty="0"/>
          </a:p>
          <a:p>
            <a:endParaRPr lang="en-AU" dirty="0"/>
          </a:p>
        </p:txBody>
      </p:sp>
      <p:pic>
        <p:nvPicPr>
          <p:cNvPr id="4100" name="Picture 4" descr="See the source image">
            <a:extLst>
              <a:ext uri="{FF2B5EF4-FFF2-40B4-BE49-F238E27FC236}">
                <a16:creationId xmlns:a16="http://schemas.microsoft.com/office/drawing/2014/main" id="{0E5BCCE6-B0D3-752D-B141-43EC552C7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774" y="771550"/>
            <a:ext cx="3384376"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06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24BC7-9E13-4D45-CC2C-8337919C26DF}"/>
              </a:ext>
            </a:extLst>
          </p:cNvPr>
          <p:cNvSpPr>
            <a:spLocks noGrp="1"/>
          </p:cNvSpPr>
          <p:nvPr>
            <p:ph type="title"/>
          </p:nvPr>
        </p:nvSpPr>
        <p:spPr/>
        <p:txBody>
          <a:bodyPr/>
          <a:lstStyle/>
          <a:p>
            <a:r>
              <a:rPr lang="en-AU" dirty="0"/>
              <a:t>Financial Planning</a:t>
            </a:r>
          </a:p>
        </p:txBody>
      </p:sp>
      <p:sp>
        <p:nvSpPr>
          <p:cNvPr id="3" name="Text Placeholder 2">
            <a:extLst>
              <a:ext uri="{FF2B5EF4-FFF2-40B4-BE49-F238E27FC236}">
                <a16:creationId xmlns:a16="http://schemas.microsoft.com/office/drawing/2014/main" id="{F9A250E7-20D7-C931-1044-5F55E801022A}"/>
              </a:ext>
            </a:extLst>
          </p:cNvPr>
          <p:cNvSpPr>
            <a:spLocks noGrp="1"/>
          </p:cNvSpPr>
          <p:nvPr>
            <p:ph type="body" sz="quarter" idx="10"/>
          </p:nvPr>
        </p:nvSpPr>
        <p:spPr>
          <a:xfrm>
            <a:off x="323850" y="1203325"/>
            <a:ext cx="8064574" cy="3384649"/>
          </a:xfrm>
        </p:spPr>
        <p:txBody>
          <a:bodyPr>
            <a:normAutofit fontScale="85000" lnSpcReduction="20000"/>
          </a:bodyPr>
          <a:lstStyle/>
          <a:p>
            <a:pPr marL="0" indent="0">
              <a:buNone/>
            </a:pPr>
            <a:r>
              <a:rPr lang="en-AU" dirty="0"/>
              <a:t>Let’s be real – Financial planning is </a:t>
            </a:r>
            <a:br>
              <a:rPr lang="en-AU" dirty="0"/>
            </a:br>
            <a:r>
              <a:rPr lang="en-AU" dirty="0"/>
              <a:t>something that people do very </a:t>
            </a:r>
            <a:br>
              <a:rPr lang="en-AU" dirty="0"/>
            </a:br>
            <a:r>
              <a:rPr lang="en-AU" dirty="0"/>
              <a:t>carefully before they actually launch </a:t>
            </a:r>
            <a:br>
              <a:rPr lang="en-AU" dirty="0"/>
            </a:br>
            <a:r>
              <a:rPr lang="en-AU" dirty="0"/>
              <a:t>a business or decide they are going </a:t>
            </a:r>
            <a:br>
              <a:rPr lang="en-AU" dirty="0"/>
            </a:br>
            <a:r>
              <a:rPr lang="en-AU" dirty="0"/>
              <a:t>to live as a freelancer or contractor.</a:t>
            </a:r>
          </a:p>
          <a:p>
            <a:pPr marL="0" indent="0">
              <a:buNone/>
            </a:pPr>
            <a:endParaRPr lang="en-AU" dirty="0"/>
          </a:p>
          <a:p>
            <a:pPr marL="0" indent="0">
              <a:buNone/>
            </a:pPr>
            <a:r>
              <a:rPr lang="en-AU" dirty="0"/>
              <a:t>As someone looking to work as a </a:t>
            </a:r>
            <a:br>
              <a:rPr lang="en-AU" dirty="0"/>
            </a:br>
            <a:r>
              <a:rPr lang="en-AU" dirty="0"/>
              <a:t>digital creative, it is extremely </a:t>
            </a:r>
            <a:br>
              <a:rPr lang="en-AU" dirty="0"/>
            </a:br>
            <a:r>
              <a:rPr lang="en-AU" dirty="0"/>
              <a:t>important that you have an understanding of how budget planning for businesses, freelancers and projects work. </a:t>
            </a:r>
            <a:endParaRPr lang="en-AU" dirty="0">
              <a:solidFill>
                <a:srgbClr val="92D050"/>
              </a:solidFill>
            </a:endParaRPr>
          </a:p>
        </p:txBody>
      </p:sp>
      <p:pic>
        <p:nvPicPr>
          <p:cNvPr id="1026" name="Picture 2" descr="See the source image">
            <a:extLst>
              <a:ext uri="{FF2B5EF4-FFF2-40B4-BE49-F238E27FC236}">
                <a16:creationId xmlns:a16="http://schemas.microsoft.com/office/drawing/2014/main" id="{5F9701A3-F502-1353-9151-AB684D131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203325"/>
            <a:ext cx="3662265" cy="2443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544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3267-72DB-B53E-F7DC-0AB69D637661}"/>
              </a:ext>
            </a:extLst>
          </p:cNvPr>
          <p:cNvSpPr>
            <a:spLocks noGrp="1"/>
          </p:cNvSpPr>
          <p:nvPr>
            <p:ph type="title"/>
          </p:nvPr>
        </p:nvSpPr>
        <p:spPr/>
        <p:txBody>
          <a:bodyPr/>
          <a:lstStyle/>
          <a:p>
            <a:r>
              <a:rPr lang="en-AU" dirty="0"/>
              <a:t>Financial Planning – Universal basics</a:t>
            </a:r>
          </a:p>
        </p:txBody>
      </p:sp>
      <p:sp>
        <p:nvSpPr>
          <p:cNvPr id="3" name="Text Placeholder 2">
            <a:extLst>
              <a:ext uri="{FF2B5EF4-FFF2-40B4-BE49-F238E27FC236}">
                <a16:creationId xmlns:a16="http://schemas.microsoft.com/office/drawing/2014/main" id="{A694A4B5-2FCB-796D-95AE-6EF51006E228}"/>
              </a:ext>
            </a:extLst>
          </p:cNvPr>
          <p:cNvSpPr>
            <a:spLocks noGrp="1"/>
          </p:cNvSpPr>
          <p:nvPr>
            <p:ph type="body" sz="quarter" idx="10"/>
          </p:nvPr>
        </p:nvSpPr>
        <p:spPr/>
        <p:txBody>
          <a:bodyPr>
            <a:normAutofit lnSpcReduction="10000"/>
          </a:bodyPr>
          <a:lstStyle/>
          <a:p>
            <a:r>
              <a:rPr lang="en-AU" dirty="0"/>
              <a:t>A good financial plan allows you to utilize your budget and prioritise spending</a:t>
            </a:r>
          </a:p>
          <a:p>
            <a:r>
              <a:rPr lang="en-AU" dirty="0"/>
              <a:t>Detail, as accurately as possible:</a:t>
            </a:r>
          </a:p>
          <a:p>
            <a:pPr lvl="1"/>
            <a:r>
              <a:rPr lang="en-AU" dirty="0"/>
              <a:t>What is your monthly/annual revenue?</a:t>
            </a:r>
          </a:p>
          <a:p>
            <a:pPr lvl="1"/>
            <a:r>
              <a:rPr lang="en-AU" dirty="0"/>
              <a:t>What are the major expenses for your business?</a:t>
            </a:r>
          </a:p>
          <a:p>
            <a:pPr lvl="1"/>
            <a:r>
              <a:rPr lang="en-AU" dirty="0"/>
              <a:t>What are your marketing, travel, or home office costs?</a:t>
            </a:r>
          </a:p>
          <a:p>
            <a:pPr lvl="1"/>
            <a:r>
              <a:rPr lang="en-AU" dirty="0"/>
              <a:t>What is the cost of supplies, equipment or software?</a:t>
            </a:r>
          </a:p>
          <a:p>
            <a:pPr lvl="1"/>
            <a:r>
              <a:rPr lang="en-AU" dirty="0"/>
              <a:t>What do your sub-contractors cost? Or your wages?</a:t>
            </a:r>
          </a:p>
          <a:p>
            <a:endParaRPr lang="en-AU" dirty="0"/>
          </a:p>
          <a:p>
            <a:pPr lvl="1"/>
            <a:endParaRPr lang="en-AU" dirty="0"/>
          </a:p>
        </p:txBody>
      </p:sp>
    </p:spTree>
    <p:extLst>
      <p:ext uri="{BB962C8B-B14F-4D97-AF65-F5344CB8AC3E}">
        <p14:creationId xmlns:p14="http://schemas.microsoft.com/office/powerpoint/2010/main" val="360419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D01F6-BEB0-CEC6-4BFA-51D921797991}"/>
              </a:ext>
            </a:extLst>
          </p:cNvPr>
          <p:cNvSpPr>
            <a:spLocks noGrp="1"/>
          </p:cNvSpPr>
          <p:nvPr>
            <p:ph type="title"/>
          </p:nvPr>
        </p:nvSpPr>
        <p:spPr/>
        <p:txBody>
          <a:bodyPr/>
          <a:lstStyle/>
          <a:p>
            <a:r>
              <a:rPr lang="en-AU" dirty="0"/>
              <a:t>Financial Planning – Sources of revenue</a:t>
            </a:r>
          </a:p>
        </p:txBody>
      </p:sp>
      <p:sp>
        <p:nvSpPr>
          <p:cNvPr id="3" name="Text Placeholder 2">
            <a:extLst>
              <a:ext uri="{FF2B5EF4-FFF2-40B4-BE49-F238E27FC236}">
                <a16:creationId xmlns:a16="http://schemas.microsoft.com/office/drawing/2014/main" id="{0A59DA7B-3A32-BE1B-316A-61CBF0D4E5E5}"/>
              </a:ext>
            </a:extLst>
          </p:cNvPr>
          <p:cNvSpPr>
            <a:spLocks noGrp="1"/>
          </p:cNvSpPr>
          <p:nvPr>
            <p:ph type="body" sz="quarter" idx="10"/>
          </p:nvPr>
        </p:nvSpPr>
        <p:spPr>
          <a:xfrm>
            <a:off x="323850" y="1203324"/>
            <a:ext cx="8424614" cy="3940175"/>
          </a:xfrm>
        </p:spPr>
        <p:txBody>
          <a:bodyPr>
            <a:normAutofit fontScale="92500" lnSpcReduction="20000"/>
          </a:bodyPr>
          <a:lstStyle/>
          <a:p>
            <a:r>
              <a:rPr lang="en-AU" sz="2400" dirty="0"/>
              <a:t>Digital creatives need to outline the details of their service offerings and products. </a:t>
            </a:r>
          </a:p>
          <a:p>
            <a:r>
              <a:rPr lang="en-AU" sz="2400" dirty="0"/>
              <a:t>Contract businesses and freelancers tend to stick to focusing on services for income sources.</a:t>
            </a:r>
          </a:p>
          <a:p>
            <a:pPr lvl="1"/>
            <a:r>
              <a:rPr lang="en-AU" sz="2100" dirty="0"/>
              <a:t>Do you create content, or are you a freelance writer?</a:t>
            </a:r>
          </a:p>
          <a:p>
            <a:pPr lvl="1"/>
            <a:r>
              <a:rPr lang="en-AU" sz="2100" dirty="0"/>
              <a:t>Are you a mobile developer, Unity developer, or programmer?</a:t>
            </a:r>
          </a:p>
          <a:p>
            <a:pPr lvl="1"/>
            <a:r>
              <a:rPr lang="en-AU" sz="2100" dirty="0"/>
              <a:t>Are you a concept artist, 2D artist, modeler or animator?</a:t>
            </a:r>
          </a:p>
          <a:p>
            <a:r>
              <a:rPr lang="en-AU" sz="2400" dirty="0"/>
              <a:t>Develop a brief description of each service you plan to offer. Explain what you’ll do and the process you’ll use.</a:t>
            </a:r>
          </a:p>
          <a:p>
            <a:r>
              <a:rPr lang="en-AU" sz="2400" dirty="0">
                <a:solidFill>
                  <a:srgbClr val="92D050"/>
                </a:solidFill>
              </a:rPr>
              <a:t>Use the ‘Expected sources </a:t>
            </a:r>
            <a:br>
              <a:rPr lang="en-AU" sz="2400" dirty="0">
                <a:solidFill>
                  <a:srgbClr val="92D050"/>
                </a:solidFill>
              </a:rPr>
            </a:br>
            <a:r>
              <a:rPr lang="en-AU" sz="2400" dirty="0">
                <a:solidFill>
                  <a:srgbClr val="92D050"/>
                </a:solidFill>
              </a:rPr>
              <a:t>of revenue’ section of the </a:t>
            </a:r>
            <a:br>
              <a:rPr lang="en-AU" sz="2400" dirty="0">
                <a:solidFill>
                  <a:srgbClr val="92D050"/>
                </a:solidFill>
              </a:rPr>
            </a:br>
            <a:r>
              <a:rPr lang="en-AU" sz="2400" dirty="0">
                <a:solidFill>
                  <a:srgbClr val="92D050"/>
                </a:solidFill>
              </a:rPr>
              <a:t>template.</a:t>
            </a:r>
          </a:p>
          <a:p>
            <a:pPr lvl="1"/>
            <a:endParaRPr lang="en-AU" dirty="0"/>
          </a:p>
        </p:txBody>
      </p:sp>
      <p:pic>
        <p:nvPicPr>
          <p:cNvPr id="4" name="Picture 3">
            <a:extLst>
              <a:ext uri="{FF2B5EF4-FFF2-40B4-BE49-F238E27FC236}">
                <a16:creationId xmlns:a16="http://schemas.microsoft.com/office/drawing/2014/main" id="{F7291B9B-9E44-B35D-3DB2-BB5105B469BE}"/>
              </a:ext>
            </a:extLst>
          </p:cNvPr>
          <p:cNvPicPr>
            <a:picLocks noChangeAspect="1"/>
          </p:cNvPicPr>
          <p:nvPr/>
        </p:nvPicPr>
        <p:blipFill rotWithShape="1">
          <a:blip r:embed="rId2"/>
          <a:srcRect t="51309" b="19766"/>
          <a:stretch/>
        </p:blipFill>
        <p:spPr>
          <a:xfrm>
            <a:off x="4222948" y="4155926"/>
            <a:ext cx="4781129" cy="786101"/>
          </a:xfrm>
          <a:prstGeom prst="rect">
            <a:avLst/>
          </a:prstGeom>
        </p:spPr>
      </p:pic>
    </p:spTree>
    <p:extLst>
      <p:ext uri="{BB962C8B-B14F-4D97-AF65-F5344CB8AC3E}">
        <p14:creationId xmlns:p14="http://schemas.microsoft.com/office/powerpoint/2010/main" val="4257674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24BC7-9E13-4D45-CC2C-8337919C26DF}"/>
              </a:ext>
            </a:extLst>
          </p:cNvPr>
          <p:cNvSpPr>
            <a:spLocks noGrp="1"/>
          </p:cNvSpPr>
          <p:nvPr>
            <p:ph type="title"/>
          </p:nvPr>
        </p:nvSpPr>
        <p:spPr/>
        <p:txBody>
          <a:bodyPr/>
          <a:lstStyle/>
          <a:p>
            <a:r>
              <a:rPr lang="en-AU" dirty="0"/>
              <a:t>Sources of revenue – </a:t>
            </a:r>
            <a:r>
              <a:rPr lang="en-AU" dirty="0">
                <a:solidFill>
                  <a:schemeClr val="bg1">
                    <a:lumMod val="95000"/>
                  </a:schemeClr>
                </a:solidFill>
              </a:rPr>
              <a:t>Tips!</a:t>
            </a:r>
          </a:p>
        </p:txBody>
      </p:sp>
      <p:sp>
        <p:nvSpPr>
          <p:cNvPr id="3" name="Text Placeholder 2">
            <a:extLst>
              <a:ext uri="{FF2B5EF4-FFF2-40B4-BE49-F238E27FC236}">
                <a16:creationId xmlns:a16="http://schemas.microsoft.com/office/drawing/2014/main" id="{F9A250E7-20D7-C931-1044-5F55E801022A}"/>
              </a:ext>
            </a:extLst>
          </p:cNvPr>
          <p:cNvSpPr>
            <a:spLocks noGrp="1"/>
          </p:cNvSpPr>
          <p:nvPr>
            <p:ph type="body" sz="quarter" idx="10"/>
          </p:nvPr>
        </p:nvSpPr>
        <p:spPr>
          <a:xfrm>
            <a:off x="323850" y="1203325"/>
            <a:ext cx="8362950" cy="3734196"/>
          </a:xfrm>
        </p:spPr>
        <p:txBody>
          <a:bodyPr>
            <a:normAutofit fontScale="70000" lnSpcReduction="20000"/>
          </a:bodyPr>
          <a:lstStyle/>
          <a:p>
            <a:pPr marL="0" indent="0">
              <a:buNone/>
            </a:pPr>
            <a:r>
              <a:rPr lang="en-AU" dirty="0"/>
              <a:t>When considering revenue sources, be aware:</a:t>
            </a:r>
            <a:br>
              <a:rPr lang="en-AU" dirty="0"/>
            </a:br>
            <a:endParaRPr lang="en-AU" dirty="0"/>
          </a:p>
          <a:p>
            <a:pPr marL="514350" indent="-514350"/>
            <a:r>
              <a:rPr lang="en-AU" dirty="0"/>
              <a:t>Research here is easy! Look to see what services are out there.</a:t>
            </a:r>
            <a:br>
              <a:rPr lang="en-AU" dirty="0"/>
            </a:br>
            <a:endParaRPr lang="en-AU" dirty="0"/>
          </a:p>
          <a:p>
            <a:pPr marL="514350" indent="-514350"/>
            <a:r>
              <a:rPr lang="en-AU" dirty="0"/>
              <a:t>You probably want scalable sources of revenue. This means you can take on bigger jobs either for more money, or maybe a more competitive rate if it’s big enough.</a:t>
            </a:r>
          </a:p>
          <a:p>
            <a:pPr marL="0" indent="0">
              <a:buNone/>
            </a:pPr>
            <a:endParaRPr lang="en-AU" dirty="0"/>
          </a:p>
          <a:p>
            <a:pPr marL="514350" indent="-514350"/>
            <a:r>
              <a:rPr lang="en-AU" dirty="0"/>
              <a:t>You probably want multiple revenue sources. Imagine if you ran a business that relied purely on developing film for photography.</a:t>
            </a:r>
            <a:br>
              <a:rPr lang="en-AU" dirty="0"/>
            </a:br>
            <a:endParaRPr lang="en-AU" dirty="0"/>
          </a:p>
          <a:p>
            <a:pPr marL="514350" indent="-514350"/>
            <a:r>
              <a:rPr lang="en-AU" dirty="0"/>
              <a:t>You should sanity check that you can actually provide any services you list.</a:t>
            </a:r>
          </a:p>
        </p:txBody>
      </p:sp>
    </p:spTree>
    <p:extLst>
      <p:ext uri="{BB962C8B-B14F-4D97-AF65-F5344CB8AC3E}">
        <p14:creationId xmlns:p14="http://schemas.microsoft.com/office/powerpoint/2010/main" val="228894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12B42-0999-DAEB-05C2-6801C05BB0B2}"/>
              </a:ext>
            </a:extLst>
          </p:cNvPr>
          <p:cNvSpPr>
            <a:spLocks noGrp="1"/>
          </p:cNvSpPr>
          <p:nvPr>
            <p:ph type="title"/>
          </p:nvPr>
        </p:nvSpPr>
        <p:spPr/>
        <p:txBody>
          <a:bodyPr/>
          <a:lstStyle/>
          <a:p>
            <a:r>
              <a:rPr lang="en-AU" dirty="0"/>
              <a:t>Financial Planning - Fee Structures</a:t>
            </a:r>
          </a:p>
        </p:txBody>
      </p:sp>
      <p:sp>
        <p:nvSpPr>
          <p:cNvPr id="3" name="Text Placeholder 2">
            <a:extLst>
              <a:ext uri="{FF2B5EF4-FFF2-40B4-BE49-F238E27FC236}">
                <a16:creationId xmlns:a16="http://schemas.microsoft.com/office/drawing/2014/main" id="{D6F4B1CB-31EA-9F3E-FB74-4F205B9B9709}"/>
              </a:ext>
            </a:extLst>
          </p:cNvPr>
          <p:cNvSpPr>
            <a:spLocks noGrp="1"/>
          </p:cNvSpPr>
          <p:nvPr>
            <p:ph type="body" sz="quarter" idx="10"/>
          </p:nvPr>
        </p:nvSpPr>
        <p:spPr>
          <a:xfrm>
            <a:off x="323850" y="1203325"/>
            <a:ext cx="8362950" cy="3734196"/>
          </a:xfrm>
        </p:spPr>
        <p:txBody>
          <a:bodyPr>
            <a:normAutofit lnSpcReduction="10000"/>
          </a:bodyPr>
          <a:lstStyle/>
          <a:p>
            <a:r>
              <a:rPr lang="en-AU" sz="2400" dirty="0"/>
              <a:t>Fee structures are an important aspect of the freelancer’s business plan and need to be seriously considered</a:t>
            </a:r>
          </a:p>
          <a:p>
            <a:pPr lvl="1"/>
            <a:r>
              <a:rPr lang="en-AU" sz="2000" dirty="0"/>
              <a:t>You need to be realistic about them in order to maximise your potential work.</a:t>
            </a:r>
            <a:br>
              <a:rPr lang="en-AU" sz="2000" dirty="0"/>
            </a:br>
            <a:endParaRPr lang="en-AU" sz="2000" dirty="0"/>
          </a:p>
          <a:p>
            <a:r>
              <a:rPr lang="en-AU" sz="2400" dirty="0"/>
              <a:t>In order to establish your fee structure, you should:</a:t>
            </a:r>
          </a:p>
          <a:p>
            <a:pPr lvl="1"/>
            <a:r>
              <a:rPr lang="en-AU" sz="2000" dirty="0">
                <a:solidFill>
                  <a:srgbClr val="00B0F0"/>
                </a:solidFill>
              </a:rPr>
              <a:t>Assess</a:t>
            </a:r>
            <a:r>
              <a:rPr lang="en-AU" sz="2000" dirty="0"/>
              <a:t> your experience and expertise. Your chosen rates must reflect this.</a:t>
            </a:r>
          </a:p>
          <a:p>
            <a:pPr lvl="1"/>
            <a:r>
              <a:rPr lang="en-AU" sz="2000" dirty="0">
                <a:solidFill>
                  <a:srgbClr val="00B0F0"/>
                </a:solidFill>
              </a:rPr>
              <a:t>Research</a:t>
            </a:r>
            <a:r>
              <a:rPr lang="en-AU" sz="2000" dirty="0"/>
              <a:t> others in the same business and their fee structures.</a:t>
            </a:r>
          </a:p>
          <a:p>
            <a:pPr lvl="1"/>
            <a:r>
              <a:rPr lang="en-AU" sz="2000" dirty="0">
                <a:solidFill>
                  <a:srgbClr val="00B0F0"/>
                </a:solidFill>
              </a:rPr>
              <a:t>Consult</a:t>
            </a:r>
            <a:r>
              <a:rPr lang="en-AU" sz="2000" dirty="0"/>
              <a:t> with professional organisations and unions in your sector to </a:t>
            </a:r>
            <a:br>
              <a:rPr lang="en-AU" sz="2000" dirty="0"/>
            </a:br>
            <a:r>
              <a:rPr lang="en-AU" sz="2000" dirty="0"/>
              <a:t>get information about any standard or minimum rates.</a:t>
            </a:r>
          </a:p>
        </p:txBody>
      </p:sp>
    </p:spTree>
    <p:extLst>
      <p:ext uri="{BB962C8B-B14F-4D97-AF65-F5344CB8AC3E}">
        <p14:creationId xmlns:p14="http://schemas.microsoft.com/office/powerpoint/2010/main" val="2813601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12B42-0999-DAEB-05C2-6801C05BB0B2}"/>
              </a:ext>
            </a:extLst>
          </p:cNvPr>
          <p:cNvSpPr>
            <a:spLocks noGrp="1"/>
          </p:cNvSpPr>
          <p:nvPr>
            <p:ph type="title"/>
          </p:nvPr>
        </p:nvSpPr>
        <p:spPr/>
        <p:txBody>
          <a:bodyPr/>
          <a:lstStyle/>
          <a:p>
            <a:r>
              <a:rPr lang="en-AU" dirty="0"/>
              <a:t>Financial Planning - Fee Structures</a:t>
            </a:r>
          </a:p>
        </p:txBody>
      </p:sp>
      <p:sp>
        <p:nvSpPr>
          <p:cNvPr id="3" name="Text Placeholder 2">
            <a:extLst>
              <a:ext uri="{FF2B5EF4-FFF2-40B4-BE49-F238E27FC236}">
                <a16:creationId xmlns:a16="http://schemas.microsoft.com/office/drawing/2014/main" id="{D6F4B1CB-31EA-9F3E-FB74-4F205B9B9709}"/>
              </a:ext>
            </a:extLst>
          </p:cNvPr>
          <p:cNvSpPr>
            <a:spLocks noGrp="1"/>
          </p:cNvSpPr>
          <p:nvPr>
            <p:ph type="body" sz="quarter" idx="10"/>
          </p:nvPr>
        </p:nvSpPr>
        <p:spPr>
          <a:xfrm>
            <a:off x="323850" y="1203325"/>
            <a:ext cx="8568630" cy="3672681"/>
          </a:xfrm>
        </p:spPr>
        <p:txBody>
          <a:bodyPr>
            <a:normAutofit lnSpcReduction="10000"/>
          </a:bodyPr>
          <a:lstStyle/>
          <a:p>
            <a:r>
              <a:rPr lang="en-AU" sz="2400" dirty="0"/>
              <a:t>Come up with a realistic estimation of how much you need to earn to live well and how much work you can realistically take on and do well.</a:t>
            </a:r>
          </a:p>
          <a:p>
            <a:r>
              <a:rPr lang="en-AU" sz="2400" dirty="0"/>
              <a:t>With this information you can set some realistic fees that make you competitive without selling yourself short or overworking in order to survive.</a:t>
            </a:r>
          </a:p>
          <a:p>
            <a:pPr lvl="1"/>
            <a:r>
              <a:rPr lang="en-AU" sz="2000" dirty="0"/>
              <a:t>Businesses have quite different possibilities when it comes to survival compared to a freelancer.</a:t>
            </a:r>
          </a:p>
          <a:p>
            <a:r>
              <a:rPr lang="en-AU" sz="2400" dirty="0">
                <a:solidFill>
                  <a:srgbClr val="92D050"/>
                </a:solidFill>
              </a:rPr>
              <a:t>Use the ‘Fee structure’ </a:t>
            </a:r>
            <a:br>
              <a:rPr lang="en-AU" sz="2400" dirty="0">
                <a:solidFill>
                  <a:srgbClr val="92D050"/>
                </a:solidFill>
              </a:rPr>
            </a:br>
            <a:r>
              <a:rPr lang="en-AU" sz="2400" dirty="0">
                <a:solidFill>
                  <a:srgbClr val="92D050"/>
                </a:solidFill>
              </a:rPr>
              <a:t>section of the template.</a:t>
            </a:r>
            <a:endParaRPr lang="en-AU" sz="2400" dirty="0"/>
          </a:p>
          <a:p>
            <a:endParaRPr lang="en-AU" sz="2400" dirty="0"/>
          </a:p>
        </p:txBody>
      </p:sp>
      <p:pic>
        <p:nvPicPr>
          <p:cNvPr id="4" name="Picture 3">
            <a:extLst>
              <a:ext uri="{FF2B5EF4-FFF2-40B4-BE49-F238E27FC236}">
                <a16:creationId xmlns:a16="http://schemas.microsoft.com/office/drawing/2014/main" id="{F482A712-CAB6-FCAF-3C08-597D8C9278AE}"/>
              </a:ext>
            </a:extLst>
          </p:cNvPr>
          <p:cNvPicPr>
            <a:picLocks noChangeAspect="1"/>
          </p:cNvPicPr>
          <p:nvPr/>
        </p:nvPicPr>
        <p:blipFill rotWithShape="1">
          <a:blip r:embed="rId2"/>
          <a:srcRect t="74450"/>
          <a:stretch/>
        </p:blipFill>
        <p:spPr>
          <a:xfrm>
            <a:off x="4128687" y="4227934"/>
            <a:ext cx="4875390" cy="708074"/>
          </a:xfrm>
          <a:prstGeom prst="rect">
            <a:avLst/>
          </a:prstGeom>
        </p:spPr>
      </p:pic>
    </p:spTree>
    <p:extLst>
      <p:ext uri="{BB962C8B-B14F-4D97-AF65-F5344CB8AC3E}">
        <p14:creationId xmlns:p14="http://schemas.microsoft.com/office/powerpoint/2010/main" val="219075333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20F18397-EF1B-4A4B-A299-9B71C99718E2}" vid="{D89A3EB6-C4DB-458D-A20B-1A326660F2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8E00C6AFAD03408071B752D1E33322" ma:contentTypeVersion="13" ma:contentTypeDescription="Create a new document." ma:contentTypeScope="" ma:versionID="83ffcb8234a2131129ba79769106e57e">
  <xsd:schema xmlns:xsd="http://www.w3.org/2001/XMLSchema" xmlns:xs="http://www.w3.org/2001/XMLSchema" xmlns:p="http://schemas.microsoft.com/office/2006/metadata/properties" xmlns:ns2="d4eb0e3e-7b24-471b-8a03-5c499a9a5580" xmlns:ns3="6c91c2ee-c101-4bca-987d-6f9df44d0547" targetNamespace="http://schemas.microsoft.com/office/2006/metadata/properties" ma:root="true" ma:fieldsID="fe23137fc1e99008eeaa59fc768040f3" ns2:_="" ns3:_="">
    <xsd:import namespace="d4eb0e3e-7b24-471b-8a03-5c499a9a5580"/>
    <xsd:import namespace="6c91c2ee-c101-4bca-987d-6f9df44d054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eb0e3e-7b24-471b-8a03-5c499a9a55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f5fef3c2-07a3-4532-a827-a7a99c3972e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c91c2ee-c101-4bca-987d-6f9df44d0547"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7bc6e759-41c3-49c4-a549-d4ef8d0fd5a5}" ma:internalName="TaxCatchAll" ma:showField="CatchAllData" ma:web="6c91c2ee-c101-4bca-987d-6f9df44d054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6c91c2ee-c101-4bca-987d-6f9df44d0547" xsi:nil="true"/>
    <lcf76f155ced4ddcb4097134ff3c332f xmlns="d4eb0e3e-7b24-471b-8a03-5c499a9a5580">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E32528-241A-40DC-B644-B160563D4A69}"/>
</file>

<file path=customXml/itemProps2.xml><?xml version="1.0" encoding="utf-8"?>
<ds:datastoreItem xmlns:ds="http://schemas.openxmlformats.org/officeDocument/2006/customXml" ds:itemID="{59DF02BB-1175-4267-98BB-BEC93A9DA311}">
  <ds:schemaRefs>
    <ds:schemaRef ds:uri="http://purl.org/dc/dcmitype/"/>
    <ds:schemaRef ds:uri="http://www.w3.org/XML/1998/namespace"/>
    <ds:schemaRef ds:uri="http://schemas.microsoft.com/office/infopath/2007/PartnerControls"/>
    <ds:schemaRef ds:uri="c297b363-11ca-4bbb-ba1a-db426d51ffb2"/>
    <ds:schemaRef ds:uri="95ef071d-3410-4243-a668-ca7a0aa91606"/>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C806463F-2C5B-41E8-82E7-593C0ECFF1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AIE Lecture Template</Template>
  <TotalTime>2502</TotalTime>
  <Words>1575</Words>
  <Application>Microsoft Office PowerPoint</Application>
  <PresentationFormat>On-screen Show (16:9)</PresentationFormat>
  <Paragraphs>114</Paragraphs>
  <Slides>19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Writing a Business Plan</vt:lpstr>
      <vt:lpstr>Contents</vt:lpstr>
      <vt:lpstr>Parts of a Business Plan</vt:lpstr>
      <vt:lpstr>Financial Planning</vt:lpstr>
      <vt:lpstr>Financial Planning – Universal basics</vt:lpstr>
      <vt:lpstr>Financial Planning – Sources of revenue</vt:lpstr>
      <vt:lpstr>Sources of revenue – Tips!</vt:lpstr>
      <vt:lpstr>Financial Planning - Fee Structures</vt:lpstr>
      <vt:lpstr>Financial Planning - Fee Structures</vt:lpstr>
      <vt:lpstr>Fee structures – Tips!</vt:lpstr>
      <vt:lpstr>Financial Planning – Expected Expenses</vt:lpstr>
      <vt:lpstr>Expected expenses – Tips!</vt:lpstr>
      <vt:lpstr>Financial Planning – Forecast </vt:lpstr>
      <vt:lpstr>Forecast – Tips!</vt:lpstr>
      <vt:lpstr>Key People</vt:lpstr>
      <vt:lpstr>Key People – Tips!</vt:lpstr>
      <vt:lpstr>Goals and Action Plans</vt:lpstr>
      <vt:lpstr>Goals and Action Plan – Tips!</vt:lpstr>
      <vt:lpstr>Your Turn – Go do sections 6-8 now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Sam Cartwright</dc:creator>
  <cp:lastModifiedBy>Dan Toose</cp:lastModifiedBy>
  <cp:revision>8</cp:revision>
  <dcterms:created xsi:type="dcterms:W3CDTF">2022-07-22T03:50:34Z</dcterms:created>
  <dcterms:modified xsi:type="dcterms:W3CDTF">2022-09-20T21:59:24Z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0x01010019D77D0C7E2C8D4480D57B09BE0C5B7E</vt:lpwstr>
  </property>
</Properties>
</file>