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3" r:id="rId5"/>
    <p:sldId id="265" r:id="rId6"/>
    <p:sldId id="284" r:id="rId7"/>
    <p:sldId id="297" r:id="rId8"/>
    <p:sldId id="296" r:id="rId9"/>
    <p:sldId id="293" r:id="rId10"/>
    <p:sldId id="285" r:id="rId11"/>
    <p:sldId id="294" r:id="rId12"/>
    <p:sldId id="283" r:id="rId13"/>
    <p:sldId id="280" r:id="rId14"/>
    <p:sldId id="29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7752" autoAdjust="0"/>
  </p:normalViewPr>
  <p:slideViewPr>
    <p:cSldViewPr>
      <p:cViewPr>
        <p:scale>
          <a:sx n="125" d="100"/>
          <a:sy n="125" d="100"/>
        </p:scale>
        <p:origin x="1458" y="6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Don’t add the author or date to the title slide. Add that information in the notes here:</a:t>
            </a:r>
          </a:p>
          <a:p>
            <a:r>
              <a:rPr lang="en-AU" dirty="0"/>
              <a:t>Author: Sam Cartwright – samc@aie.edu.au</a:t>
            </a:r>
          </a:p>
          <a:p>
            <a:r>
              <a:rPr lang="en-AU" dirty="0"/>
              <a:t>Creation Date: 26/07/2022</a:t>
            </a:r>
          </a:p>
          <a:p>
            <a:r>
              <a:rPr lang="en-AU" dirty="0"/>
              <a:t>Modification Date: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6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https://rounded.com.au/blog/simple-business-plan-template-for-freelancers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8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https://rounded.com.au/blog/simple-business-plan-template-for-freelancers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6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8442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203598"/>
            <a:ext cx="2736304" cy="373392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85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47E7-8D0E-08FB-34F4-FDD190BBE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64" y="1714500"/>
            <a:ext cx="8363272" cy="857250"/>
          </a:xfr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862B6C-DC26-4BBB-F5F0-1C270C7B322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90364" y="2571751"/>
            <a:ext cx="8363272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tagline</a:t>
            </a:r>
          </a:p>
        </p:txBody>
      </p:sp>
    </p:spTree>
    <p:extLst>
      <p:ext uri="{BB962C8B-B14F-4D97-AF65-F5344CB8AC3E}">
        <p14:creationId xmlns:p14="http://schemas.microsoft.com/office/powerpoint/2010/main" val="33369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62" r:id="rId5"/>
    <p:sldLayoutId id="2147483661" r:id="rId6"/>
    <p:sldLayoutId id="2147483659" r:id="rId7"/>
    <p:sldLayoutId id="2147483660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Production Planning &amp; Freelance Assessment Guide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Quick guide &amp; key delivery notes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986B-0C9E-E9A8-5E0B-7F7CC84F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be very clear…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9557-60CD-4111-32D1-3DA94F292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496622" cy="3384649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Time is very limited </a:t>
            </a:r>
            <a:r>
              <a:rPr lang="en-AU" dirty="0"/>
              <a:t>– So you will need to focus on each task right away, and get stuff done promptly.</a:t>
            </a:r>
            <a:br>
              <a:rPr lang="en-AU" dirty="0"/>
            </a:br>
            <a:endParaRPr lang="en-AU" dirty="0"/>
          </a:p>
          <a:p>
            <a:r>
              <a:rPr lang="en-AU" b="1" dirty="0">
                <a:solidFill>
                  <a:srgbClr val="00B0F0"/>
                </a:solidFill>
              </a:rPr>
              <a:t>Individual tasks </a:t>
            </a:r>
            <a:r>
              <a:rPr lang="en-AU" dirty="0"/>
              <a:t>– You can offer people </a:t>
            </a:r>
            <a:r>
              <a:rPr lang="en-AU" u="sng" dirty="0"/>
              <a:t>feedback</a:t>
            </a:r>
            <a:r>
              <a:rPr lang="en-AU" dirty="0"/>
              <a:t> on their work, but you can’t share yours with them.</a:t>
            </a:r>
            <a:br>
              <a:rPr lang="en-AU" dirty="0"/>
            </a:br>
            <a:endParaRPr lang="en-AU" dirty="0"/>
          </a:p>
          <a:p>
            <a:r>
              <a:rPr lang="en-AU" b="1" dirty="0">
                <a:solidFill>
                  <a:srgbClr val="00B0F0"/>
                </a:solidFill>
              </a:rPr>
              <a:t>Professional network </a:t>
            </a:r>
            <a:r>
              <a:rPr lang="en-AU" dirty="0"/>
              <a:t>– The only task you could optionally do a little later in the unit is the Professional Networking task by going to </a:t>
            </a:r>
            <a:r>
              <a:rPr lang="en-AU" dirty="0">
                <a:solidFill>
                  <a:srgbClr val="92D050"/>
                </a:solidFill>
              </a:rPr>
              <a:t>IGDA Beer &amp; Pixels</a:t>
            </a:r>
            <a:r>
              <a:rPr lang="en-AU" dirty="0"/>
              <a:t>, or the </a:t>
            </a:r>
            <a:r>
              <a:rPr lang="en-AU" dirty="0">
                <a:solidFill>
                  <a:srgbClr val="92D050"/>
                </a:solidFill>
              </a:rPr>
              <a:t>DLF meetup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25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986B-0C9E-E9A8-5E0B-7F7CC84F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9557-60CD-4111-32D1-3DA94F292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496622" cy="3384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AU" b="1" dirty="0">
                <a:solidFill>
                  <a:srgbClr val="92D050"/>
                </a:solidFill>
              </a:rPr>
            </a:br>
            <a:br>
              <a:rPr lang="en-AU" b="1" dirty="0">
                <a:solidFill>
                  <a:srgbClr val="92D050"/>
                </a:solidFill>
              </a:rPr>
            </a:br>
            <a:br>
              <a:rPr lang="en-AU" b="1" dirty="0">
                <a:solidFill>
                  <a:srgbClr val="92D050"/>
                </a:solidFill>
              </a:rPr>
            </a:br>
            <a:endParaRPr lang="en-AU" b="1" dirty="0">
              <a:solidFill>
                <a:srgbClr val="92D050"/>
              </a:solidFill>
            </a:endParaRPr>
          </a:p>
        </p:txBody>
      </p:sp>
      <p:pic>
        <p:nvPicPr>
          <p:cNvPr id="4" name="Picture 3" descr="A picture containing vector graphics, sushi&#10;&#10;Description generated with very high confidence">
            <a:extLst>
              <a:ext uri="{FF2B5EF4-FFF2-40B4-BE49-F238E27FC236}">
                <a16:creationId xmlns:a16="http://schemas.microsoft.com/office/drawing/2014/main" id="{C43B8362-23E6-4F6B-B098-CF9A1B62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37" y="909088"/>
            <a:ext cx="5866326" cy="33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0"/>
            <a:ext cx="8064896" cy="38198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Production Planning – The gist, and timeline</a:t>
            </a:r>
            <a:br>
              <a:rPr lang="en-AU" dirty="0"/>
            </a:br>
            <a:endParaRPr lang="en-AU" dirty="0"/>
          </a:p>
          <a:p>
            <a:r>
              <a:rPr lang="en-AU" dirty="0"/>
              <a:t>Your assessment tasks for freelancing &amp; digital creative businesses this unit</a:t>
            </a:r>
          </a:p>
          <a:p>
            <a:endParaRPr lang="en-AU" dirty="0"/>
          </a:p>
          <a:p>
            <a:r>
              <a:rPr lang="en-AU" dirty="0"/>
              <a:t>Where things vary from Canvas (it’s a lot!)</a:t>
            </a:r>
            <a:br>
              <a:rPr lang="en-AU" dirty="0"/>
            </a:br>
            <a:endParaRPr lang="en-AU" dirty="0"/>
          </a:p>
          <a:p>
            <a:r>
              <a:rPr lang="en-AU" dirty="0"/>
              <a:t>How this will be delivered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A5A9-F7B2-E3EE-980F-1D6595A1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Production Planning – The Gist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A6B38-5958-BB01-CA06-B1A830CDC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136582" cy="338464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You will be put into a team to make a project for a client. This unit is a 4-week pre-production phase.</a:t>
            </a:r>
            <a:br>
              <a:rPr lang="en-AU" dirty="0"/>
            </a:br>
            <a:endParaRPr lang="en-AU" dirty="0"/>
          </a:p>
          <a:p>
            <a:r>
              <a:rPr lang="en-AU" dirty="0"/>
              <a:t>You will pick a brief from a group of 4 choices, then pitch 2 options for a client panel (teachers).</a:t>
            </a:r>
            <a:br>
              <a:rPr lang="en-AU" dirty="0"/>
            </a:br>
            <a:endParaRPr lang="en-AU" dirty="0"/>
          </a:p>
          <a:p>
            <a:r>
              <a:rPr lang="en-AU" dirty="0"/>
              <a:t>You will do proper pre-production documents and business plans for this project.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675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A5A9-F7B2-E3EE-980F-1D6595A1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Production Planning – The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A6B38-5958-BB01-CA06-B1A830CDC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136582" cy="3384649"/>
          </a:xfrm>
        </p:spPr>
        <p:txBody>
          <a:bodyPr>
            <a:normAutofit fontScale="85000" lnSpcReduction="20000"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Week 1 </a:t>
            </a:r>
            <a:r>
              <a:rPr lang="en-AU" dirty="0"/>
              <a:t>(2 days) – Business Plan, CV, Self-promotion and team formation.</a:t>
            </a:r>
            <a:br>
              <a:rPr lang="en-AU" dirty="0"/>
            </a:br>
            <a:endParaRPr lang="en-AU" dirty="0"/>
          </a:p>
          <a:p>
            <a:r>
              <a:rPr lang="en-AU" b="1" dirty="0">
                <a:solidFill>
                  <a:srgbClr val="92D050"/>
                </a:solidFill>
              </a:rPr>
              <a:t>Week 2 </a:t>
            </a:r>
            <a:r>
              <a:rPr lang="en-AU" dirty="0"/>
              <a:t>(2 days) – Budget, invoice and contract preparation and pitching to the client.</a:t>
            </a:r>
            <a:br>
              <a:rPr lang="en-AU" dirty="0"/>
            </a:br>
            <a:endParaRPr lang="en-AU" dirty="0"/>
          </a:p>
          <a:p>
            <a:r>
              <a:rPr lang="en-AU" b="1" dirty="0">
                <a:solidFill>
                  <a:srgbClr val="00B0F0"/>
                </a:solidFill>
              </a:rPr>
              <a:t>Holiday week </a:t>
            </a:r>
            <a:br>
              <a:rPr lang="en-AU" dirty="0"/>
            </a:br>
            <a:endParaRPr lang="en-AU" dirty="0"/>
          </a:p>
          <a:p>
            <a:r>
              <a:rPr lang="en-AU" b="1" dirty="0">
                <a:solidFill>
                  <a:srgbClr val="92D050"/>
                </a:solidFill>
              </a:rPr>
              <a:t>Weeks 3 &amp; 4 </a:t>
            </a:r>
            <a:r>
              <a:rPr lang="en-AU" dirty="0"/>
              <a:t>(3 days each) – Prepare pre-production documentation and begin prototyping / pre-vis.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149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A5A9-F7B2-E3EE-980F-1D6595A1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Business / Freelancer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A6B38-5958-BB01-CA06-B1A830CDC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136582" cy="338464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You are going to do the following things:</a:t>
            </a:r>
          </a:p>
          <a:p>
            <a:pPr lvl="1"/>
            <a:r>
              <a:rPr lang="en-AU" dirty="0"/>
              <a:t>Make a business plan (</a:t>
            </a:r>
            <a:r>
              <a:rPr lang="en-AU" dirty="0">
                <a:solidFill>
                  <a:srgbClr val="00B0F0"/>
                </a:solidFill>
              </a:rPr>
              <a:t>individually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Create a digital resume (</a:t>
            </a:r>
            <a:r>
              <a:rPr lang="en-AU" dirty="0">
                <a:solidFill>
                  <a:srgbClr val="00B0F0"/>
                </a:solidFill>
              </a:rPr>
              <a:t>individually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Prepare self-promotional posts (</a:t>
            </a:r>
            <a:r>
              <a:rPr lang="en-AU" dirty="0">
                <a:solidFill>
                  <a:srgbClr val="00B0F0"/>
                </a:solidFill>
              </a:rPr>
              <a:t>individually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Start establishing a professional network (</a:t>
            </a:r>
            <a:r>
              <a:rPr lang="en-AU" dirty="0">
                <a:solidFill>
                  <a:srgbClr val="00B0F0"/>
                </a:solidFill>
              </a:rPr>
              <a:t>individually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Write a freelancer invoice (</a:t>
            </a:r>
            <a:r>
              <a:rPr lang="en-AU" dirty="0">
                <a:solidFill>
                  <a:srgbClr val="00B0F0"/>
                </a:solidFill>
              </a:rPr>
              <a:t>individually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Prepare a client invoice (</a:t>
            </a:r>
            <a:r>
              <a:rPr lang="en-AU" dirty="0">
                <a:solidFill>
                  <a:srgbClr val="92D050"/>
                </a:solidFill>
              </a:rPr>
              <a:t>group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Prepare a client contract (</a:t>
            </a:r>
            <a:r>
              <a:rPr lang="en-AU" dirty="0">
                <a:solidFill>
                  <a:srgbClr val="92D050"/>
                </a:solidFill>
              </a:rPr>
              <a:t>group</a:t>
            </a:r>
            <a:r>
              <a:rPr lang="en-AU" dirty="0"/>
              <a:t>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45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A5A9-F7B2-E3EE-980F-1D6595A1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Business / Freelancer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A6B38-5958-BB01-CA06-B1A830CDC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840438" cy="3384649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This unit you are doing a unit called </a:t>
            </a:r>
            <a:br>
              <a:rPr lang="en-AU" dirty="0"/>
            </a:br>
            <a:r>
              <a:rPr lang="en-AU" dirty="0"/>
              <a:t>‘Providing Freelance Services’, and it is basically a business unit. Not exciting, </a:t>
            </a:r>
            <a:br>
              <a:rPr lang="en-AU" dirty="0"/>
            </a:br>
            <a:r>
              <a:rPr lang="en-AU" dirty="0"/>
              <a:t>but it is </a:t>
            </a:r>
            <a:r>
              <a:rPr lang="en-AU" b="1" u="sng" dirty="0"/>
              <a:t>vital</a:t>
            </a:r>
            <a:r>
              <a:rPr lang="en-AU" dirty="0"/>
              <a:t> stuff for you to learn!</a:t>
            </a:r>
            <a:br>
              <a:rPr lang="en-AU" dirty="0"/>
            </a:br>
            <a:endParaRPr lang="en-AU" dirty="0"/>
          </a:p>
          <a:p>
            <a:r>
              <a:rPr lang="en-AU" dirty="0"/>
              <a:t>Some of the assessment tasks are </a:t>
            </a:r>
            <a:br>
              <a:rPr lang="en-AU" dirty="0"/>
            </a:br>
            <a:r>
              <a:rPr lang="en-AU" dirty="0"/>
              <a:t>group work, but MOST of it is individual, </a:t>
            </a:r>
            <a:br>
              <a:rPr lang="en-AU" dirty="0"/>
            </a:br>
            <a:r>
              <a:rPr lang="en-AU" dirty="0"/>
              <a:t>and we do not have much time on this, so pay attention NOW.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8BBDC73-AD5D-9F53-69D6-7A11FD57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43" y="1197557"/>
            <a:ext cx="2655786" cy="259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0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162E-32D5-8DBC-E92A-733E4162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Isn’t this all on Canvas?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4F28C-07B4-9A1D-8BDA-B570FDBA0B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424614" cy="3384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The real answer is yes and no…</a:t>
            </a:r>
          </a:p>
          <a:p>
            <a:r>
              <a:rPr lang="en-AU" dirty="0"/>
              <a:t>Yes, because there are lots of resources on Canvas provided, and they are quite detailed and give lots of very useful advice...</a:t>
            </a:r>
          </a:p>
          <a:p>
            <a:r>
              <a:rPr lang="en-AU" dirty="0"/>
              <a:t>No, because there is a lot of great advice that goes beyond your assessment tasks, and so we are providing you with stripped down ones to help focus on what you need to do!</a:t>
            </a:r>
          </a:p>
        </p:txBody>
      </p:sp>
    </p:spTree>
    <p:extLst>
      <p:ext uri="{BB962C8B-B14F-4D97-AF65-F5344CB8AC3E}">
        <p14:creationId xmlns:p14="http://schemas.microsoft.com/office/powerpoint/2010/main" val="311817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796-8CF9-8511-77F9-DB62C5C3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you will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98CA-6A5F-2103-F599-E70FF157B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3734196"/>
          </a:xfrm>
        </p:spPr>
        <p:txBody>
          <a:bodyPr>
            <a:normAutofit/>
          </a:bodyPr>
          <a:lstStyle/>
          <a:p>
            <a:r>
              <a:rPr lang="en-AU" b="1" dirty="0"/>
              <a:t>Day 1 (today) – Business Plan</a:t>
            </a:r>
          </a:p>
          <a:p>
            <a:pPr lvl="1"/>
            <a:r>
              <a:rPr lang="en-AU" dirty="0">
                <a:solidFill>
                  <a:srgbClr val="92D050"/>
                </a:solidFill>
              </a:rPr>
              <a:t>Lectures in the morning and afternoon (here).</a:t>
            </a:r>
          </a:p>
          <a:p>
            <a:pPr lvl="1"/>
            <a:r>
              <a:rPr lang="en-AU" dirty="0">
                <a:solidFill>
                  <a:srgbClr val="92D050"/>
                </a:solidFill>
              </a:rPr>
              <a:t>Develop a business plan for a digital media studio (games or VFX). You will do this in your regular class.</a:t>
            </a:r>
            <a:br>
              <a:rPr lang="en-AU" dirty="0">
                <a:solidFill>
                  <a:srgbClr val="92D050"/>
                </a:solidFill>
              </a:rPr>
            </a:br>
            <a:endParaRPr lang="en-AU" dirty="0">
              <a:solidFill>
                <a:srgbClr val="92D050"/>
              </a:solidFill>
            </a:endParaRPr>
          </a:p>
          <a:p>
            <a:r>
              <a:rPr lang="en-AU" b="1" dirty="0"/>
              <a:t>Day 2 – Resume, Self-promotion &amp; Networking</a:t>
            </a:r>
          </a:p>
          <a:p>
            <a:pPr lvl="1"/>
            <a:r>
              <a:rPr lang="en-AU" dirty="0">
                <a:solidFill>
                  <a:srgbClr val="92D050"/>
                </a:solidFill>
              </a:rPr>
              <a:t>Lecture &amp; networking event in the morning. </a:t>
            </a:r>
          </a:p>
          <a:p>
            <a:pPr lvl="1"/>
            <a:r>
              <a:rPr lang="en-AU" dirty="0">
                <a:solidFill>
                  <a:srgbClr val="92D050"/>
                </a:solidFill>
              </a:rPr>
              <a:t>Complete by Week 35 (just after the holiday)</a:t>
            </a:r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868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796-8CF9-8511-77F9-DB62C5C3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you will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98CA-6A5F-2103-F599-E70FF157B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3734196"/>
          </a:xfrm>
        </p:spPr>
        <p:txBody>
          <a:bodyPr>
            <a:normAutofit/>
          </a:bodyPr>
          <a:lstStyle/>
          <a:p>
            <a:r>
              <a:rPr lang="en-AU" b="1" dirty="0"/>
              <a:t>Day 3 – Invoicing, Expenses &amp; Contracts</a:t>
            </a:r>
          </a:p>
          <a:p>
            <a:pPr lvl="1"/>
            <a:r>
              <a:rPr lang="en-AU" dirty="0">
                <a:solidFill>
                  <a:srgbClr val="92D050"/>
                </a:solidFill>
              </a:rPr>
              <a:t>Lecture in the morning. Complete individual &amp; group tasks before you pitch the next day to the client panel.</a:t>
            </a:r>
            <a:br>
              <a:rPr lang="en-AU" dirty="0">
                <a:solidFill>
                  <a:srgbClr val="92D050"/>
                </a:solidFill>
              </a:rPr>
            </a:br>
            <a:endParaRPr lang="en-AU" dirty="0">
              <a:solidFill>
                <a:srgbClr val="92D050"/>
              </a:solidFill>
            </a:endParaRPr>
          </a:p>
          <a:p>
            <a:r>
              <a:rPr lang="en-AU" dirty="0"/>
              <a:t>All tasks will involve templates for delivery AIE will provide – You need to use them so it is easy to mark you quickly. 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7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0F18397-EF1B-4A4B-A299-9B71C99718E2}" vid="{D89A3EB6-C4DB-458D-A20B-1A326660F2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D77D0C7E2C8D4480D57B09BE0C5B7E" ma:contentTypeVersion="10" ma:contentTypeDescription="Create a new document." ma:contentTypeScope="" ma:versionID="db037b4489a425332483f15a93a1db31">
  <xsd:schema xmlns:xsd="http://www.w3.org/2001/XMLSchema" xmlns:xs="http://www.w3.org/2001/XMLSchema" xmlns:p="http://schemas.microsoft.com/office/2006/metadata/properties" xmlns:ns2="c297b363-11ca-4bbb-ba1a-db426d51ffb2" xmlns:ns3="95ef071d-3410-4243-a668-ca7a0aa91606" targetNamespace="http://schemas.microsoft.com/office/2006/metadata/properties" ma:root="true" ma:fieldsID="17bb5f554b418b792410cfddab43ba66" ns2:_="" ns3:_="">
    <xsd:import namespace="c297b363-11ca-4bbb-ba1a-db426d51ffb2"/>
    <xsd:import namespace="95ef071d-3410-4243-a668-ca7a0aa916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7b363-11ca-4bbb-ba1a-db426d51ff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f071d-3410-4243-a668-ca7a0aa9160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06463F-2C5B-41E8-82E7-593C0ECFF1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DF02BB-1175-4267-98BB-BEC93A9DA311}">
  <ds:schemaRefs>
    <ds:schemaRef ds:uri="http://purl.org/dc/dcmitype/"/>
    <ds:schemaRef ds:uri="http://www.w3.org/XML/1998/namespace"/>
    <ds:schemaRef ds:uri="http://schemas.microsoft.com/office/infopath/2007/PartnerControls"/>
    <ds:schemaRef ds:uri="c297b363-11ca-4bbb-ba1a-db426d51ffb2"/>
    <ds:schemaRef ds:uri="95ef071d-3410-4243-a668-ca7a0aa91606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3B2EA25-9AB8-41BB-A670-1E9D75EC8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97b363-11ca-4bbb-ba1a-db426d51ffb2"/>
    <ds:schemaRef ds:uri="95ef071d-3410-4243-a668-ca7a0aa916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AIE Lecture Template</Template>
  <TotalTime>2178</TotalTime>
  <Words>676</Words>
  <Application>Microsoft Office PowerPoint</Application>
  <PresentationFormat>On-screen Show (16:9)</PresentationFormat>
  <Paragraphs>59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Production Planning &amp; Freelance Assessment Guide</vt:lpstr>
      <vt:lpstr>Contents</vt:lpstr>
      <vt:lpstr>Production Planning – The Gist</vt:lpstr>
      <vt:lpstr>Production Planning – The Timeline</vt:lpstr>
      <vt:lpstr>Your Business / Freelancer Assessment</vt:lpstr>
      <vt:lpstr>Your Business / Freelancer Assessment</vt:lpstr>
      <vt:lpstr>Isn’t this all on Canvas?</vt:lpstr>
      <vt:lpstr>What you will do</vt:lpstr>
      <vt:lpstr>What you will do</vt:lpstr>
      <vt:lpstr>To be very clear…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Sam Cartwright</dc:creator>
  <cp:lastModifiedBy>Dan Toose</cp:lastModifiedBy>
  <cp:revision>9</cp:revision>
  <dcterms:created xsi:type="dcterms:W3CDTF">2022-07-22T03:50:34Z</dcterms:created>
  <dcterms:modified xsi:type="dcterms:W3CDTF">2022-09-20T11:26:50Z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0x01010019D77D0C7E2C8D4480D57B09BE0C5B7E</vt:lpwstr>
  </property>
</Properties>
</file>