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3" r:id="rId5"/>
    <p:sldId id="265" r:id="rId6"/>
    <p:sldId id="283" r:id="rId7"/>
    <p:sldId id="295" r:id="rId8"/>
    <p:sldId id="293" r:id="rId9"/>
    <p:sldId id="280" r:id="rId10"/>
    <p:sldId id="288" r:id="rId11"/>
    <p:sldId id="294" r:id="rId12"/>
    <p:sldId id="296" r:id="rId13"/>
    <p:sldId id="297" r:id="rId14"/>
    <p:sldId id="298" r:id="rId15"/>
    <p:sldId id="281" r:id="rId16"/>
    <p:sldId id="299" r:id="rId17"/>
    <p:sldId id="290" r:id="rId18"/>
    <p:sldId id="301" r:id="rId19"/>
    <p:sldId id="289" r:id="rId20"/>
    <p:sldId id="300" r:id="rId21"/>
    <p:sldId id="302" r:id="rId22"/>
    <p:sldId id="30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87752" autoAdjust="0"/>
  </p:normalViewPr>
  <p:slideViewPr>
    <p:cSldViewPr>
      <p:cViewPr varScale="1">
        <p:scale>
          <a:sx n="157" d="100"/>
          <a:sy n="157" d="100"/>
        </p:scale>
        <p:origin x="127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Don’t add the author or date to the title slide. Add that information in the notes here:</a:t>
            </a:r>
          </a:p>
          <a:p>
            <a:r>
              <a:rPr lang="en-AU" dirty="0"/>
              <a:t>Author: Sam Cartwright – samc@aie.edu.au</a:t>
            </a:r>
          </a:p>
          <a:p>
            <a:r>
              <a:rPr lang="en-AU" dirty="0"/>
              <a:t>Creation Date: 26/07/2022</a:t>
            </a:r>
          </a:p>
          <a:p>
            <a:r>
              <a:rPr lang="en-AU" dirty="0"/>
              <a:t>Modification Date: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6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https://rounded.com.au/blog/simple-business-plan-template-for-freelancers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48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buyer persona is a description of your company’s ideal customer. It should guide most of your business activities, from product development to the channels and marketing messages you use to promote your brand.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8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8442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203598"/>
            <a:ext cx="2736304" cy="373392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85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47E7-8D0E-08FB-34F4-FDD190BBE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64" y="1714500"/>
            <a:ext cx="8363272" cy="857250"/>
          </a:xfrm>
        </p:spPr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862B6C-DC26-4BBB-F5F0-1C270C7B322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90364" y="2571751"/>
            <a:ext cx="8363272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tagline</a:t>
            </a:r>
          </a:p>
        </p:txBody>
      </p:sp>
    </p:spTree>
    <p:extLst>
      <p:ext uri="{BB962C8B-B14F-4D97-AF65-F5344CB8AC3E}">
        <p14:creationId xmlns:p14="http://schemas.microsoft.com/office/powerpoint/2010/main" val="33369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62" r:id="rId5"/>
    <p:sldLayoutId id="2147483661" r:id="rId6"/>
    <p:sldLayoutId id="2147483659" r:id="rId7"/>
    <p:sldLayoutId id="2147483660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Writing a Business Plan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Business Plans for Freelancers – Part 1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BC7-9E13-4D45-CC2C-8337919C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Market 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50E7-20D7-C931-1044-5F55E8010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37341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en-AU" dirty="0"/>
              <a:t>We define this by answering two questions:</a:t>
            </a:r>
          </a:p>
          <a:p>
            <a:pPr marL="914400" lvl="1" indent="-514350"/>
            <a:r>
              <a:rPr lang="en-AU" dirty="0"/>
              <a:t>What is the problem?</a:t>
            </a:r>
          </a:p>
          <a:p>
            <a:pPr marL="914400" lvl="1" indent="-514350"/>
            <a:r>
              <a:rPr lang="en-AU" dirty="0"/>
              <a:t>What is our solution?</a:t>
            </a:r>
          </a:p>
          <a:p>
            <a:pPr marL="514350" indent="-514350"/>
            <a:r>
              <a:rPr lang="en-AU" dirty="0"/>
              <a:t>The problem is about either an </a:t>
            </a:r>
            <a:r>
              <a:rPr lang="en-AU" u="sng" dirty="0"/>
              <a:t>issue or need</a:t>
            </a:r>
            <a:r>
              <a:rPr lang="en-AU" dirty="0"/>
              <a:t> others have that is going unsolved or unfulfilled.</a:t>
            </a:r>
          </a:p>
          <a:p>
            <a:pPr marL="514350" indent="-514350"/>
            <a:r>
              <a:rPr lang="en-AU" dirty="0"/>
              <a:t>The solution is how you will address that.</a:t>
            </a:r>
          </a:p>
          <a:p>
            <a:pPr marL="514350" indent="-514350"/>
            <a:r>
              <a:rPr lang="en-AU" dirty="0">
                <a:solidFill>
                  <a:srgbClr val="92D050"/>
                </a:solidFill>
              </a:rPr>
              <a:t>Use the 2 template fields for </a:t>
            </a:r>
            <a:br>
              <a:rPr lang="en-AU" dirty="0">
                <a:solidFill>
                  <a:srgbClr val="92D050"/>
                </a:solidFill>
              </a:rPr>
            </a:br>
            <a:r>
              <a:rPr lang="en-AU" dirty="0">
                <a:solidFill>
                  <a:srgbClr val="92D050"/>
                </a:solidFill>
              </a:rPr>
              <a:t>‘The Problem’ &amp; ‘Our Solution’</a:t>
            </a:r>
          </a:p>
          <a:p>
            <a:pPr marL="514350" indent="-514350"/>
            <a:r>
              <a:rPr lang="en-AU" dirty="0">
                <a:solidFill>
                  <a:srgbClr val="92D050"/>
                </a:solidFill>
              </a:rPr>
              <a:t>Remove the text just above.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39C3B-C383-D76B-98B8-423E5C58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1" y="3683686"/>
            <a:ext cx="3776029" cy="125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BC7-9E13-4D45-CC2C-8337919C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Market Opportunity – 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Tips!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50E7-20D7-C931-1044-5F55E8010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362950" cy="37341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/>
              <a:t>If you struggle on these two points, try to:</a:t>
            </a:r>
            <a:br>
              <a:rPr lang="en-AU" dirty="0"/>
            </a:br>
            <a:endParaRPr lang="en-AU" dirty="0"/>
          </a:p>
          <a:p>
            <a:pPr marL="514350" indent="-514350"/>
            <a:r>
              <a:rPr lang="en-AU" dirty="0"/>
              <a:t>Think about something </a:t>
            </a:r>
            <a:r>
              <a:rPr lang="en-AU" u="sng" dirty="0"/>
              <a:t>specific</a:t>
            </a:r>
            <a:r>
              <a:rPr lang="en-AU" dirty="0"/>
              <a:t> that people might want, or that currently bothers them.</a:t>
            </a:r>
          </a:p>
          <a:p>
            <a:pPr marL="0" indent="0">
              <a:buNone/>
            </a:pPr>
            <a:endParaRPr lang="en-AU" dirty="0"/>
          </a:p>
          <a:p>
            <a:pPr marL="514350" indent="-514350"/>
            <a:r>
              <a:rPr lang="en-AU" dirty="0"/>
              <a:t>Or maybe you’re catering to simple problems or needs like price, speed or quality.</a:t>
            </a:r>
          </a:p>
          <a:p>
            <a:pPr marL="0" indent="0">
              <a:buNone/>
            </a:pPr>
            <a:endParaRPr lang="en-AU" dirty="0"/>
          </a:p>
          <a:p>
            <a:pPr marL="514350" indent="-514350"/>
            <a:r>
              <a:rPr lang="en-AU" dirty="0"/>
              <a:t>If you take on a problem that already has solutions, that means you may have to work harder on finding a solution that actually provides real opportunity.</a:t>
            </a:r>
            <a:br>
              <a:rPr lang="en-AU" dirty="0"/>
            </a:br>
            <a:endParaRPr lang="en-AU" dirty="0"/>
          </a:p>
          <a:p>
            <a:pPr marL="514350" indent="-514350"/>
            <a:r>
              <a:rPr lang="en-AU" dirty="0"/>
              <a:t>Ensure you know the basic ‘how’ of your solution to the problem. The more specific the problem, often the easier this is to figure out.</a:t>
            </a:r>
          </a:p>
        </p:txBody>
      </p:sp>
    </p:spTree>
    <p:extLst>
      <p:ext uri="{BB962C8B-B14F-4D97-AF65-F5344CB8AC3E}">
        <p14:creationId xmlns:p14="http://schemas.microsoft.com/office/powerpoint/2010/main" val="49236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92C8-3FB7-0AAB-1F53-B83A4EB6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Market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1312F-D8F0-096C-2553-C21B7C1B4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208590" cy="3384649"/>
          </a:xfrm>
        </p:spPr>
        <p:txBody>
          <a:bodyPr>
            <a:normAutofit fontScale="92500"/>
          </a:bodyPr>
          <a:lstStyle/>
          <a:p>
            <a:r>
              <a:rPr lang="en-AU" dirty="0"/>
              <a:t>Identify the target market for the services you offer</a:t>
            </a:r>
          </a:p>
          <a:p>
            <a:r>
              <a:rPr lang="en-AU" dirty="0"/>
              <a:t>If you’re unsure who this is, start by thinking about your problem &amp; solution – Who are you solving problems for?</a:t>
            </a:r>
          </a:p>
          <a:p>
            <a:r>
              <a:rPr lang="en-AU" dirty="0"/>
              <a:t>Not every market is a niche, or defined by demographics.</a:t>
            </a:r>
          </a:p>
          <a:p>
            <a:r>
              <a:rPr lang="en-AU" dirty="0">
                <a:solidFill>
                  <a:srgbClr val="92D050"/>
                </a:solidFill>
              </a:rPr>
              <a:t>Use the template field for ‘The customers we aim to sell to’. Remove the text in </a:t>
            </a:r>
            <a:br>
              <a:rPr lang="en-AU" dirty="0">
                <a:solidFill>
                  <a:srgbClr val="92D050"/>
                </a:solidFill>
              </a:rPr>
            </a:br>
            <a:r>
              <a:rPr lang="en-AU" dirty="0">
                <a:solidFill>
                  <a:srgbClr val="92D050"/>
                </a:solidFill>
              </a:rPr>
              <a:t>brackets just above this.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2CBE4-ED7E-499F-6CE7-27BF7AD7C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0" r="6247"/>
          <a:stretch/>
        </p:blipFill>
        <p:spPr>
          <a:xfrm>
            <a:off x="4381779" y="3795886"/>
            <a:ext cx="4614321" cy="11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BC7-9E13-4D45-CC2C-8337919C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Market – 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Tips!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50E7-20D7-C931-1044-5F55E8010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362950" cy="37341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When considering how to define your target market, try to:</a:t>
            </a:r>
            <a:br>
              <a:rPr lang="en-AU" dirty="0"/>
            </a:br>
            <a:endParaRPr lang="en-AU" dirty="0"/>
          </a:p>
          <a:p>
            <a:pPr marL="514350" indent="-514350"/>
            <a:r>
              <a:rPr lang="en-AU" dirty="0"/>
              <a:t>Be aware that markets are often businesses themselves that need specialists to achieve their own goals.</a:t>
            </a:r>
          </a:p>
          <a:p>
            <a:pPr marL="0" indent="0">
              <a:buNone/>
            </a:pPr>
            <a:endParaRPr lang="en-AU" dirty="0"/>
          </a:p>
          <a:p>
            <a:pPr marL="514350" indent="-514350"/>
            <a:r>
              <a:rPr lang="en-AU" dirty="0"/>
              <a:t>Markets made up of end-consumers are often more defined by their tastes, habits and personal needs than age, gender, etc.</a:t>
            </a:r>
            <a:br>
              <a:rPr lang="en-AU" dirty="0"/>
            </a:br>
            <a:endParaRPr lang="en-AU" dirty="0"/>
          </a:p>
          <a:p>
            <a:pPr marL="514350" indent="-514350"/>
            <a:r>
              <a:rPr lang="en-AU" dirty="0"/>
              <a:t>Despite the last point, age can affect your market – Kids don’t have a disposable income, so how do you make money from them?</a:t>
            </a:r>
            <a:br>
              <a:rPr lang="en-AU" dirty="0"/>
            </a:br>
            <a:endParaRPr lang="en-AU" dirty="0"/>
          </a:p>
          <a:p>
            <a:pPr marL="514350" indent="-514350"/>
            <a:r>
              <a:rPr lang="en-AU" dirty="0"/>
              <a:t>You may have a primary market, and a secondary market.</a:t>
            </a:r>
          </a:p>
        </p:txBody>
      </p:sp>
    </p:spTree>
    <p:extLst>
      <p:ext uri="{BB962C8B-B14F-4D97-AF65-F5344CB8AC3E}">
        <p14:creationId xmlns:p14="http://schemas.microsoft.com/office/powerpoint/2010/main" val="22889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E292-EDD9-170D-52E6-B018DEF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Marketing &amp; Comms Channels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8BA5-846E-E576-B467-8FF18E4D4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280598" cy="3734196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Marketing channels are how you reach your customers or target market.</a:t>
            </a:r>
          </a:p>
          <a:p>
            <a:r>
              <a:rPr lang="en-AU" dirty="0"/>
              <a:t>Communication channels are the ways customers can contact you.</a:t>
            </a:r>
          </a:p>
          <a:p>
            <a:r>
              <a:rPr lang="en-AU" dirty="0"/>
              <a:t>It is extremely important that </a:t>
            </a:r>
            <a:br>
              <a:rPr lang="en-AU" dirty="0"/>
            </a:br>
            <a:r>
              <a:rPr lang="en-AU" dirty="0"/>
              <a:t>you identify which channels </a:t>
            </a:r>
            <a:br>
              <a:rPr lang="en-AU" dirty="0"/>
            </a:br>
            <a:r>
              <a:rPr lang="en-AU" dirty="0"/>
              <a:t>work best, and which ones you </a:t>
            </a:r>
            <a:br>
              <a:rPr lang="en-AU" dirty="0"/>
            </a:br>
            <a:r>
              <a:rPr lang="en-AU" dirty="0"/>
              <a:t>can and can’t support.</a:t>
            </a:r>
          </a:p>
          <a:p>
            <a:r>
              <a:rPr lang="en-AU" dirty="0">
                <a:solidFill>
                  <a:srgbClr val="92D050"/>
                </a:solidFill>
              </a:rPr>
              <a:t>Use the two checkbox sections </a:t>
            </a:r>
            <a:br>
              <a:rPr lang="en-AU" dirty="0">
                <a:solidFill>
                  <a:srgbClr val="92D050"/>
                </a:solidFill>
              </a:rPr>
            </a:br>
            <a:r>
              <a:rPr lang="en-AU" dirty="0">
                <a:solidFill>
                  <a:srgbClr val="92D050"/>
                </a:solidFill>
              </a:rPr>
              <a:t>under  ‘Our Channels’.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F52D1-F41E-7EA5-E6CF-833BAEAF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638098"/>
            <a:ext cx="3859336" cy="23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E292-EDD9-170D-52E6-B018DEF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Marketing &amp; Comms Channels – 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Tips!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8BA5-846E-E576-B467-8FF18E4D4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424614" cy="36006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Before you just tick checkboxes willy-nilly, try to: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Think about the costs and effectiveness of websites and SEO (Search Engine Optimisation), social medial, digital &amp; search ads, email marketing and traditional advertising (TV, radio, print)</a:t>
            </a:r>
            <a:br>
              <a:rPr lang="en-AU" dirty="0"/>
            </a:br>
            <a:endParaRPr lang="en-AU" dirty="0"/>
          </a:p>
          <a:p>
            <a:r>
              <a:rPr lang="en-AU" dirty="0"/>
              <a:t>Good marketing strategies go beyond what type of channels, they specify specific channels and places to reach their market.</a:t>
            </a:r>
            <a:br>
              <a:rPr lang="en-AU" dirty="0"/>
            </a:br>
            <a:endParaRPr lang="en-AU" dirty="0"/>
          </a:p>
          <a:p>
            <a:r>
              <a:rPr lang="en-AU" dirty="0"/>
              <a:t>Being contactable is extremely important or you will miss customers and contracts – So go broad on the comms channels.</a:t>
            </a:r>
          </a:p>
        </p:txBody>
      </p:sp>
    </p:spTree>
    <p:extLst>
      <p:ext uri="{BB962C8B-B14F-4D97-AF65-F5344CB8AC3E}">
        <p14:creationId xmlns:p14="http://schemas.microsoft.com/office/powerpoint/2010/main" val="364099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DFEC-E1C6-B0B7-F2EF-D148BB89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Competitive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47D9-FDF1-2D7A-4903-9EF2F0F8BA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Identify what your competition is doing and how you’ll do things better</a:t>
            </a:r>
          </a:p>
          <a:p>
            <a:pPr lvl="1"/>
            <a:r>
              <a:rPr lang="en-AU" dirty="0"/>
              <a:t>How will you be different?</a:t>
            </a:r>
          </a:p>
          <a:p>
            <a:pPr lvl="1"/>
            <a:r>
              <a:rPr lang="en-AU" dirty="0"/>
              <a:t>How can you provide more value than your competitors?</a:t>
            </a:r>
          </a:p>
          <a:p>
            <a:pPr lvl="1"/>
            <a:r>
              <a:rPr lang="en-AU" dirty="0"/>
              <a:t>What do your competitors charge? </a:t>
            </a:r>
            <a:br>
              <a:rPr lang="en-AU" dirty="0"/>
            </a:br>
            <a:r>
              <a:rPr lang="en-AU" dirty="0"/>
              <a:t>how is their pricing structured?</a:t>
            </a:r>
          </a:p>
          <a:p>
            <a:pPr lvl="1"/>
            <a:r>
              <a:rPr lang="en-AU" dirty="0"/>
              <a:t>What unique value do you bring to </a:t>
            </a:r>
            <a:br>
              <a:rPr lang="en-AU" dirty="0"/>
            </a:br>
            <a:r>
              <a:rPr lang="en-AU" dirty="0"/>
              <a:t>clients that competitors can’t offer?</a:t>
            </a:r>
          </a:p>
          <a:p>
            <a:r>
              <a:rPr lang="en-AU" dirty="0">
                <a:solidFill>
                  <a:srgbClr val="92D050"/>
                </a:solidFill>
              </a:rPr>
              <a:t>Identify &amp; compare against three</a:t>
            </a:r>
            <a:br>
              <a:rPr lang="en-AU" dirty="0">
                <a:solidFill>
                  <a:srgbClr val="92D050"/>
                </a:solidFill>
              </a:rPr>
            </a:br>
            <a:r>
              <a:rPr lang="en-AU" dirty="0">
                <a:solidFill>
                  <a:srgbClr val="92D050"/>
                </a:solidFill>
              </a:rPr>
              <a:t>competitors in ‘Our competition’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04844-8CDC-75BB-3D56-02F7A210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234954"/>
            <a:ext cx="3621479" cy="17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7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BC7-9E13-4D45-CC2C-8337919C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Competitive Analysis – 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Tips!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50E7-20D7-C931-1044-5F55E8010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424614" cy="3734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If you struggle with this section, try to:</a:t>
            </a:r>
            <a:br>
              <a:rPr lang="en-AU" dirty="0"/>
            </a:br>
            <a:endParaRPr lang="en-AU" dirty="0"/>
          </a:p>
          <a:p>
            <a:pPr marL="514350" indent="-514350"/>
            <a:r>
              <a:rPr lang="en-AU" dirty="0"/>
              <a:t>Look up existing solutions to your problem. If you needed this thing, who would you hire? Who is advertising to do this?</a:t>
            </a:r>
          </a:p>
          <a:p>
            <a:pPr marL="0" indent="0">
              <a:buNone/>
            </a:pPr>
            <a:endParaRPr lang="en-AU" dirty="0"/>
          </a:p>
          <a:p>
            <a:pPr marL="514350" indent="-514350"/>
            <a:r>
              <a:rPr lang="en-AU" dirty="0"/>
              <a:t>Look to similar issues if you have stumbled on a truly unique problem or solution. This is a rare but welcome difficulty.</a:t>
            </a:r>
            <a:br>
              <a:rPr lang="en-AU" dirty="0"/>
            </a:br>
            <a:endParaRPr lang="en-AU" dirty="0"/>
          </a:p>
          <a:p>
            <a:pPr marL="514350" indent="-514350"/>
            <a:r>
              <a:rPr lang="en-AU" dirty="0"/>
              <a:t>If your solution is a bit general, try to find a spread of solutions in the 3 cases. Who is premium? Who is the </a:t>
            </a:r>
            <a:br>
              <a:rPr lang="en-AU" dirty="0"/>
            </a:br>
            <a:r>
              <a:rPr lang="en-AU" dirty="0"/>
              <a:t>‘budget’ option? etc</a:t>
            </a:r>
          </a:p>
        </p:txBody>
      </p:sp>
    </p:spTree>
    <p:extLst>
      <p:ext uri="{BB962C8B-B14F-4D97-AF65-F5344CB8AC3E}">
        <p14:creationId xmlns:p14="http://schemas.microsoft.com/office/powerpoint/2010/main" val="7326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BC7-9E13-4D45-CC2C-8337919C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Let’s try this now with a VR developer!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50E7-20D7-C931-1044-5F55E8010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2120" y="1203325"/>
            <a:ext cx="3240360" cy="3734196"/>
          </a:xfrm>
        </p:spPr>
        <p:txBody>
          <a:bodyPr>
            <a:normAutofit fontScale="85000" lnSpcReduction="20000"/>
          </a:bodyPr>
          <a:lstStyle/>
          <a:p>
            <a:pPr marL="514350" indent="-514350"/>
            <a:r>
              <a:rPr lang="en-AU" dirty="0"/>
              <a:t>Let’s fill out some of the template RIGHT NOW for a developer that does offers VR apps and pre-vis services.</a:t>
            </a:r>
          </a:p>
          <a:p>
            <a:pPr marL="0" indent="0">
              <a:buNone/>
            </a:pPr>
            <a:endParaRPr lang="en-AU" dirty="0"/>
          </a:p>
          <a:p>
            <a:pPr marL="514350" indent="-514350"/>
            <a:r>
              <a:rPr lang="en-AU" dirty="0"/>
              <a:t>We won’t do competitor analysis fully, just find 3.</a:t>
            </a:r>
            <a:br>
              <a:rPr lang="en-AU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0EF01-C2B9-E341-2321-13792D25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03324"/>
            <a:ext cx="5256584" cy="35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4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BC7-9E13-4D45-CC2C-8337919C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Your Turn – Go do sections 1-5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50E7-20D7-C931-1044-5F55E8010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203325"/>
            <a:ext cx="8291264" cy="37341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b="1" dirty="0"/>
              <a:t>We will do sections 6-8 this afternoon.</a:t>
            </a:r>
          </a:p>
          <a:p>
            <a:pPr marL="0" indent="0" algn="ctr">
              <a:buNone/>
            </a:pPr>
            <a:endParaRPr lang="en-AU" b="1" dirty="0"/>
          </a:p>
          <a:p>
            <a:pPr marL="0" indent="0" algn="ctr">
              <a:buNone/>
            </a:pPr>
            <a:endParaRPr lang="en-AU" b="1" dirty="0"/>
          </a:p>
          <a:p>
            <a:pPr marL="0" indent="0" algn="ctr">
              <a:buNone/>
            </a:pPr>
            <a:r>
              <a:rPr lang="en-AU" sz="3600" b="1" dirty="0">
                <a:solidFill>
                  <a:srgbClr val="00B0F0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5553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/>
              <a:t>Your Task – Create a Business Plan</a:t>
            </a:r>
          </a:p>
          <a:p>
            <a:endParaRPr lang="en-AU" dirty="0"/>
          </a:p>
          <a:p>
            <a:r>
              <a:rPr lang="en-AU" dirty="0"/>
              <a:t>What is a Business Plan?</a:t>
            </a:r>
          </a:p>
          <a:p>
            <a:endParaRPr lang="en-AU" dirty="0"/>
          </a:p>
          <a:p>
            <a:r>
              <a:rPr lang="en-AU" dirty="0"/>
              <a:t>Why do freelancers need a business plan?</a:t>
            </a:r>
          </a:p>
          <a:p>
            <a:endParaRPr lang="en-AU" dirty="0"/>
          </a:p>
          <a:p>
            <a:r>
              <a:rPr lang="en-AU" dirty="0"/>
              <a:t>What’s in a business plan?</a:t>
            </a:r>
          </a:p>
          <a:p>
            <a:endParaRPr lang="en-AU" dirty="0"/>
          </a:p>
          <a:p>
            <a:r>
              <a:rPr lang="en-AU" dirty="0"/>
              <a:t>Sections 1 to 5 of your business plan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796-8CF9-8511-77F9-DB62C5C3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Task – Create a Business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98CA-6A5F-2103-F599-E70FF157B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208590" cy="33846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Your task today is to create a Business Plan for an imaginary game or VFX studio.</a:t>
            </a:r>
          </a:p>
          <a:p>
            <a:r>
              <a:rPr lang="en-AU" dirty="0"/>
              <a:t>This will be a small studio made </a:t>
            </a:r>
            <a:br>
              <a:rPr lang="en-AU" dirty="0"/>
            </a:br>
            <a:r>
              <a:rPr lang="en-AU" dirty="0"/>
              <a:t>up of freelance contractors plus </a:t>
            </a:r>
            <a:br>
              <a:rPr lang="en-AU" dirty="0"/>
            </a:br>
            <a:r>
              <a:rPr lang="en-AU" dirty="0"/>
              <a:t>a few key people.</a:t>
            </a:r>
          </a:p>
          <a:p>
            <a:r>
              <a:rPr lang="en-AU" dirty="0"/>
              <a:t>There is a very real chance your </a:t>
            </a:r>
            <a:br>
              <a:rPr lang="en-AU" dirty="0"/>
            </a:br>
            <a:r>
              <a:rPr lang="en-AU" dirty="0"/>
              <a:t>first work in industry will be in </a:t>
            </a:r>
            <a:br>
              <a:rPr lang="en-AU" dirty="0"/>
            </a:br>
            <a:r>
              <a:rPr lang="en-AU" dirty="0"/>
              <a:t>this scenario – </a:t>
            </a:r>
            <a:r>
              <a:rPr lang="en-AU" b="1" u="sng" dirty="0">
                <a:solidFill>
                  <a:srgbClr val="92D050"/>
                </a:solidFill>
              </a:rPr>
              <a:t>This is practical!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D0E1F00-F6CD-9860-C090-225D5B31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19" y="1707654"/>
            <a:ext cx="3290487" cy="327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796-8CF9-8511-77F9-DB62C5C3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Business Plan?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98CA-6A5F-2103-F599-E70FF157B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8208590" cy="338464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It will put your entrepreneurial vision to paper</a:t>
            </a:r>
          </a:p>
          <a:p>
            <a:pPr lvl="1"/>
            <a:r>
              <a:rPr lang="en-AU" dirty="0"/>
              <a:t>Your business plan will answer these questions:</a:t>
            </a:r>
          </a:p>
          <a:p>
            <a:pPr lvl="2"/>
            <a:r>
              <a:rPr lang="en-AU" dirty="0">
                <a:solidFill>
                  <a:srgbClr val="00B0F0"/>
                </a:solidFill>
              </a:rPr>
              <a:t>What problem are you solving for clients? How will you solve it?</a:t>
            </a:r>
          </a:p>
          <a:p>
            <a:pPr lvl="2"/>
            <a:r>
              <a:rPr lang="en-AU" dirty="0">
                <a:solidFill>
                  <a:srgbClr val="00B0F0"/>
                </a:solidFill>
              </a:rPr>
              <a:t>What types of clients will you serve? How will you find them?</a:t>
            </a:r>
          </a:p>
          <a:p>
            <a:pPr lvl="2"/>
            <a:r>
              <a:rPr lang="en-AU" dirty="0">
                <a:solidFill>
                  <a:srgbClr val="00B0F0"/>
                </a:solidFill>
              </a:rPr>
              <a:t>How does your service differ from existing ones?</a:t>
            </a:r>
          </a:p>
          <a:p>
            <a:pPr lvl="2"/>
            <a:r>
              <a:rPr lang="en-AU" dirty="0">
                <a:solidFill>
                  <a:srgbClr val="00B0F0"/>
                </a:solidFill>
              </a:rPr>
              <a:t>How will you earn a profit? What obstacles or expenses will your business face?</a:t>
            </a:r>
          </a:p>
          <a:p>
            <a:pPr lvl="1"/>
            <a:r>
              <a:rPr lang="en-AU" u="sng" dirty="0"/>
              <a:t>Businesses or freelancers who can’t answer these questions are basically doomed to failure.</a:t>
            </a:r>
          </a:p>
          <a:p>
            <a:endParaRPr lang="en-AU" dirty="0"/>
          </a:p>
          <a:p>
            <a:pPr lvl="1"/>
            <a:endParaRPr lang="en-AU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F6C34599-3808-8DB6-CE85-3CFCF9390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315">
            <a:off x="20178" y="3866600"/>
            <a:ext cx="1182763" cy="10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69119991-35AB-8D25-5878-518ECC620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02" y="3545014"/>
            <a:ext cx="1421057" cy="142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9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796-8CF9-8511-77F9-DB62C5C3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is a Business Plan?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98CA-6A5F-2103-F599-E70FF157B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992566" cy="3384649"/>
          </a:xfrm>
        </p:spPr>
        <p:txBody>
          <a:bodyPr>
            <a:normAutofit/>
          </a:bodyPr>
          <a:lstStyle/>
          <a:p>
            <a:r>
              <a:rPr lang="en-AU" dirty="0"/>
              <a:t>It is goal-oriented</a:t>
            </a:r>
          </a:p>
          <a:p>
            <a:pPr lvl="1"/>
            <a:r>
              <a:rPr lang="en-AU" dirty="0"/>
              <a:t>Your plan outlines your goals and how </a:t>
            </a:r>
            <a:br>
              <a:rPr lang="en-AU" dirty="0"/>
            </a:br>
            <a:r>
              <a:rPr lang="en-AU" dirty="0"/>
              <a:t>you plan to achieve them, ensuring </a:t>
            </a:r>
            <a:br>
              <a:rPr lang="en-AU" dirty="0"/>
            </a:br>
            <a:r>
              <a:rPr lang="en-AU" dirty="0"/>
              <a:t>you stay on track as you grow your </a:t>
            </a:r>
            <a:br>
              <a:rPr lang="en-AU" dirty="0"/>
            </a:br>
            <a:r>
              <a:rPr lang="en-AU" dirty="0"/>
              <a:t>business</a:t>
            </a:r>
          </a:p>
          <a:p>
            <a:r>
              <a:rPr lang="en-AU" dirty="0"/>
              <a:t>It is flexible</a:t>
            </a:r>
          </a:p>
          <a:p>
            <a:pPr lvl="1"/>
            <a:r>
              <a:rPr lang="en-AU" dirty="0"/>
              <a:t>Your business plan is there to guide you, not control you</a:t>
            </a:r>
          </a:p>
          <a:p>
            <a:endParaRPr lang="en-AU" dirty="0"/>
          </a:p>
          <a:p>
            <a:pPr lvl="1"/>
            <a:endParaRPr lang="en-AU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B90608D-4DCE-7B2F-DC28-62C92DC6F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68" y="1203324"/>
            <a:ext cx="2650332" cy="165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1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986B-0C9E-E9A8-5E0B-7F7CC84F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Freelancers Need a Business Plan?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9557-60CD-4111-32D1-3DA94F292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3734196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Setting achievable goals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You need steps to long-term success, not just an end goal.</a:t>
            </a:r>
          </a:p>
          <a:p>
            <a:r>
              <a:rPr lang="en-AU" dirty="0"/>
              <a:t>Less chaos, more strategy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Set priorities to make it easier to see where we need to focus our energy.</a:t>
            </a:r>
          </a:p>
          <a:p>
            <a:r>
              <a:rPr lang="en-AU" dirty="0"/>
              <a:t>Defining your brand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How will others identify and think of you?</a:t>
            </a:r>
          </a:p>
          <a:p>
            <a:r>
              <a:rPr lang="en-AU" dirty="0"/>
              <a:t>Saving time and money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Without a plan, scope to waste time &amp; money is huge!</a:t>
            </a:r>
          </a:p>
        </p:txBody>
      </p:sp>
    </p:spTree>
    <p:extLst>
      <p:ext uri="{BB962C8B-B14F-4D97-AF65-F5344CB8AC3E}">
        <p14:creationId xmlns:p14="http://schemas.microsoft.com/office/powerpoint/2010/main" val="175625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BC7-9E13-4D45-CC2C-8337919C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Parts of a Business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50E7-20D7-C931-1044-5F55E8010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We will cover this in two parts:</a:t>
            </a:r>
          </a:p>
          <a:p>
            <a:r>
              <a:rPr lang="en-AU" dirty="0">
                <a:solidFill>
                  <a:srgbClr val="92D050"/>
                </a:solidFill>
              </a:rPr>
              <a:t>Business Summary and Purpose</a:t>
            </a:r>
          </a:p>
          <a:p>
            <a:r>
              <a:rPr lang="en-AU" dirty="0">
                <a:solidFill>
                  <a:srgbClr val="92D050"/>
                </a:solidFill>
              </a:rPr>
              <a:t>Market Opportunity</a:t>
            </a:r>
          </a:p>
          <a:p>
            <a:r>
              <a:rPr lang="en-AU" dirty="0">
                <a:solidFill>
                  <a:srgbClr val="92D050"/>
                </a:solidFill>
              </a:rPr>
              <a:t>Target Market</a:t>
            </a:r>
          </a:p>
          <a:p>
            <a:r>
              <a:rPr lang="en-AU" dirty="0">
                <a:solidFill>
                  <a:srgbClr val="92D050"/>
                </a:solidFill>
              </a:rPr>
              <a:t>Marketing &amp; Communication Channels</a:t>
            </a:r>
          </a:p>
          <a:p>
            <a:r>
              <a:rPr lang="en-AU" dirty="0">
                <a:solidFill>
                  <a:srgbClr val="92D050"/>
                </a:solidFill>
              </a:rPr>
              <a:t>Competitive Analysis</a:t>
            </a:r>
          </a:p>
          <a:p>
            <a:r>
              <a:rPr lang="en-AU" dirty="0">
                <a:solidFill>
                  <a:srgbClr val="00B0F0"/>
                </a:solidFill>
              </a:rPr>
              <a:t>Financial Planning</a:t>
            </a:r>
          </a:p>
          <a:p>
            <a:r>
              <a:rPr lang="en-AU" dirty="0">
                <a:solidFill>
                  <a:srgbClr val="00B0F0"/>
                </a:solidFill>
              </a:rPr>
              <a:t>Key Personnel</a:t>
            </a:r>
          </a:p>
          <a:p>
            <a:r>
              <a:rPr lang="en-AU" dirty="0">
                <a:solidFill>
                  <a:srgbClr val="00B0F0"/>
                </a:solidFill>
              </a:rPr>
              <a:t>Goals &amp; Action Plans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0E5BCCE6-B0D3-752D-B141-43EC552C7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74" y="771550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77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BC7-9E13-4D45-CC2C-8337919C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Summary &amp;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50E7-20D7-C931-1044-5F55E8010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AU" dirty="0"/>
              <a:t>An overview and the purpose of your business</a:t>
            </a:r>
          </a:p>
          <a:p>
            <a:pPr marL="514350" indent="-514350"/>
            <a:r>
              <a:rPr lang="en-AU" dirty="0"/>
              <a:t>Provides an outline for the main points covered in your plan. The absolute basics.</a:t>
            </a:r>
          </a:p>
          <a:p>
            <a:pPr marL="514350" indent="-514350"/>
            <a:r>
              <a:rPr lang="en-AU" dirty="0"/>
              <a:t>Introduce your brand, what you’ll achieve, and why you want to do it </a:t>
            </a:r>
          </a:p>
          <a:p>
            <a:pPr marL="514350" indent="-514350"/>
            <a:r>
              <a:rPr lang="en-AU" dirty="0"/>
              <a:t>Include the value and uniqueness of your business</a:t>
            </a:r>
          </a:p>
          <a:p>
            <a:pPr marL="514350" indent="-514350"/>
            <a:r>
              <a:rPr lang="en-AU" dirty="0">
                <a:solidFill>
                  <a:srgbClr val="92D050"/>
                </a:solidFill>
              </a:rPr>
              <a:t>In our template, this is the </a:t>
            </a:r>
            <a:br>
              <a:rPr lang="en-AU" dirty="0">
                <a:solidFill>
                  <a:srgbClr val="92D050"/>
                </a:solidFill>
              </a:rPr>
            </a:br>
            <a:r>
              <a:rPr lang="en-AU" dirty="0">
                <a:solidFill>
                  <a:srgbClr val="92D050"/>
                </a:solidFill>
              </a:rPr>
              <a:t>‘sales pitch in 1 to 2 sentences’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BBCD4-E363-8121-0BCC-3D74C993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677332"/>
            <a:ext cx="3776029" cy="12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7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BC7-9E13-4D45-CC2C-8337919C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Summary &amp; Purpose – 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Tips!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50E7-20D7-C931-1044-5F55E8010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If you struggle with the summary, try to:</a:t>
            </a:r>
            <a:br>
              <a:rPr lang="en-AU" dirty="0"/>
            </a:br>
            <a:endParaRPr lang="en-AU" dirty="0"/>
          </a:p>
          <a:p>
            <a:pPr marL="514350" indent="-514350"/>
            <a:r>
              <a:rPr lang="en-AU" dirty="0"/>
              <a:t>Make the first sentence on who you are and what you do (or will do).</a:t>
            </a:r>
            <a:br>
              <a:rPr lang="en-AU" dirty="0"/>
            </a:br>
            <a:endParaRPr lang="en-AU" dirty="0"/>
          </a:p>
          <a:p>
            <a:pPr marL="514350" indent="-514350"/>
            <a:r>
              <a:rPr lang="en-AU" dirty="0"/>
              <a:t>Make the second sentence about what is different about you, or your speciality.</a:t>
            </a:r>
            <a:br>
              <a:rPr lang="en-AU" dirty="0"/>
            </a:br>
            <a:endParaRPr lang="en-AU" dirty="0"/>
          </a:p>
          <a:p>
            <a:pPr marL="514350" indent="-514350"/>
            <a:r>
              <a:rPr lang="en-AU" dirty="0"/>
              <a:t>Return to this after you have filled out more of the rest of the plan. It’s easier when you have defined more!</a:t>
            </a:r>
          </a:p>
        </p:txBody>
      </p:sp>
    </p:spTree>
    <p:extLst>
      <p:ext uri="{BB962C8B-B14F-4D97-AF65-F5344CB8AC3E}">
        <p14:creationId xmlns:p14="http://schemas.microsoft.com/office/powerpoint/2010/main" val="27777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0F18397-EF1B-4A4B-A299-9B71C99718E2}" vid="{D89A3EB6-C4DB-458D-A20B-1A326660F2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D77D0C7E2C8D4480D57B09BE0C5B7E" ma:contentTypeVersion="10" ma:contentTypeDescription="Create a new document." ma:contentTypeScope="" ma:versionID="db037b4489a425332483f15a93a1db31">
  <xsd:schema xmlns:xsd="http://www.w3.org/2001/XMLSchema" xmlns:xs="http://www.w3.org/2001/XMLSchema" xmlns:p="http://schemas.microsoft.com/office/2006/metadata/properties" xmlns:ns2="c297b363-11ca-4bbb-ba1a-db426d51ffb2" xmlns:ns3="95ef071d-3410-4243-a668-ca7a0aa91606" targetNamespace="http://schemas.microsoft.com/office/2006/metadata/properties" ma:root="true" ma:fieldsID="17bb5f554b418b792410cfddab43ba66" ns2:_="" ns3:_="">
    <xsd:import namespace="c297b363-11ca-4bbb-ba1a-db426d51ffb2"/>
    <xsd:import namespace="95ef071d-3410-4243-a668-ca7a0aa916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7b363-11ca-4bbb-ba1a-db426d51ff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f071d-3410-4243-a668-ca7a0aa9160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DF02BB-1175-4267-98BB-BEC93A9DA311}">
  <ds:schemaRefs>
    <ds:schemaRef ds:uri="http://purl.org/dc/dcmitype/"/>
    <ds:schemaRef ds:uri="http://www.w3.org/XML/1998/namespace"/>
    <ds:schemaRef ds:uri="http://schemas.microsoft.com/office/infopath/2007/PartnerControls"/>
    <ds:schemaRef ds:uri="c297b363-11ca-4bbb-ba1a-db426d51ffb2"/>
    <ds:schemaRef ds:uri="95ef071d-3410-4243-a668-ca7a0aa91606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3B2EA25-9AB8-41BB-A670-1E9D75EC8F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97b363-11ca-4bbb-ba1a-db426d51ffb2"/>
    <ds:schemaRef ds:uri="95ef071d-3410-4243-a668-ca7a0aa916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06463F-2C5B-41E8-82E7-593C0ECFF1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AIE Lecture Template</Template>
  <TotalTime>2660</TotalTime>
  <Words>1329</Words>
  <Application>Microsoft Office PowerPoint</Application>
  <PresentationFormat>On-screen Show (16:9)</PresentationFormat>
  <Paragraphs>130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Writing a Business Plan</vt:lpstr>
      <vt:lpstr>Contents</vt:lpstr>
      <vt:lpstr>Your Task – Create a Business Plan</vt:lpstr>
      <vt:lpstr>What is a Business Plan?</vt:lpstr>
      <vt:lpstr>What is a Business Plan?</vt:lpstr>
      <vt:lpstr>Why Do Freelancers Need a Business Plan?</vt:lpstr>
      <vt:lpstr>Parts of a Business Plan</vt:lpstr>
      <vt:lpstr>Business Summary &amp; Purpose</vt:lpstr>
      <vt:lpstr>Business Summary &amp; Purpose – Tips!</vt:lpstr>
      <vt:lpstr>Market Opportunity</vt:lpstr>
      <vt:lpstr>Market Opportunity – Tips!</vt:lpstr>
      <vt:lpstr>Target Market</vt:lpstr>
      <vt:lpstr>Target Market – Tips!</vt:lpstr>
      <vt:lpstr>Marketing &amp; Comms Channels</vt:lpstr>
      <vt:lpstr>Marketing &amp; Comms Channels – Tips!</vt:lpstr>
      <vt:lpstr>Competitive Analysis</vt:lpstr>
      <vt:lpstr>Competitive Analysis – Tips!</vt:lpstr>
      <vt:lpstr>Let’s try this now with a VR developer!</vt:lpstr>
      <vt:lpstr>Your Turn – Go do sections 1-5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Sam Cartwright</dc:creator>
  <cp:lastModifiedBy>Dan Toose</cp:lastModifiedBy>
  <cp:revision>12</cp:revision>
  <dcterms:created xsi:type="dcterms:W3CDTF">2022-07-22T03:50:34Z</dcterms:created>
  <dcterms:modified xsi:type="dcterms:W3CDTF">2022-09-20T22:10:35Z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0x01010019D77D0C7E2C8D4480D57B09BE0C5B7E</vt:lpwstr>
  </property>
</Properties>
</file>