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1"/>
  </p:notesMasterIdLst>
  <p:sldIdLst>
    <p:sldId id="256" r:id="rId2"/>
    <p:sldId id="344" r:id="rId3"/>
    <p:sldId id="345" r:id="rId4"/>
    <p:sldId id="346" r:id="rId5"/>
    <p:sldId id="347" r:id="rId6"/>
    <p:sldId id="349" r:id="rId7"/>
    <p:sldId id="354" r:id="rId8"/>
    <p:sldId id="353"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2060"/>
    <a:srgbClr val="5B9BD5"/>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466" autoAdjust="0"/>
    <p:restoredTop sz="94660"/>
  </p:normalViewPr>
  <p:slideViewPr>
    <p:cSldViewPr snapToGrid="0">
      <p:cViewPr varScale="1">
        <p:scale>
          <a:sx n="95" d="100"/>
          <a:sy n="95" d="100"/>
        </p:scale>
        <p:origin x="418"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99B2C2-3260-4A16-8317-5FD4DBABC5AD}" type="datetimeFigureOut">
              <a:rPr lang="en-US" smtClean="0"/>
              <a:pPr/>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5BBD8-364B-4CC4-ABDE-1B72168976B4}" type="slidenum">
              <a:rPr lang="en-US" smtClean="0"/>
              <a:pPr/>
              <a:t>‹#›</a:t>
            </a:fld>
            <a:endParaRPr lang="en-US"/>
          </a:p>
        </p:txBody>
      </p:sp>
    </p:spTree>
    <p:extLst>
      <p:ext uri="{BB962C8B-B14F-4D97-AF65-F5344CB8AC3E}">
        <p14:creationId xmlns:p14="http://schemas.microsoft.com/office/powerpoint/2010/main" val="4019361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8D88BCF-CE4B-4DA2-AA27-2352B0669941}" type="datetime1">
              <a:rPr lang="en-US" smtClean="0"/>
              <a:pPr/>
              <a:t>11/29/2024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74C1C8-F02A-43D6-B9C4-118B24C434E6}" type="datetime1">
              <a:rPr lang="en-US" smtClean="0"/>
              <a:pPr/>
              <a:t>11/29/2024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B045D-E2F7-449F-BF1F-695BC8B02B6F}" type="datetime1">
              <a:rPr lang="en-US" smtClean="0"/>
              <a:pPr/>
              <a:t>11/29/2024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F:\Niranjan Work\A I S S M S\AISSMS PPT Profile Page\PPT Design 6\04.jpg04"/>
          <p:cNvPicPr>
            <a:picLocks noChangeAspect="1"/>
          </p:cNvPicPr>
          <p:nvPr userDrawn="1"/>
        </p:nvPicPr>
        <p:blipFill>
          <a:blip r:embed="rId2"/>
          <a:srcRect/>
          <a:stretch>
            <a:fillRect/>
          </a:stretch>
        </p:blipFill>
        <p:spPr>
          <a:xfrm>
            <a:off x="0" y="0"/>
            <a:ext cx="12186920" cy="6858635"/>
          </a:xfrm>
          <a:prstGeom prst="rect">
            <a:avLst/>
          </a:prstGeom>
        </p:spPr>
      </p:pic>
      <p:sp>
        <p:nvSpPr>
          <p:cNvPr id="2" name="Title 1"/>
          <p:cNvSpPr>
            <a:spLocks noGrp="1"/>
          </p:cNvSpPr>
          <p:nvPr>
            <p:ph type="title"/>
          </p:nvPr>
        </p:nvSpPr>
        <p:spPr>
          <a:xfrm>
            <a:off x="257287" y="510186"/>
            <a:ext cx="11350214" cy="856036"/>
          </a:xfrm>
        </p:spPr>
        <p:txBody>
          <a:bodyPr/>
          <a:lstStyle>
            <a:lvl1pPr>
              <a:defRPr b="1">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257287" y="1527586"/>
            <a:ext cx="11834308" cy="4781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232616" y="6481089"/>
            <a:ext cx="1012712" cy="365125"/>
          </a:xfrm>
        </p:spPr>
        <p:txBody>
          <a:bodyPr/>
          <a:lstStyle/>
          <a:p>
            <a:fld id="{B7ECAA2D-F9D5-4AAB-9191-40BF0C7233F9}" type="datetime1">
              <a:rPr lang="en-US" smtClean="0"/>
              <a:pPr/>
              <a:t>11/29/2024</a:t>
            </a:fld>
            <a:endParaRPr lang="en-US"/>
          </a:p>
        </p:txBody>
      </p:sp>
      <p:sp>
        <p:nvSpPr>
          <p:cNvPr id="5" name="Footer Placeholder 4"/>
          <p:cNvSpPr>
            <a:spLocks noGrp="1"/>
          </p:cNvSpPr>
          <p:nvPr>
            <p:ph type="ftr" sz="quarter" idx="11"/>
          </p:nvPr>
        </p:nvSpPr>
        <p:spPr>
          <a:xfrm>
            <a:off x="743772" y="6401370"/>
            <a:ext cx="4114800" cy="365125"/>
          </a:xfrm>
        </p:spPr>
        <p:txBody>
          <a:bodyPr/>
          <a:lstStyle>
            <a:lvl1pPr algn="l">
              <a:defRPr/>
            </a:lvl1pPr>
          </a:lstStyle>
          <a:p>
            <a:r>
              <a:rPr lang="en-US"/>
              <a:t>KVAH Billing</a:t>
            </a:r>
            <a:endParaRPr lang="en-US" dirty="0"/>
          </a:p>
        </p:txBody>
      </p:sp>
      <p:sp>
        <p:nvSpPr>
          <p:cNvPr id="6" name="Slide Number Placeholder 5"/>
          <p:cNvSpPr>
            <a:spLocks noGrp="1"/>
          </p:cNvSpPr>
          <p:nvPr>
            <p:ph type="sldNum" sz="quarter" idx="12"/>
          </p:nvPr>
        </p:nvSpPr>
        <p:spPr>
          <a:xfrm>
            <a:off x="11246821" y="6519134"/>
            <a:ext cx="721360" cy="265308"/>
          </a:xfrm>
        </p:spPr>
        <p:txBody>
          <a:bodyPr/>
          <a:lstStyle/>
          <a:p>
            <a:fld id="{9B618960-8005-486C-9A75-10CB2AAC16F9}" type="slidenum">
              <a:rPr lang="en-US" smtClean="0"/>
              <a:pPr/>
              <a:t>‹#›</a:t>
            </a:fld>
            <a:endParaRPr lang="en-US"/>
          </a:p>
        </p:txBody>
      </p:sp>
      <p:pic>
        <p:nvPicPr>
          <p:cNvPr id="8" name="Picture 7" descr="IOIT 2"/>
          <p:cNvPicPr/>
          <p:nvPr userDrawn="1"/>
        </p:nvPicPr>
        <p:blipFill>
          <a:blip r:embed="rId3" cstate="print">
            <a:extLst>
              <a:ext uri="{28A0092B-C50C-407E-A947-70E740481C1C}">
                <a14:useLocalDpi xmlns:a14="http://schemas.microsoft.com/office/drawing/2010/main" val="0"/>
              </a:ext>
            </a:extLst>
          </a:blip>
          <a:srcRect b="15068"/>
          <a:stretch>
            <a:fillRect/>
          </a:stretch>
        </p:blipFill>
        <p:spPr bwMode="auto">
          <a:xfrm>
            <a:off x="5125421" y="6401370"/>
            <a:ext cx="2098040" cy="38766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464183-3CED-4BFD-B1EE-8E1D99CE113E}" type="datetime1">
              <a:rPr lang="en-US" smtClean="0"/>
              <a:pPr/>
              <a:t>11/29/2024</a:t>
            </a:fld>
            <a:endParaRPr lang="en-US"/>
          </a:p>
        </p:txBody>
      </p:sp>
      <p:sp>
        <p:nvSpPr>
          <p:cNvPr id="5" name="Footer Placeholder 4"/>
          <p:cNvSpPr>
            <a:spLocks noGrp="1"/>
          </p:cNvSpPr>
          <p:nvPr>
            <p:ph type="ftr" sz="quarter" idx="11"/>
          </p:nvPr>
        </p:nvSpPr>
        <p:spPr/>
        <p:txBody>
          <a:bodyPr/>
          <a:lstStyle/>
          <a:p>
            <a:r>
              <a:rPr lang="en-US"/>
              <a:t>KVAH Billing</a:t>
            </a:r>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E05FEB-5051-4574-A2FC-274E301CD6C3}" type="datetime1">
              <a:rPr lang="en-US" smtClean="0"/>
              <a:pPr/>
              <a:t>11/29/2024</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E6BD0BD-0D0B-4DBD-8772-816AF5B5005D}" type="datetime1">
              <a:rPr lang="en-US" smtClean="0"/>
              <a:pPr/>
              <a:t>11/29/2024</a:t>
            </a:fld>
            <a:endParaRPr lang="en-US"/>
          </a:p>
        </p:txBody>
      </p:sp>
      <p:sp>
        <p:nvSpPr>
          <p:cNvPr id="8" name="Footer Placeholder 7"/>
          <p:cNvSpPr>
            <a:spLocks noGrp="1"/>
          </p:cNvSpPr>
          <p:nvPr>
            <p:ph type="ftr" sz="quarter" idx="11"/>
          </p:nvPr>
        </p:nvSpPr>
        <p:spPr/>
        <p:txBody>
          <a:bodyPr/>
          <a:lstStyle/>
          <a:p>
            <a:r>
              <a:rPr lang="en-US"/>
              <a:t>KVAH Billing</a:t>
            </a:r>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51CC12C-2B9F-424F-AB2E-DBDB4C714413}" type="datetime1">
              <a:rPr lang="en-US" smtClean="0"/>
              <a:pPr/>
              <a:t>11/29/2024</a:t>
            </a:fld>
            <a:endParaRPr lang="en-US"/>
          </a:p>
        </p:txBody>
      </p:sp>
      <p:sp>
        <p:nvSpPr>
          <p:cNvPr id="4" name="Footer Placeholder 3"/>
          <p:cNvSpPr>
            <a:spLocks noGrp="1"/>
          </p:cNvSpPr>
          <p:nvPr>
            <p:ph type="ftr" sz="quarter" idx="11"/>
          </p:nvPr>
        </p:nvSpPr>
        <p:spPr/>
        <p:txBody>
          <a:bodyPr/>
          <a:lstStyle/>
          <a:p>
            <a:r>
              <a:rPr lang="en-US"/>
              <a:t>KVAH Billing</a:t>
            </a:r>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4CDD94-3DF6-4E84-A573-B1784C390F8A}" type="datetime1">
              <a:rPr lang="en-US" smtClean="0"/>
              <a:pPr/>
              <a:t>11/29/2024</a:t>
            </a:fld>
            <a:endParaRPr lang="en-US"/>
          </a:p>
        </p:txBody>
      </p:sp>
      <p:sp>
        <p:nvSpPr>
          <p:cNvPr id="3" name="Footer Placeholder 2"/>
          <p:cNvSpPr>
            <a:spLocks noGrp="1"/>
          </p:cNvSpPr>
          <p:nvPr>
            <p:ph type="ftr" sz="quarter" idx="11"/>
          </p:nvPr>
        </p:nvSpPr>
        <p:spPr/>
        <p:txBody>
          <a:bodyPr/>
          <a:lstStyle/>
          <a:p>
            <a:r>
              <a:rPr lang="en-US"/>
              <a:t>KVAH Billing</a:t>
            </a:r>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894D07-C0AC-4D2D-B8FA-1E2E9676975C}" type="datetime1">
              <a:rPr lang="en-US" smtClean="0"/>
              <a:pPr/>
              <a:t>11/29/2024</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5C9F2A-D7AA-4FD8-BFC1-8DFF3884E819}" type="datetime1">
              <a:rPr lang="en-US" smtClean="0"/>
              <a:pPr/>
              <a:t>11/29/2024</a:t>
            </a:fld>
            <a:endParaRPr lang="en-US"/>
          </a:p>
        </p:txBody>
      </p:sp>
      <p:sp>
        <p:nvSpPr>
          <p:cNvPr id="6" name="Footer Placeholder 5"/>
          <p:cNvSpPr>
            <a:spLocks noGrp="1"/>
          </p:cNvSpPr>
          <p:nvPr>
            <p:ph type="ftr" sz="quarter" idx="11"/>
          </p:nvPr>
        </p:nvSpPr>
        <p:spPr/>
        <p:txBody>
          <a:bodyPr/>
          <a:lstStyle/>
          <a:p>
            <a:r>
              <a:rPr lang="en-US"/>
              <a:t>KVAH Billing</a:t>
            </a:r>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18E0F2-79C9-45D7-80D6-2CB57ECC5CFD}" type="datetime1">
              <a:rPr lang="en-US" smtClean="0"/>
              <a:pPr/>
              <a:t>11/29/2024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KVAH Billing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Niranjan Work\A I S S M S\AISSMS PPT Profile Page\PPT Design 6\01.jpg01"/>
          <p:cNvPicPr>
            <a:picLocks noChangeAspect="1"/>
          </p:cNvPicPr>
          <p:nvPr/>
        </p:nvPicPr>
        <p:blipFill>
          <a:blip r:embed="rId2" cstate="print"/>
          <a:srcRect/>
          <a:stretch>
            <a:fillRect/>
          </a:stretch>
        </p:blipFill>
        <p:spPr>
          <a:xfrm>
            <a:off x="0" y="23129"/>
            <a:ext cx="12189460" cy="6859270"/>
          </a:xfrm>
          <a:prstGeom prst="rect">
            <a:avLst/>
          </a:prstGeom>
        </p:spPr>
      </p:pic>
      <p:sp>
        <p:nvSpPr>
          <p:cNvPr id="2" name="Title 1"/>
          <p:cNvSpPr>
            <a:spLocks noGrp="1"/>
          </p:cNvSpPr>
          <p:nvPr>
            <p:ph type="ctrTitle"/>
          </p:nvPr>
        </p:nvSpPr>
        <p:spPr>
          <a:xfrm>
            <a:off x="1696234" y="3794999"/>
            <a:ext cx="8851378" cy="1384299"/>
          </a:xfrm>
        </p:spPr>
        <p:txBody>
          <a:bodyPr>
            <a:normAutofit fontScale="90000"/>
          </a:bodyPr>
          <a:lstStyle/>
          <a:p>
            <a:r>
              <a:rPr lang="en-US" sz="3600" b="1" dirty="0">
                <a:solidFill>
                  <a:srgbClr val="000099"/>
                </a:solidFill>
                <a:latin typeface="Times New Roman" panose="02020603050405020304" pitchFamily="18" charset="0"/>
                <a:cs typeface="Times New Roman" panose="02020603050405020304" pitchFamily="18" charset="0"/>
              </a:rPr>
              <a:t>Subject: Internship Presentation</a:t>
            </a:r>
            <a:br>
              <a:rPr lang="en-US" sz="3600" b="1" dirty="0">
                <a:solidFill>
                  <a:srgbClr val="000099"/>
                </a:solidFill>
                <a:latin typeface="Times New Roman" panose="02020603050405020304" pitchFamily="18" charset="0"/>
                <a:cs typeface="Times New Roman" panose="02020603050405020304" pitchFamily="18" charset="0"/>
              </a:rPr>
            </a:br>
            <a:r>
              <a:rPr lang="en-US" sz="3600" b="1" dirty="0">
                <a:solidFill>
                  <a:srgbClr val="FF0000"/>
                </a:solidFill>
                <a:latin typeface="Times New Roman" panose="02020603050405020304" pitchFamily="18" charset="0"/>
                <a:cs typeface="Times New Roman" panose="02020603050405020304" pitchFamily="18" charset="0"/>
              </a:rPr>
              <a:t>Introduction &amp; Model Presentation</a:t>
            </a:r>
            <a:br>
              <a:rPr lang="en-US" sz="4900" b="1" dirty="0">
                <a:solidFill>
                  <a:srgbClr val="C00000"/>
                </a:solidFill>
                <a:latin typeface="Times New Roman" panose="02020603050405020304" pitchFamily="18" charset="0"/>
                <a:cs typeface="Times New Roman" panose="02020603050405020304" pitchFamily="18" charset="0"/>
              </a:rPr>
            </a:br>
            <a:br>
              <a:rPr lang="en-US" sz="3100" dirty="0">
                <a:solidFill>
                  <a:srgbClr val="C00000"/>
                </a:solidFill>
                <a:latin typeface="Times New Roman" panose="02020603050405020304" pitchFamily="18" charset="0"/>
                <a:cs typeface="Times New Roman" panose="02020603050405020304" pitchFamily="18" charset="0"/>
              </a:rPr>
            </a:br>
            <a:br>
              <a:rPr lang="en-US" sz="3100" dirty="0">
                <a:solidFill>
                  <a:srgbClr val="C00000"/>
                </a:solidFill>
              </a:rPr>
            </a:br>
            <a:br>
              <a:rPr lang="en-US" sz="2700" dirty="0">
                <a:solidFill>
                  <a:srgbClr val="C00000"/>
                </a:solidFill>
              </a:rPr>
            </a:br>
            <a:br>
              <a:rPr lang="en-US" sz="2700" dirty="0">
                <a:solidFill>
                  <a:srgbClr val="C00000"/>
                </a:solidFill>
              </a:rPr>
            </a:br>
            <a:endParaRPr lang="en-US" sz="2700" b="1" dirty="0">
              <a:solidFill>
                <a:srgbClr val="C00000"/>
              </a:solidFill>
            </a:endParaRPr>
          </a:p>
        </p:txBody>
      </p:sp>
      <p:pic>
        <p:nvPicPr>
          <p:cNvPr id="5" name="Picture 4" descr="IOIT 2"/>
          <p:cNvPicPr/>
          <p:nvPr/>
        </p:nvPicPr>
        <p:blipFill>
          <a:blip r:embed="rId3" cstate="print">
            <a:extLst>
              <a:ext uri="{28A0092B-C50C-407E-A947-70E740481C1C}">
                <a14:useLocalDpi xmlns:a14="http://schemas.microsoft.com/office/drawing/2010/main" val="0"/>
              </a:ext>
            </a:extLst>
          </a:blip>
          <a:srcRect b="15068"/>
          <a:stretch>
            <a:fillRect/>
          </a:stretch>
        </p:blipFill>
        <p:spPr bwMode="auto">
          <a:xfrm>
            <a:off x="3620994" y="997984"/>
            <a:ext cx="5103458" cy="1008699"/>
          </a:xfrm>
          <a:prstGeom prst="rect">
            <a:avLst/>
          </a:prstGeom>
          <a:noFill/>
          <a:ln>
            <a:noFill/>
          </a:ln>
        </p:spPr>
      </p:pic>
      <p:sp>
        <p:nvSpPr>
          <p:cNvPr id="6" name="Title 1"/>
          <p:cNvSpPr txBox="1">
            <a:spLocks/>
          </p:cNvSpPr>
          <p:nvPr/>
        </p:nvSpPr>
        <p:spPr>
          <a:xfrm>
            <a:off x="1682489" y="4572000"/>
            <a:ext cx="8839200" cy="1214596"/>
          </a:xfrm>
          <a:prstGeom prst="rect">
            <a:avLst/>
          </a:prstGeom>
        </p:spPr>
        <p:style>
          <a:lnRef idx="2">
            <a:schemeClr val="dk1">
              <a:shade val="50000"/>
            </a:schemeClr>
          </a:lnRef>
          <a:fillRef idx="1">
            <a:schemeClr val="dk1"/>
          </a:fillRef>
          <a:effectRef idx="0">
            <a:schemeClr val="dk1"/>
          </a:effectRef>
          <a:fontRef idx="minor">
            <a:schemeClr val="lt1"/>
          </a:fontRef>
        </p:style>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err="1">
                <a:solidFill>
                  <a:schemeClr val="bg1"/>
                </a:solidFill>
                <a:latin typeface="Times New Roman" panose="02020603050405020304" pitchFamily="18" charset="0"/>
                <a:cs typeface="Times New Roman" panose="02020603050405020304" pitchFamily="18" charset="0"/>
                <a:sym typeface="+mn-ea"/>
              </a:rPr>
              <a:t>Samruddhi</a:t>
            </a:r>
            <a:r>
              <a:rPr lang="en-US" sz="2400" b="1" dirty="0">
                <a:solidFill>
                  <a:schemeClr val="bg1"/>
                </a:solidFill>
                <a:latin typeface="Times New Roman" panose="02020603050405020304" pitchFamily="18" charset="0"/>
                <a:cs typeface="Times New Roman" panose="02020603050405020304" pitchFamily="18" charset="0"/>
                <a:sym typeface="+mn-ea"/>
              </a:rPr>
              <a:t> Mahesh </a:t>
            </a:r>
            <a:r>
              <a:rPr lang="en-US" sz="2400" b="1" dirty="0" err="1">
                <a:solidFill>
                  <a:schemeClr val="bg1"/>
                </a:solidFill>
                <a:latin typeface="Times New Roman" panose="02020603050405020304" pitchFamily="18" charset="0"/>
                <a:cs typeface="Times New Roman" panose="02020603050405020304" pitchFamily="18" charset="0"/>
                <a:sym typeface="+mn-ea"/>
              </a:rPr>
              <a:t>Navaghane</a:t>
            </a:r>
            <a:endParaRPr lang="en-US" sz="2400" b="1" dirty="0">
              <a:solidFill>
                <a:schemeClr val="bg1"/>
              </a:solidFill>
              <a:latin typeface="Times New Roman" panose="02020603050405020304" pitchFamily="18" charset="0"/>
              <a:cs typeface="Times New Roman" panose="02020603050405020304" pitchFamily="18" charset="0"/>
              <a:sym typeface="+mn-ea"/>
            </a:endParaRPr>
          </a:p>
          <a:p>
            <a:r>
              <a:rPr lang="en-US" sz="2400" b="1" dirty="0">
                <a:solidFill>
                  <a:schemeClr val="bg1"/>
                </a:solidFill>
                <a:latin typeface="Times New Roman" panose="02020603050405020304" pitchFamily="18" charset="0"/>
                <a:cs typeface="Times New Roman" panose="02020603050405020304" pitchFamily="18" charset="0"/>
                <a:sym typeface="+mn-ea"/>
              </a:rPr>
              <a:t>Artificial Intelligence and Data Science Department</a:t>
            </a:r>
          </a:p>
          <a:p>
            <a:r>
              <a:rPr lang="en-US" sz="2400" b="1" dirty="0">
                <a:solidFill>
                  <a:schemeClr val="bg1"/>
                </a:solidFill>
                <a:latin typeface="Times New Roman" panose="02020603050405020304" pitchFamily="18" charset="0"/>
                <a:cs typeface="Times New Roman" panose="02020603050405020304" pitchFamily="18" charset="0"/>
                <a:sym typeface="+mn-ea"/>
              </a:rPr>
              <a:t>AISSMS IOIT, Pune</a:t>
            </a:r>
            <a:endParaRPr lang="en-US" sz="1800" b="1" dirty="0">
              <a:solidFill>
                <a:schemeClr val="bg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B618960-8005-486C-9A75-10CB2AAC16F9}" type="slidenum">
              <a:rPr lang="en-US" smtClean="0"/>
              <a:pPr/>
              <a:t>2</a:t>
            </a:fld>
            <a:endParaRPr lang="en-US"/>
          </a:p>
        </p:txBody>
      </p:sp>
      <p:grpSp>
        <p:nvGrpSpPr>
          <p:cNvPr id="2" name="Group 1">
            <a:extLst>
              <a:ext uri="{FF2B5EF4-FFF2-40B4-BE49-F238E27FC236}">
                <a16:creationId xmlns:a16="http://schemas.microsoft.com/office/drawing/2014/main" id="{C6681EB1-9A2E-024A-114E-8C30742E36E1}"/>
              </a:ext>
            </a:extLst>
          </p:cNvPr>
          <p:cNvGrpSpPr/>
          <p:nvPr/>
        </p:nvGrpSpPr>
        <p:grpSpPr>
          <a:xfrm>
            <a:off x="740228" y="868485"/>
            <a:ext cx="10711543" cy="5169159"/>
            <a:chOff x="922150" y="1325103"/>
            <a:chExt cx="7656162" cy="3161654"/>
          </a:xfrm>
        </p:grpSpPr>
        <p:sp>
          <p:nvSpPr>
            <p:cNvPr id="5" name="Rectangle 4">
              <a:extLst>
                <a:ext uri="{FF2B5EF4-FFF2-40B4-BE49-F238E27FC236}">
                  <a16:creationId xmlns:a16="http://schemas.microsoft.com/office/drawing/2014/main" id="{00AE7618-D939-6C05-47EE-657970EED46B}"/>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5">
              <a:extLst>
                <a:ext uri="{FF2B5EF4-FFF2-40B4-BE49-F238E27FC236}">
                  <a16:creationId xmlns:a16="http://schemas.microsoft.com/office/drawing/2014/main" id="{64CC4085-B821-5062-BC91-D9402F7486FF}"/>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4FE80DB-197A-34A8-5ADA-1732BB056381}"/>
                </a:ext>
              </a:extLst>
            </p:cNvPr>
            <p:cNvSpPr txBox="1"/>
            <p:nvPr/>
          </p:nvSpPr>
          <p:spPr>
            <a:xfrm>
              <a:off x="2263642" y="1823109"/>
              <a:ext cx="5544117" cy="30119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3200" b="1" dirty="0">
                  <a:solidFill>
                    <a:srgbClr val="223366"/>
                  </a:solidFill>
                  <a:latin typeface="Times New Roman" panose="02020603050405020304" pitchFamily="18" charset="0"/>
                  <a:cs typeface="Times New Roman" panose="02020603050405020304" pitchFamily="18" charset="0"/>
                </a:rPr>
                <a:t>INTERNSHIP PROJECT SHOWCASE</a:t>
              </a:r>
            </a:p>
          </p:txBody>
        </p:sp>
        <p:sp>
          <p:nvSpPr>
            <p:cNvPr id="8" name="TextBox 7">
              <a:extLst>
                <a:ext uri="{FF2B5EF4-FFF2-40B4-BE49-F238E27FC236}">
                  <a16:creationId xmlns:a16="http://schemas.microsoft.com/office/drawing/2014/main" id="{F970B705-41BA-4086-B1D2-7C2011518193}"/>
                </a:ext>
              </a:extLst>
            </p:cNvPr>
            <p:cNvSpPr txBox="1"/>
            <p:nvPr/>
          </p:nvSpPr>
          <p:spPr>
            <a:xfrm>
              <a:off x="1899598" y="3431892"/>
              <a:ext cx="6494432" cy="15075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Times New Roman" panose="02020603050405020304" pitchFamily="18" charset="0"/>
                  <a:cs typeface="Times New Roman" panose="02020603050405020304" pitchFamily="18" charset="0"/>
                </a:rPr>
                <a:t>| Abstract |Introduction | Problem Statement | </a:t>
              </a:r>
              <a:r>
                <a:rPr lang="en-US" sz="1600" dirty="0">
                  <a:solidFill>
                    <a:schemeClr val="accent2">
                      <a:lumMod val="75000"/>
                    </a:schemeClr>
                  </a:solidFill>
                  <a:latin typeface="Times New Roman" panose="02020603050405020304" pitchFamily="18" charset="0"/>
                  <a:ea typeface="+mn-lt"/>
                  <a:cs typeface="Times New Roman" panose="02020603050405020304" pitchFamily="18" charset="0"/>
                </a:rPr>
                <a:t>Methodology |Model application |  Conclusion |</a:t>
              </a:r>
              <a:endParaRPr lang="en-US" sz="1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9" name="TextBox 10">
              <a:extLst>
                <a:ext uri="{FF2B5EF4-FFF2-40B4-BE49-F238E27FC236}">
                  <a16:creationId xmlns:a16="http://schemas.microsoft.com/office/drawing/2014/main" id="{22CD507D-0563-417F-B361-0A563731557C}"/>
                </a:ext>
              </a:extLst>
            </p:cNvPr>
            <p:cNvSpPr txBox="1"/>
            <p:nvPr/>
          </p:nvSpPr>
          <p:spPr>
            <a:xfrm>
              <a:off x="2402240" y="2534555"/>
              <a:ext cx="5323429" cy="62968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2800" b="1" dirty="0">
                  <a:latin typeface="Times New Roman" panose="02020603050405020304" pitchFamily="18" charset="0"/>
                  <a:cs typeface="Times New Roman" panose="02020603050405020304" pitchFamily="18" charset="0"/>
                </a:rPr>
                <a:t>Project Title:</a:t>
              </a:r>
            </a:p>
            <a:p>
              <a:pPr algn="ctr">
                <a:lnSpc>
                  <a:spcPts val="1996"/>
                </a:lnSpc>
                <a:spcBef>
                  <a:spcPct val="0"/>
                </a:spcBef>
              </a:pPr>
              <a:endParaRPr lang="en-US" sz="2800" b="1" dirty="0">
                <a:latin typeface="Times New Roman" panose="02020603050405020304" pitchFamily="18" charset="0"/>
                <a:cs typeface="Times New Roman" panose="02020603050405020304" pitchFamily="18" charset="0"/>
              </a:endParaRPr>
            </a:p>
            <a:p>
              <a:pPr algn="ctr">
                <a:lnSpc>
                  <a:spcPts val="1996"/>
                </a:lnSpc>
                <a:spcBef>
                  <a:spcPct val="0"/>
                </a:spcBef>
              </a:pPr>
              <a:r>
                <a:rPr lang="en-US" sz="2800" b="1" dirty="0">
                  <a:latin typeface="Times New Roman" panose="02020603050405020304" pitchFamily="18" charset="0"/>
                  <a:cs typeface="Times New Roman" panose="02020603050405020304" pitchFamily="18" charset="0"/>
                </a:rPr>
                <a:t> DATA SCIENCE  </a:t>
              </a:r>
            </a:p>
            <a:p>
              <a:pPr algn="ctr">
                <a:lnSpc>
                  <a:spcPts val="1996"/>
                </a:lnSpc>
                <a:spcBef>
                  <a:spcPct val="0"/>
                </a:spcBef>
              </a:pPr>
              <a:endParaRPr lang="en-US" sz="2000" b="1" dirty="0">
                <a:latin typeface="+mj-lt"/>
                <a:cs typeface="Poppins"/>
              </a:endParaRPr>
            </a:p>
          </p:txBody>
        </p:sp>
      </p:grpSp>
    </p:spTree>
    <p:extLst>
      <p:ext uri="{BB962C8B-B14F-4D97-AF65-F5344CB8AC3E}">
        <p14:creationId xmlns:p14="http://schemas.microsoft.com/office/powerpoint/2010/main" val="1711504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541E4-3F11-DDE9-7479-3D296EF9BFBD}"/>
              </a:ext>
            </a:extLst>
          </p:cNvPr>
          <p:cNvSpPr>
            <a:spLocks noGrp="1"/>
          </p:cNvSpPr>
          <p:nvPr>
            <p:ph type="title"/>
          </p:nvPr>
        </p:nvSpPr>
        <p:spPr>
          <a:xfrm>
            <a:off x="328863" y="717176"/>
            <a:ext cx="11278638" cy="649046"/>
          </a:xfrm>
        </p:spPr>
        <p:txBody>
          <a:bodyPr>
            <a:normAutofit/>
          </a:bodyPr>
          <a:lstStyle/>
          <a:p>
            <a:r>
              <a:rPr lang="en-IN" sz="3200" dirty="0">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C2DE7A4A-841D-C6A8-9481-A8F6C9AFB4AE}"/>
              </a:ext>
            </a:extLst>
          </p:cNvPr>
          <p:cNvSpPr>
            <a:spLocks noGrp="1"/>
          </p:cNvSpPr>
          <p:nvPr>
            <p:ph idx="1"/>
          </p:nvPr>
        </p:nvSpPr>
        <p:spPr>
          <a:xfrm>
            <a:off x="462455" y="1527586"/>
            <a:ext cx="11505726" cy="478164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During my 3-month on-site internship at Tata Motors, I focused on applying data analytics and machine learning (ML) techniques to derive valuable automotive insights. The primary goal of the internship was to develop predictive models that could optimize vehicle performance by analyzing electric power consumption, drag forces, and other key </a:t>
            </a:r>
            <a:r>
              <a:rPr lang="en-US" sz="1800" dirty="0" err="1">
                <a:latin typeface="Times New Roman" panose="02020603050405020304" pitchFamily="18" charset="0"/>
                <a:cs typeface="Times New Roman" panose="02020603050405020304" pitchFamily="18" charset="0"/>
              </a:rPr>
              <a:t>metrics.The</a:t>
            </a:r>
            <a:r>
              <a:rPr lang="en-US" sz="1800" dirty="0">
                <a:latin typeface="Times New Roman" panose="02020603050405020304" pitchFamily="18" charset="0"/>
                <a:cs typeface="Times New Roman" panose="02020603050405020304" pitchFamily="18" charset="0"/>
              </a:rPr>
              <a:t> project began with an introduction to objectives, which included leveraging AI techniques to process real-world vehicle data, overcoming challenges in data preprocessing, and ensuring accurate predictions through model selection and fine-tuning. By addressing these challenges, we aimed to deliver data-driven solutions to improve vehicle performance and enhance decision-making processes within the automotive industry.</a:t>
            </a:r>
          </a:p>
          <a:p>
            <a:pPr marL="0" indent="0" algn="just">
              <a:buNone/>
            </a:pPr>
            <a:r>
              <a:rPr lang="en-US" sz="1800" dirty="0">
                <a:latin typeface="Times New Roman" panose="02020603050405020304" pitchFamily="18" charset="0"/>
                <a:cs typeface="Times New Roman" panose="02020603050405020304" pitchFamily="18" charset="0"/>
              </a:rPr>
              <a:t>Throughout the internship, I collaborated with domain experts and fellow team members, which helped foster growth in technical skills, particularly in data science, machine learning, and predictive modeling. Feedback from peers and mentors allowed for continuous improvement, culminating in actionable insights that were successfully applied to real-world vehicle </a:t>
            </a:r>
            <a:r>
              <a:rPr lang="en-US" sz="1800" dirty="0" err="1">
                <a:latin typeface="Times New Roman" panose="02020603050405020304" pitchFamily="18" charset="0"/>
                <a:cs typeface="Times New Roman" panose="02020603050405020304" pitchFamily="18" charset="0"/>
              </a:rPr>
              <a:t>data.This</a:t>
            </a:r>
            <a:r>
              <a:rPr lang="en-US" sz="1800" dirty="0">
                <a:latin typeface="Times New Roman" panose="02020603050405020304" pitchFamily="18" charset="0"/>
                <a:cs typeface="Times New Roman" panose="02020603050405020304" pitchFamily="18" charset="0"/>
              </a:rPr>
              <a:t> internship experience provided a strong foundation in applying AI and ML techniques to automotive data analytics, contributing to future professional development in the field.</a:t>
            </a:r>
          </a:p>
          <a:p>
            <a:pPr marL="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73643B2-9F8D-4E8E-5BE7-549A1A580385}"/>
              </a:ext>
            </a:extLst>
          </p:cNvPr>
          <p:cNvSpPr>
            <a:spLocks noGrp="1"/>
          </p:cNvSpPr>
          <p:nvPr>
            <p:ph type="sldNum" sz="quarter" idx="12"/>
          </p:nvPr>
        </p:nvSpPr>
        <p:spPr/>
        <p:txBody>
          <a:bodyPr/>
          <a:lstStyle/>
          <a:p>
            <a:fld id="{9B618960-8005-486C-9A75-10CB2AAC16F9}" type="slidenum">
              <a:rPr lang="en-US" smtClean="0"/>
              <a:pPr/>
              <a:t>3</a:t>
            </a:fld>
            <a:endParaRPr lang="en-US"/>
          </a:p>
        </p:txBody>
      </p:sp>
    </p:spTree>
    <p:extLst>
      <p:ext uri="{BB962C8B-B14F-4D97-AF65-F5344CB8AC3E}">
        <p14:creationId xmlns:p14="http://schemas.microsoft.com/office/powerpoint/2010/main" val="1379432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136B5-0E73-7ED9-62D9-7BC3D927A9C2}"/>
              </a:ext>
            </a:extLst>
          </p:cNvPr>
          <p:cNvSpPr>
            <a:spLocks noGrp="1"/>
          </p:cNvSpPr>
          <p:nvPr>
            <p:ph type="title"/>
          </p:nvPr>
        </p:nvSpPr>
        <p:spPr>
          <a:xfrm>
            <a:off x="475129" y="726140"/>
            <a:ext cx="11132372" cy="640081"/>
          </a:xfrm>
        </p:spPr>
        <p:txBody>
          <a:bodyPr>
            <a:normAutofit/>
          </a:bodyPr>
          <a:lstStyle/>
          <a:p>
            <a:r>
              <a:rPr lang="en-IN" sz="32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6A67BA7-1FCF-E2F6-5BEE-5F6CBA4F802E}"/>
              </a:ext>
            </a:extLst>
          </p:cNvPr>
          <p:cNvSpPr>
            <a:spLocks noGrp="1"/>
          </p:cNvSpPr>
          <p:nvPr>
            <p:ph idx="1"/>
          </p:nvPr>
        </p:nvSpPr>
        <p:spPr>
          <a:xfrm>
            <a:off x="336331" y="1527586"/>
            <a:ext cx="11755264" cy="4781644"/>
          </a:xfrm>
        </p:spPr>
        <p:txBody>
          <a:bodyPr>
            <a:normAutofit/>
          </a:bodyPr>
          <a:lstStyle/>
          <a:p>
            <a:pPr marL="342900" indent="-342900" algn="just">
              <a:buFont typeface="+mj-lt"/>
              <a:buAutoNum type="arabicParenR"/>
            </a:pPr>
            <a:r>
              <a:rPr lang="en-US" sz="1800" dirty="0">
                <a:latin typeface="Times New Roman" panose="02020603050405020304" pitchFamily="18" charset="0"/>
                <a:cs typeface="Times New Roman" panose="02020603050405020304" pitchFamily="18" charset="0"/>
              </a:rPr>
              <a:t>This project, titled "Data Science Project on Energy Data," focuses on predicting electrical energy consumption based on the number of equivalent vehicles. By leveraging machine learning models, the project aims to analyze and optimize energy consumption patterns, providing actionable insights for efficient energy management in electric and hybrid vehicles. The study is motivated by the growing need to reduce energy wastage and operational costs through accurate prediction models. Using techniques such as Linear Regression, Clustering (HDBSCAN, GMM), and Time-Series Forecasting (Exponential Smoothing, ARIMAX, LSTM), the project evaluated model performance and highlighted the importance of dynamic adjustments in energy forecasting. These findings can significantly contribute to optimizing energy usage and supporting informed decision-making in the automotive industry.</a:t>
            </a:r>
          </a:p>
          <a:p>
            <a:pPr marL="342900" indent="-3429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0" indent="0" algn="just">
              <a:buNone/>
            </a:pPr>
            <a:endParaRPr lang="en-IN" sz="1800"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707DDBD-A870-16B3-AE84-5EF4E6F211BE}"/>
              </a:ext>
            </a:extLst>
          </p:cNvPr>
          <p:cNvSpPr>
            <a:spLocks noGrp="1"/>
          </p:cNvSpPr>
          <p:nvPr>
            <p:ph type="sldNum" sz="quarter" idx="12"/>
          </p:nvPr>
        </p:nvSpPr>
        <p:spPr/>
        <p:txBody>
          <a:bodyPr/>
          <a:lstStyle/>
          <a:p>
            <a:fld id="{9B618960-8005-486C-9A75-10CB2AAC16F9}" type="slidenum">
              <a:rPr lang="en-US" smtClean="0"/>
              <a:pPr/>
              <a:t>4</a:t>
            </a:fld>
            <a:endParaRPr lang="en-US"/>
          </a:p>
        </p:txBody>
      </p:sp>
    </p:spTree>
    <p:extLst>
      <p:ext uri="{BB962C8B-B14F-4D97-AF65-F5344CB8AC3E}">
        <p14:creationId xmlns:p14="http://schemas.microsoft.com/office/powerpoint/2010/main" val="3913783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C9249-826C-E1DB-BC38-2EEAAD4A74D2}"/>
              </a:ext>
            </a:extLst>
          </p:cNvPr>
          <p:cNvSpPr>
            <a:spLocks noGrp="1"/>
          </p:cNvSpPr>
          <p:nvPr>
            <p:ph type="title"/>
          </p:nvPr>
        </p:nvSpPr>
        <p:spPr>
          <a:xfrm>
            <a:off x="493059" y="797859"/>
            <a:ext cx="11114441" cy="636493"/>
          </a:xfrm>
        </p:spPr>
        <p:txBody>
          <a:bodyPr/>
          <a:lstStyle/>
          <a:p>
            <a:r>
              <a:rPr lang="en-IN" sz="32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B4B14B26-9B47-1046-A73E-9C5834A633B4}"/>
              </a:ext>
            </a:extLst>
          </p:cNvPr>
          <p:cNvSpPr>
            <a:spLocks noGrp="1"/>
          </p:cNvSpPr>
          <p:nvPr>
            <p:ph idx="1"/>
          </p:nvPr>
        </p:nvSpPr>
        <p:spPr>
          <a:xfrm>
            <a:off x="388883" y="1527586"/>
            <a:ext cx="11579298" cy="4781644"/>
          </a:xfrm>
        </p:spPr>
        <p:txBody>
          <a:bodyPr/>
          <a:lstStyle/>
          <a:p>
            <a:pPr marL="342900" indent="-342900" algn="just">
              <a:buFont typeface="+mj-lt"/>
              <a:buAutoNum type="arabicParenR"/>
            </a:pPr>
            <a:r>
              <a:rPr lang="en-US" sz="1800" dirty="0">
                <a:latin typeface="Times New Roman" panose="02020603050405020304" pitchFamily="18" charset="0"/>
                <a:cs typeface="Times New Roman" panose="02020603050405020304" pitchFamily="18" charset="0"/>
              </a:rPr>
              <a:t>This project focuses on predicting electrical energy consumption based on the number of equivalent vehicles and analyzing its accuracy using data-driven models. The aim is to uncover the correlation between energy consumption patterns and key vehicle parameters, providing valuable insights for optimization in energy management.</a:t>
            </a:r>
            <a:endParaRPr lang="en-IN" sz="1800" dirty="0">
              <a:latin typeface="Times New Roman" panose="02020603050405020304" pitchFamily="18" charset="0"/>
              <a:cs typeface="Times New Roman" panose="02020603050405020304" pitchFamily="18" charset="0"/>
            </a:endParaRPr>
          </a:p>
          <a:p>
            <a:pPr marL="0" indent="0" algn="just">
              <a:buNone/>
            </a:pPr>
            <a:endParaRPr lang="en-IN" sz="2000" dirty="0">
              <a:solidFill>
                <a:srgbClr val="0D0D0D"/>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BCA63BA-065D-4BC0-182C-6738FF2F58C9}"/>
              </a:ext>
            </a:extLst>
          </p:cNvPr>
          <p:cNvSpPr>
            <a:spLocks noGrp="1"/>
          </p:cNvSpPr>
          <p:nvPr>
            <p:ph type="sldNum" sz="quarter" idx="12"/>
          </p:nvPr>
        </p:nvSpPr>
        <p:spPr/>
        <p:txBody>
          <a:bodyPr/>
          <a:lstStyle/>
          <a:p>
            <a:fld id="{9B618960-8005-486C-9A75-10CB2AAC16F9}" type="slidenum">
              <a:rPr lang="en-US" smtClean="0"/>
              <a:pPr/>
              <a:t>5</a:t>
            </a:fld>
            <a:endParaRPr lang="en-US"/>
          </a:p>
        </p:txBody>
      </p:sp>
    </p:spTree>
    <p:extLst>
      <p:ext uri="{BB962C8B-B14F-4D97-AF65-F5344CB8AC3E}">
        <p14:creationId xmlns:p14="http://schemas.microsoft.com/office/powerpoint/2010/main" val="193020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737B-0444-DB5B-3C0D-006631E3F4F7}"/>
              </a:ext>
            </a:extLst>
          </p:cNvPr>
          <p:cNvSpPr>
            <a:spLocks noGrp="1"/>
          </p:cNvSpPr>
          <p:nvPr>
            <p:ph type="title"/>
          </p:nvPr>
        </p:nvSpPr>
        <p:spPr>
          <a:xfrm>
            <a:off x="519953" y="510186"/>
            <a:ext cx="11087548" cy="856036"/>
          </a:xfrm>
        </p:spPr>
        <p:txBody>
          <a:bodyPr/>
          <a:lstStyle/>
          <a:p>
            <a:r>
              <a:rPr lang="en-IN" sz="3200" dirty="0">
                <a:latin typeface="Times New Roman" panose="02020603050405020304" pitchFamily="18" charset="0"/>
                <a:cs typeface="Times New Roman" panose="02020603050405020304" pitchFamily="18" charset="0"/>
              </a:rPr>
              <a:t>METHODOLOGY</a:t>
            </a:r>
          </a:p>
        </p:txBody>
      </p:sp>
      <p:sp>
        <p:nvSpPr>
          <p:cNvPr id="3" name="Content Placeholder 2">
            <a:extLst>
              <a:ext uri="{FF2B5EF4-FFF2-40B4-BE49-F238E27FC236}">
                <a16:creationId xmlns:a16="http://schemas.microsoft.com/office/drawing/2014/main" id="{2600702B-5DFC-DC1E-D25B-19BDAA990844}"/>
              </a:ext>
            </a:extLst>
          </p:cNvPr>
          <p:cNvSpPr>
            <a:spLocks noGrp="1"/>
          </p:cNvSpPr>
          <p:nvPr>
            <p:ph idx="1"/>
          </p:nvPr>
        </p:nvSpPr>
        <p:spPr/>
        <p:txBody>
          <a:bodyPr/>
          <a:lstStyle/>
          <a:p>
            <a:pPr marL="342900" indent="-342900" algn="just">
              <a:buFont typeface="+mj-lt"/>
              <a:buAutoNum type="arabicParenR"/>
            </a:pPr>
            <a:r>
              <a:rPr lang="en-US" sz="1800" dirty="0">
                <a:latin typeface="Times New Roman" panose="02020603050405020304" pitchFamily="18" charset="0"/>
                <a:cs typeface="Times New Roman" panose="02020603050405020304" pitchFamily="18" charset="0"/>
              </a:rPr>
              <a:t>In this project, multiple predictive models including Linear </a:t>
            </a:r>
            <a:r>
              <a:rPr lang="en-US" sz="1800" dirty="0" err="1">
                <a:latin typeface="Times New Roman" panose="02020603050405020304" pitchFamily="18" charset="0"/>
                <a:cs typeface="Times New Roman" panose="02020603050405020304" pitchFamily="18" charset="0"/>
              </a:rPr>
              <a:t>Regression,Clustering</a:t>
            </a:r>
            <a:r>
              <a:rPr lang="en-US" sz="1800" dirty="0">
                <a:latin typeface="Times New Roman" panose="02020603050405020304" pitchFamily="18" charset="0"/>
                <a:cs typeface="Times New Roman" panose="02020603050405020304" pitchFamily="18" charset="0"/>
              </a:rPr>
              <a:t> (HDBSCAN, GMM), Time-series Forecasting(Exponential Smoothening, ARIMAX, LSTM) were used to forecast electrical energy consumption based on vehicle usage data. Data was cleaned, scaled, and split into training and testing </a:t>
            </a:r>
            <a:r>
              <a:rPr lang="en-US" sz="1800" dirty="0" err="1">
                <a:latin typeface="Times New Roman" panose="02020603050405020304" pitchFamily="18" charset="0"/>
                <a:cs typeface="Times New Roman" panose="02020603050405020304" pitchFamily="18" charset="0"/>
              </a:rPr>
              <a:t>sets.Models</a:t>
            </a:r>
            <a:r>
              <a:rPr lang="en-US" sz="1800" dirty="0">
                <a:latin typeface="Times New Roman" panose="02020603050405020304" pitchFamily="18" charset="0"/>
                <a:cs typeface="Times New Roman" panose="02020603050405020304" pitchFamily="18" charset="0"/>
              </a:rPr>
              <a:t> were evaluated based on performance metrics </a:t>
            </a:r>
            <a:r>
              <a:rPr lang="en-US" sz="1800" dirty="0" err="1">
                <a:latin typeface="Times New Roman" panose="02020603050405020304" pitchFamily="18" charset="0"/>
                <a:cs typeface="Times New Roman" panose="02020603050405020304" pitchFamily="18" charset="0"/>
              </a:rPr>
              <a:t>MSE,RMSE,Accuracy</a:t>
            </a:r>
            <a:r>
              <a:rPr lang="en-US"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marL="342900" indent="-342900" algn="just">
              <a:buFont typeface="+mj-lt"/>
              <a:buAutoNum type="arabicParenR"/>
            </a:pPr>
            <a:endParaRPr lang="en-IN" sz="1800" dirty="0">
              <a:latin typeface="Times New Roman" panose="02020603050405020304" pitchFamily="18" charset="0"/>
              <a:cs typeface="Times New Roman" panose="02020603050405020304" pitchFamily="18" charset="0"/>
            </a:endParaRPr>
          </a:p>
          <a:p>
            <a:pPr marL="0" indent="0" algn="just">
              <a:buNone/>
            </a:pPr>
            <a:endParaRPr lang="en-IN"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8EC400B-CAFC-B5AB-1DBE-5F90F4F3F943}"/>
              </a:ext>
            </a:extLst>
          </p:cNvPr>
          <p:cNvSpPr>
            <a:spLocks noGrp="1"/>
          </p:cNvSpPr>
          <p:nvPr>
            <p:ph type="sldNum" sz="quarter" idx="12"/>
          </p:nvPr>
        </p:nvSpPr>
        <p:spPr/>
        <p:txBody>
          <a:bodyPr/>
          <a:lstStyle/>
          <a:p>
            <a:fld id="{9B618960-8005-486C-9A75-10CB2AAC16F9}" type="slidenum">
              <a:rPr lang="en-US" smtClean="0"/>
              <a:pPr/>
              <a:t>6</a:t>
            </a:fld>
            <a:endParaRPr lang="en-US"/>
          </a:p>
        </p:txBody>
      </p:sp>
    </p:spTree>
    <p:extLst>
      <p:ext uri="{BB962C8B-B14F-4D97-AF65-F5344CB8AC3E}">
        <p14:creationId xmlns:p14="http://schemas.microsoft.com/office/powerpoint/2010/main" val="320016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4EF0F-8DE7-B28F-E2AB-DD99A7F17869}"/>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METHODOLOGY(1)</a:t>
            </a:r>
          </a:p>
        </p:txBody>
      </p:sp>
      <p:sp>
        <p:nvSpPr>
          <p:cNvPr id="4" name="Slide Number Placeholder 3">
            <a:extLst>
              <a:ext uri="{FF2B5EF4-FFF2-40B4-BE49-F238E27FC236}">
                <a16:creationId xmlns:a16="http://schemas.microsoft.com/office/drawing/2014/main" id="{56FDC1FB-6F5C-63A4-4281-180CE1443AF6}"/>
              </a:ext>
            </a:extLst>
          </p:cNvPr>
          <p:cNvSpPr>
            <a:spLocks noGrp="1"/>
          </p:cNvSpPr>
          <p:nvPr>
            <p:ph type="sldNum" sz="quarter" idx="12"/>
          </p:nvPr>
        </p:nvSpPr>
        <p:spPr/>
        <p:txBody>
          <a:bodyPr/>
          <a:lstStyle/>
          <a:p>
            <a:fld id="{9B618960-8005-486C-9A75-10CB2AAC16F9}" type="slidenum">
              <a:rPr lang="en-US" smtClean="0"/>
              <a:pPr/>
              <a:t>7</a:t>
            </a:fld>
            <a:endParaRPr lang="en-US"/>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175" y="1492469"/>
            <a:ext cx="11834813" cy="4677103"/>
          </a:xfrm>
        </p:spPr>
      </p:pic>
    </p:spTree>
    <p:extLst>
      <p:ext uri="{BB962C8B-B14F-4D97-AF65-F5344CB8AC3E}">
        <p14:creationId xmlns:p14="http://schemas.microsoft.com/office/powerpoint/2010/main" val="3341491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C330-91D2-1707-434B-80B738BBE883}"/>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AA42F40-7543-F917-B609-7D20645D11D7}"/>
              </a:ext>
            </a:extLst>
          </p:cNvPr>
          <p:cNvSpPr>
            <a:spLocks noGrp="1"/>
          </p:cNvSpPr>
          <p:nvPr>
            <p:ph idx="1"/>
          </p:nvPr>
        </p:nvSpPr>
        <p:spPr/>
        <p:txBody>
          <a:bodyPr>
            <a:normAutofit/>
          </a:bodyPr>
          <a:lstStyle/>
          <a:p>
            <a:pPr marL="342900" indent="-342900" algn="just">
              <a:buFont typeface="+mj-lt"/>
              <a:buAutoNum type="arabicParenR"/>
            </a:pPr>
            <a:r>
              <a:rPr lang="en-US" sz="1800" dirty="0">
                <a:latin typeface="Times New Roman" panose="02020603050405020304" pitchFamily="18" charset="0"/>
                <a:cs typeface="Times New Roman" panose="02020603050405020304" pitchFamily="18" charset="0"/>
              </a:rPr>
              <a:t>The analysis concludes that while linear regression and clustering methods were insufficient, the Bidirectional-LSTM model provided the best fit for forecasting power consumption with an accuracy of </a:t>
            </a:r>
            <a:r>
              <a:rPr lang="en-US" sz="1800" b="1" dirty="0">
                <a:latin typeface="Times New Roman" panose="02020603050405020304" pitchFamily="18" charset="0"/>
                <a:cs typeface="Times New Roman" panose="02020603050405020304" pitchFamily="18" charset="0"/>
              </a:rPr>
              <a:t>88.45%</a:t>
            </a:r>
            <a:r>
              <a:rPr lang="en-US" sz="1800" dirty="0">
                <a:latin typeface="Times New Roman" panose="02020603050405020304" pitchFamily="18" charset="0"/>
                <a:cs typeface="Times New Roman" panose="02020603050405020304" pitchFamily="18" charset="0"/>
              </a:rPr>
              <a:t>, This comprehensive approach highlights the importance of selecting appropriate models based on data characteristics and relationships.</a:t>
            </a:r>
          </a:p>
          <a:p>
            <a:pPr marL="342900" indent="-342900" algn="just">
              <a:buFont typeface="+mj-lt"/>
              <a:buAutoNum type="arabicParenR"/>
            </a:pPr>
            <a:endParaRPr lang="en-US" sz="1800" dirty="0">
              <a:latin typeface="Times New Roman" panose="02020603050405020304" pitchFamily="18" charset="0"/>
              <a:cs typeface="Times New Roman" panose="02020603050405020304" pitchFamily="18" charset="0"/>
            </a:endParaRPr>
          </a:p>
          <a:p>
            <a:pPr marL="0" indent="0" algn="just">
              <a:buNone/>
            </a:pPr>
            <a:endParaRPr lang="en-IN" sz="1800" dirty="0"/>
          </a:p>
        </p:txBody>
      </p:sp>
      <p:sp>
        <p:nvSpPr>
          <p:cNvPr id="4" name="Slide Number Placeholder 3">
            <a:extLst>
              <a:ext uri="{FF2B5EF4-FFF2-40B4-BE49-F238E27FC236}">
                <a16:creationId xmlns:a16="http://schemas.microsoft.com/office/drawing/2014/main" id="{F7E6EFB4-DB0A-0994-57E7-248A9C682BB3}"/>
              </a:ext>
            </a:extLst>
          </p:cNvPr>
          <p:cNvSpPr>
            <a:spLocks noGrp="1"/>
          </p:cNvSpPr>
          <p:nvPr>
            <p:ph type="sldNum" sz="quarter" idx="12"/>
          </p:nvPr>
        </p:nvSpPr>
        <p:spPr/>
        <p:txBody>
          <a:bodyPr/>
          <a:lstStyle/>
          <a:p>
            <a:fld id="{9B618960-8005-486C-9A75-10CB2AAC16F9}" type="slidenum">
              <a:rPr lang="en-US" smtClean="0"/>
              <a:pPr/>
              <a:t>8</a:t>
            </a:fld>
            <a:endParaRPr lang="en-US"/>
          </a:p>
        </p:txBody>
      </p:sp>
    </p:spTree>
    <p:extLst>
      <p:ext uri="{BB962C8B-B14F-4D97-AF65-F5344CB8AC3E}">
        <p14:creationId xmlns:p14="http://schemas.microsoft.com/office/powerpoint/2010/main" val="2691511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Niranjan Work\A I S S M S\AISSMS PPT Profile Page\PPT Design 6\06.jpg06"/>
          <p:cNvPicPr>
            <a:picLocks noChangeAspect="1"/>
          </p:cNvPicPr>
          <p:nvPr/>
        </p:nvPicPr>
        <p:blipFill>
          <a:blip r:embed="rId2" cstate="print"/>
          <a:srcRect/>
          <a:stretch>
            <a:fillRect/>
          </a:stretch>
        </p:blipFill>
        <p:spPr>
          <a:xfrm>
            <a:off x="1270" y="-317"/>
            <a:ext cx="12189460" cy="6859270"/>
          </a:xfrm>
          <a:prstGeom prst="rect">
            <a:avLst/>
          </a:prstGeom>
        </p:spPr>
      </p:pic>
      <p:sp>
        <p:nvSpPr>
          <p:cNvPr id="2" name="Title 1"/>
          <p:cNvSpPr>
            <a:spLocks noGrp="1"/>
          </p:cNvSpPr>
          <p:nvPr>
            <p:ph type="ctrTitle"/>
          </p:nvPr>
        </p:nvSpPr>
        <p:spPr>
          <a:xfrm>
            <a:off x="1713865" y="3029585"/>
            <a:ext cx="8764905" cy="1100455"/>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sym typeface="+mn-ea"/>
              </a:rPr>
              <a:t>THANKYOU!</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3659</TotalTime>
  <Words>569</Words>
  <Application>Microsoft Office PowerPoint</Application>
  <PresentationFormat>Widescreen</PresentationFormat>
  <Paragraphs>29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Subject: Internship Presentation Introduction &amp; Model Presentation     </vt:lpstr>
      <vt:lpstr>PowerPoint Presentation</vt:lpstr>
      <vt:lpstr>  ABSTRACT</vt:lpstr>
      <vt:lpstr>INTRODUCTION</vt:lpstr>
      <vt:lpstr>PROBLEM STATEMENT</vt:lpstr>
      <vt:lpstr>METHODOLOGY</vt:lpstr>
      <vt:lpstr>METHODOLOGY(1)</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SACHIN</dc:creator>
  <cp:lastModifiedBy>Vaibhav Navghane</cp:lastModifiedBy>
  <cp:revision>252</cp:revision>
  <dcterms:created xsi:type="dcterms:W3CDTF">2019-07-22T04:39:00Z</dcterms:created>
  <dcterms:modified xsi:type="dcterms:W3CDTF">2024-11-29T06:32:05Z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1033-11.2.0.8684</vt:lpwstr>
  </property>
</Properties>
</file>