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7" r:id="rId2"/>
    <p:sldId id="258" r:id="rId3"/>
    <p:sldId id="259" r:id="rId4"/>
    <p:sldId id="294" r:id="rId5"/>
    <p:sldId id="282" r:id="rId6"/>
    <p:sldId id="283" r:id="rId7"/>
    <p:sldId id="284" r:id="rId8"/>
    <p:sldId id="295" r:id="rId9"/>
    <p:sldId id="296" r:id="rId10"/>
    <p:sldId id="297" r:id="rId11"/>
    <p:sldId id="285" r:id="rId12"/>
    <p:sldId id="299" r:id="rId13"/>
    <p:sldId id="262" r:id="rId14"/>
    <p:sldId id="287" r:id="rId15"/>
    <p:sldId id="281" r:id="rId16"/>
    <p:sldId id="288" r:id="rId17"/>
    <p:sldId id="276"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5" autoAdjust="0"/>
    <p:restoredTop sz="94660"/>
  </p:normalViewPr>
  <p:slideViewPr>
    <p:cSldViewPr snapToGrid="0">
      <p:cViewPr varScale="1">
        <p:scale>
          <a:sx n="50" d="100"/>
          <a:sy n="50" d="100"/>
        </p:scale>
        <p:origin x="54" y="558"/>
      </p:cViewPr>
      <p:guideLst>
        <p:guide orient="horz"/>
        <p:guide/>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83" name="Rectangle 2"/>
          <p:cNvSpPr>
            <a:spLocks noGrp="1" noChangeArrowheads="1"/>
          </p:cNvSpPr>
          <p:nvPr>
            <p:ph type="hdr" sz="quarter"/>
          </p:nvPr>
        </p:nvSpPr>
        <p:spPr bwMode="auto">
          <a:xfrm>
            <a:off x="2" y="1"/>
            <a:ext cx="3076575" cy="512763"/>
          </a:xfrm>
          <a:prstGeom prst="rect">
            <a:avLst/>
          </a:prstGeom>
          <a:noFill/>
          <a:ln w="9525">
            <a:noFill/>
            <a:miter lim="800000"/>
          </a:ln>
          <a:effectLst/>
        </p:spPr>
        <p:txBody>
          <a:bodyPr vert="horz" wrap="square" lIns="91492" tIns="45745" rIns="91492" bIns="45745" numCol="1" anchor="t" anchorCtr="0" compatLnSpc="1"/>
          <a:lstStyle>
            <a:lvl1pPr algn="l">
              <a:defRPr sz="1100"/>
            </a:lvl1pPr>
          </a:lstStyle>
          <a:p>
            <a:endParaRPr lang="en-US" dirty="0"/>
          </a:p>
        </p:txBody>
      </p:sp>
      <p:sp>
        <p:nvSpPr>
          <p:cNvPr id="1048684" name="Rectangle 3"/>
          <p:cNvSpPr>
            <a:spLocks noGrp="1" noChangeArrowheads="1"/>
          </p:cNvSpPr>
          <p:nvPr>
            <p:ph type="dt" idx="1"/>
          </p:nvPr>
        </p:nvSpPr>
        <p:spPr bwMode="auto">
          <a:xfrm>
            <a:off x="4021139" y="1"/>
            <a:ext cx="3076575" cy="512763"/>
          </a:xfrm>
          <a:prstGeom prst="rect">
            <a:avLst/>
          </a:prstGeom>
          <a:noFill/>
          <a:ln w="9525">
            <a:noFill/>
            <a:miter lim="800000"/>
          </a:ln>
          <a:effectLst/>
        </p:spPr>
        <p:txBody>
          <a:bodyPr vert="horz" wrap="square" lIns="91492" tIns="45745" rIns="91492" bIns="45745" numCol="1" anchor="t" anchorCtr="0" compatLnSpc="1"/>
          <a:lstStyle>
            <a:lvl1pPr algn="r">
              <a:defRPr sz="1100"/>
            </a:lvl1pPr>
          </a:lstStyle>
          <a:p>
            <a:endParaRPr lang="en-US" dirty="0"/>
          </a:p>
        </p:txBody>
      </p:sp>
      <p:sp>
        <p:nvSpPr>
          <p:cNvPr id="1048685"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ln>
          <a:effectLst/>
        </p:spPr>
      </p:sp>
      <p:sp>
        <p:nvSpPr>
          <p:cNvPr id="1048686" name="Rectangle 5"/>
          <p:cNvSpPr>
            <a:spLocks noGrp="1" noChangeArrowheads="1"/>
          </p:cNvSpPr>
          <p:nvPr>
            <p:ph type="body" sz="quarter" idx="3"/>
          </p:nvPr>
        </p:nvSpPr>
        <p:spPr bwMode="auto">
          <a:xfrm>
            <a:off x="709614" y="4862514"/>
            <a:ext cx="5680075" cy="4605337"/>
          </a:xfrm>
          <a:prstGeom prst="rect">
            <a:avLst/>
          </a:prstGeom>
          <a:noFill/>
          <a:ln w="9525">
            <a:noFill/>
            <a:miter lim="800000"/>
          </a:ln>
          <a:effectLst/>
        </p:spPr>
        <p:txBody>
          <a:bodyPr vert="horz" wrap="square" lIns="91492" tIns="45745" rIns="91492" bIns="45745" numCol="1"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7" name="Rectangle 6"/>
          <p:cNvSpPr>
            <a:spLocks noGrp="1" noChangeArrowheads="1"/>
          </p:cNvSpPr>
          <p:nvPr>
            <p:ph type="ftr" sz="quarter" idx="4"/>
          </p:nvPr>
        </p:nvSpPr>
        <p:spPr bwMode="auto">
          <a:xfrm>
            <a:off x="2" y="9720264"/>
            <a:ext cx="3076575" cy="512762"/>
          </a:xfrm>
          <a:prstGeom prst="rect">
            <a:avLst/>
          </a:prstGeom>
          <a:noFill/>
          <a:ln w="9525">
            <a:noFill/>
            <a:miter lim="800000"/>
          </a:ln>
          <a:effectLst/>
        </p:spPr>
        <p:txBody>
          <a:bodyPr vert="horz" wrap="square" lIns="91492" tIns="45745" rIns="91492" bIns="45745" numCol="1" anchor="b" anchorCtr="0" compatLnSpc="1"/>
          <a:lstStyle>
            <a:lvl1pPr algn="l">
              <a:defRPr sz="1100"/>
            </a:lvl1pPr>
          </a:lstStyle>
          <a:p>
            <a:endParaRPr lang="en-US" dirty="0"/>
          </a:p>
        </p:txBody>
      </p:sp>
      <p:sp>
        <p:nvSpPr>
          <p:cNvPr id="1048688" name="Rectangle 7"/>
          <p:cNvSpPr>
            <a:spLocks noGrp="1" noChangeArrowheads="1"/>
          </p:cNvSpPr>
          <p:nvPr>
            <p:ph type="sldNum" sz="quarter" idx="5"/>
          </p:nvPr>
        </p:nvSpPr>
        <p:spPr bwMode="auto">
          <a:xfrm>
            <a:off x="4021139" y="9720264"/>
            <a:ext cx="3076575" cy="512762"/>
          </a:xfrm>
          <a:prstGeom prst="rect">
            <a:avLst/>
          </a:prstGeom>
          <a:noFill/>
          <a:ln w="9525">
            <a:noFill/>
            <a:miter lim="800000"/>
          </a:ln>
          <a:effectLst/>
        </p:spPr>
        <p:txBody>
          <a:bodyPr vert="horz" wrap="square" lIns="91492" tIns="45745" rIns="91492" bIns="45745" numCol="1" anchor="b" anchorCtr="0" compatLnSpc="1"/>
          <a:lstStyle>
            <a:lvl1pPr algn="r">
              <a:defRPr sz="1100"/>
            </a:lvl1pPr>
          </a:lstStyle>
          <a:p>
            <a:fld id="{A9A0EA98-5831-4853-B862-C702E6EB345C}" type="slidenum">
              <a:rPr lang="en-US"/>
              <a:t>‹#›</a:t>
            </a:fld>
            <a:endParaRPr lang="en-US" dirty="0"/>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Notes Placeholder 1048618"/>
          <p:cNvSpPr>
            <a:spLocks noGrp="1"/>
          </p:cNvSpPr>
          <p:nvPr>
            <p:ph type="body"/>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45" name="Title 1"/>
          <p:cNvSpPr>
            <a:spLocks noGrp="1"/>
          </p:cNvSpPr>
          <p:nvPr>
            <p:ph type="ctrTitle"/>
          </p:nvPr>
        </p:nvSpPr>
        <p:spPr>
          <a:xfrm>
            <a:off x="914400" y="2130426"/>
            <a:ext cx="10363200" cy="1470025"/>
          </a:xfrm>
        </p:spPr>
        <p:txBody>
          <a:bodyPr/>
          <a:lstStyle/>
          <a:p>
            <a:r>
              <a:rPr lang="en-US"/>
              <a:t>Click to edit Master title style</a:t>
            </a:r>
          </a:p>
        </p:txBody>
      </p:sp>
      <p:sp>
        <p:nvSpPr>
          <p:cNvPr id="1048646"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647" name="Date Placeholder 3"/>
          <p:cNvSpPr>
            <a:spLocks noGrp="1"/>
          </p:cNvSpPr>
          <p:nvPr>
            <p:ph type="dt" sz="half" idx="10"/>
          </p:nvPr>
        </p:nvSpPr>
        <p:spPr/>
        <p:txBody>
          <a:bodyPr/>
          <a:lstStyle/>
          <a:p>
            <a:fld id="{70BC1078-46ED-40F9-8930-935BAD7C2B02}" type="datetimeFigureOut">
              <a:rPr lang="zh-CN" altLang="en-US" smtClean="0"/>
              <a:t>2024/9/18</a:t>
            </a:fld>
            <a:endParaRPr lang="zh-CN" altLang="en-US"/>
          </a:p>
        </p:txBody>
      </p:sp>
      <p:sp>
        <p:nvSpPr>
          <p:cNvPr id="1048648" name="Footer Placeholder 4"/>
          <p:cNvSpPr>
            <a:spLocks noGrp="1"/>
          </p:cNvSpPr>
          <p:nvPr>
            <p:ph type="ftr" sz="quarter" idx="11"/>
          </p:nvPr>
        </p:nvSpPr>
        <p:spPr/>
        <p:txBody>
          <a:bodyPr/>
          <a:lstStyle/>
          <a:p>
            <a:endParaRPr lang="zh-CN" altLang="en-US"/>
          </a:p>
        </p:txBody>
      </p:sp>
      <p:sp>
        <p:nvSpPr>
          <p:cNvPr id="1048649"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59" name="Title 1"/>
          <p:cNvSpPr>
            <a:spLocks noGrp="1"/>
          </p:cNvSpPr>
          <p:nvPr>
            <p:ph type="title"/>
          </p:nvPr>
        </p:nvSpPr>
        <p:spPr/>
        <p:txBody>
          <a:bodyPr/>
          <a:lstStyle/>
          <a:p>
            <a:r>
              <a:rPr lang="en-US"/>
              <a:t>Click to edit Master title style</a:t>
            </a:r>
          </a:p>
        </p:txBody>
      </p:sp>
      <p:sp>
        <p:nvSpPr>
          <p:cNvPr id="1048660"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1" name="Date Placeholder 3"/>
          <p:cNvSpPr>
            <a:spLocks noGrp="1"/>
          </p:cNvSpPr>
          <p:nvPr>
            <p:ph type="dt" sz="half" idx="10"/>
          </p:nvPr>
        </p:nvSpPr>
        <p:spPr/>
        <p:txBody>
          <a:bodyPr/>
          <a:lstStyle/>
          <a:p>
            <a:fld id="{70BC1078-46ED-40F9-8930-935BAD7C2B02}" type="datetimeFigureOut">
              <a:rPr lang="zh-CN" altLang="en-US" smtClean="0"/>
              <a:t>2024/9/18</a:t>
            </a:fld>
            <a:endParaRPr lang="zh-CN" altLang="en-US"/>
          </a:p>
        </p:txBody>
      </p:sp>
      <p:sp>
        <p:nvSpPr>
          <p:cNvPr id="1048662" name="Footer Placeholder 4"/>
          <p:cNvSpPr>
            <a:spLocks noGrp="1"/>
          </p:cNvSpPr>
          <p:nvPr>
            <p:ph type="ftr" sz="quarter" idx="11"/>
          </p:nvPr>
        </p:nvSpPr>
        <p:spPr/>
        <p:txBody>
          <a:bodyPr/>
          <a:lstStyle/>
          <a:p>
            <a:endParaRPr lang="zh-CN" altLang="en-US"/>
          </a:p>
        </p:txBody>
      </p:sp>
      <p:sp>
        <p:nvSpPr>
          <p:cNvPr id="1048663"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54"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1048655"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6" name="Date Placeholder 3"/>
          <p:cNvSpPr>
            <a:spLocks noGrp="1"/>
          </p:cNvSpPr>
          <p:nvPr>
            <p:ph type="dt" sz="half" idx="10"/>
          </p:nvPr>
        </p:nvSpPr>
        <p:spPr/>
        <p:txBody>
          <a:bodyPr/>
          <a:lstStyle/>
          <a:p>
            <a:fld id="{70BC1078-46ED-40F9-8930-935BAD7C2B02}" type="datetimeFigureOut">
              <a:rPr lang="zh-CN" altLang="en-US" smtClean="0"/>
              <a:t>2024/9/18</a:t>
            </a:fld>
            <a:endParaRPr lang="zh-CN" altLang="en-US"/>
          </a:p>
        </p:txBody>
      </p:sp>
      <p:sp>
        <p:nvSpPr>
          <p:cNvPr id="1048657" name="Footer Placeholder 4"/>
          <p:cNvSpPr>
            <a:spLocks noGrp="1"/>
          </p:cNvSpPr>
          <p:nvPr>
            <p:ph type="ftr" sz="quarter" idx="11"/>
          </p:nvPr>
        </p:nvSpPr>
        <p:spPr/>
        <p:txBody>
          <a:bodyPr/>
          <a:lstStyle/>
          <a:p>
            <a:endParaRPr lang="zh-CN" altLang="en-US"/>
          </a:p>
        </p:txBody>
      </p:sp>
      <p:sp>
        <p:nvSpPr>
          <p:cNvPr id="1048658"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1" name="Title 1"/>
          <p:cNvSpPr>
            <a:spLocks noGrp="1"/>
          </p:cNvSpPr>
          <p:nvPr>
            <p:ph type="title"/>
          </p:nvPr>
        </p:nvSpPr>
        <p:spPr/>
        <p:txBody>
          <a:bodyPr/>
          <a:lstStyle/>
          <a:p>
            <a:r>
              <a:rPr lang="en-US"/>
              <a:t>Click to edit Master title style</a:t>
            </a:r>
          </a:p>
        </p:txBody>
      </p:sp>
      <p:sp>
        <p:nvSpPr>
          <p:cNvPr id="1048582"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83" name="Date Placeholder 3"/>
          <p:cNvSpPr>
            <a:spLocks noGrp="1"/>
          </p:cNvSpPr>
          <p:nvPr>
            <p:ph type="dt" sz="half" idx="10"/>
          </p:nvPr>
        </p:nvSpPr>
        <p:spPr/>
        <p:txBody>
          <a:bodyPr/>
          <a:lstStyle/>
          <a:p>
            <a:fld id="{70BC1078-46ED-40F9-8930-935BAD7C2B02}" type="datetimeFigureOut">
              <a:rPr lang="zh-CN" altLang="en-US" smtClean="0"/>
              <a:t>2024/9/18</a:t>
            </a:fld>
            <a:endParaRPr lang="zh-CN" altLang="en-US"/>
          </a:p>
        </p:txBody>
      </p:sp>
      <p:sp>
        <p:nvSpPr>
          <p:cNvPr id="1048584" name="Footer Placeholder 4"/>
          <p:cNvSpPr>
            <a:spLocks noGrp="1"/>
          </p:cNvSpPr>
          <p:nvPr>
            <p:ph type="ftr" sz="quarter" idx="11"/>
          </p:nvPr>
        </p:nvSpPr>
        <p:spPr/>
        <p:txBody>
          <a:bodyPr/>
          <a:lstStyle/>
          <a:p>
            <a:endParaRPr lang="zh-CN" altLang="en-US"/>
          </a:p>
        </p:txBody>
      </p:sp>
      <p:sp>
        <p:nvSpPr>
          <p:cNvPr id="1048585"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64"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1048665"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66" name="Date Placeholder 3"/>
          <p:cNvSpPr>
            <a:spLocks noGrp="1"/>
          </p:cNvSpPr>
          <p:nvPr>
            <p:ph type="dt" sz="half" idx="10"/>
          </p:nvPr>
        </p:nvSpPr>
        <p:spPr/>
        <p:txBody>
          <a:bodyPr/>
          <a:lstStyle/>
          <a:p>
            <a:fld id="{70BC1078-46ED-40F9-8930-935BAD7C2B02}" type="datetimeFigureOut">
              <a:rPr lang="zh-CN" altLang="en-US" smtClean="0"/>
              <a:t>2024/9/18</a:t>
            </a:fld>
            <a:endParaRPr lang="zh-CN" altLang="en-US"/>
          </a:p>
        </p:txBody>
      </p:sp>
      <p:sp>
        <p:nvSpPr>
          <p:cNvPr id="1048667" name="Footer Placeholder 4"/>
          <p:cNvSpPr>
            <a:spLocks noGrp="1"/>
          </p:cNvSpPr>
          <p:nvPr>
            <p:ph type="ftr" sz="quarter" idx="11"/>
          </p:nvPr>
        </p:nvSpPr>
        <p:spPr/>
        <p:txBody>
          <a:bodyPr/>
          <a:lstStyle/>
          <a:p>
            <a:endParaRPr lang="zh-CN" altLang="en-US"/>
          </a:p>
        </p:txBody>
      </p:sp>
      <p:sp>
        <p:nvSpPr>
          <p:cNvPr id="1048668"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34" name="Title 1"/>
          <p:cNvSpPr>
            <a:spLocks noGrp="1"/>
          </p:cNvSpPr>
          <p:nvPr>
            <p:ph type="title"/>
          </p:nvPr>
        </p:nvSpPr>
        <p:spPr/>
        <p:txBody>
          <a:bodyPr/>
          <a:lstStyle/>
          <a:p>
            <a:r>
              <a:rPr lang="en-US"/>
              <a:t>Click to edit Master title style</a:t>
            </a:r>
          </a:p>
        </p:txBody>
      </p:sp>
      <p:sp>
        <p:nvSpPr>
          <p:cNvPr id="1048635"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6"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7" name="Date Placeholder 4"/>
          <p:cNvSpPr>
            <a:spLocks noGrp="1"/>
          </p:cNvSpPr>
          <p:nvPr>
            <p:ph type="dt" sz="half" idx="10"/>
          </p:nvPr>
        </p:nvSpPr>
        <p:spPr/>
        <p:txBody>
          <a:bodyPr/>
          <a:lstStyle/>
          <a:p>
            <a:fld id="{70BC1078-46ED-40F9-8930-935BAD7C2B02}" type="datetimeFigureOut">
              <a:rPr lang="zh-CN" altLang="en-US" smtClean="0"/>
              <a:t>2024/9/18</a:t>
            </a:fld>
            <a:endParaRPr lang="zh-CN" altLang="en-US"/>
          </a:p>
        </p:txBody>
      </p:sp>
      <p:sp>
        <p:nvSpPr>
          <p:cNvPr id="1048638" name="Footer Placeholder 5"/>
          <p:cNvSpPr>
            <a:spLocks noGrp="1"/>
          </p:cNvSpPr>
          <p:nvPr>
            <p:ph type="ftr" sz="quarter" idx="11"/>
          </p:nvPr>
        </p:nvSpPr>
        <p:spPr/>
        <p:txBody>
          <a:bodyPr/>
          <a:lstStyle/>
          <a:p>
            <a:endParaRPr lang="zh-CN" altLang="en-US"/>
          </a:p>
        </p:txBody>
      </p:sp>
      <p:sp>
        <p:nvSpPr>
          <p:cNvPr id="1048639" name="Slide Number Placeholder 6"/>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69" name="Title 1"/>
          <p:cNvSpPr>
            <a:spLocks noGrp="1"/>
          </p:cNvSpPr>
          <p:nvPr>
            <p:ph type="title"/>
          </p:nvPr>
        </p:nvSpPr>
        <p:spPr/>
        <p:txBody>
          <a:bodyPr/>
          <a:lstStyle/>
          <a:p>
            <a:r>
              <a:rPr lang="en-US"/>
              <a:t>Click to edit Master title style</a:t>
            </a:r>
          </a:p>
        </p:txBody>
      </p:sp>
      <p:sp>
        <p:nvSpPr>
          <p:cNvPr id="1048670"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71"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2"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73"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4" name="Date Placeholder 6"/>
          <p:cNvSpPr>
            <a:spLocks noGrp="1"/>
          </p:cNvSpPr>
          <p:nvPr>
            <p:ph type="dt" sz="half" idx="10"/>
          </p:nvPr>
        </p:nvSpPr>
        <p:spPr/>
        <p:txBody>
          <a:bodyPr/>
          <a:lstStyle/>
          <a:p>
            <a:fld id="{70BC1078-46ED-40F9-8930-935BAD7C2B02}" type="datetimeFigureOut">
              <a:rPr lang="zh-CN" altLang="en-US" smtClean="0"/>
              <a:t>2024/9/18</a:t>
            </a:fld>
            <a:endParaRPr lang="zh-CN" altLang="en-US"/>
          </a:p>
        </p:txBody>
      </p:sp>
      <p:sp>
        <p:nvSpPr>
          <p:cNvPr id="1048675" name="Footer Placeholder 7"/>
          <p:cNvSpPr>
            <a:spLocks noGrp="1"/>
          </p:cNvSpPr>
          <p:nvPr>
            <p:ph type="ftr" sz="quarter" idx="11"/>
          </p:nvPr>
        </p:nvSpPr>
        <p:spPr/>
        <p:txBody>
          <a:bodyPr/>
          <a:lstStyle/>
          <a:p>
            <a:endParaRPr lang="zh-CN" altLang="en-US"/>
          </a:p>
        </p:txBody>
      </p:sp>
      <p:sp>
        <p:nvSpPr>
          <p:cNvPr id="1048676" name="Slide Number Placeholder 8"/>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50" name="Title 1"/>
          <p:cNvSpPr>
            <a:spLocks noGrp="1"/>
          </p:cNvSpPr>
          <p:nvPr>
            <p:ph type="title"/>
          </p:nvPr>
        </p:nvSpPr>
        <p:spPr/>
        <p:txBody>
          <a:bodyPr/>
          <a:lstStyle/>
          <a:p>
            <a:r>
              <a:rPr lang="en-US"/>
              <a:t>Click to edit Master title style</a:t>
            </a:r>
          </a:p>
        </p:txBody>
      </p:sp>
      <p:sp>
        <p:nvSpPr>
          <p:cNvPr id="1048651" name="Date Placeholder 2"/>
          <p:cNvSpPr>
            <a:spLocks noGrp="1"/>
          </p:cNvSpPr>
          <p:nvPr>
            <p:ph type="dt" sz="half" idx="10"/>
          </p:nvPr>
        </p:nvSpPr>
        <p:spPr/>
        <p:txBody>
          <a:bodyPr/>
          <a:lstStyle/>
          <a:p>
            <a:fld id="{70BC1078-46ED-40F9-8930-935BAD7C2B02}" type="datetimeFigureOut">
              <a:rPr lang="zh-CN" altLang="en-US" smtClean="0"/>
              <a:t>2024/9/18</a:t>
            </a:fld>
            <a:endParaRPr lang="zh-CN" altLang="en-US"/>
          </a:p>
        </p:txBody>
      </p:sp>
      <p:sp>
        <p:nvSpPr>
          <p:cNvPr id="1048652" name="Footer Placeholder 3"/>
          <p:cNvSpPr>
            <a:spLocks noGrp="1"/>
          </p:cNvSpPr>
          <p:nvPr>
            <p:ph type="ftr" sz="quarter" idx="11"/>
          </p:nvPr>
        </p:nvSpPr>
        <p:spPr/>
        <p:txBody>
          <a:bodyPr/>
          <a:lstStyle/>
          <a:p>
            <a:endParaRPr lang="zh-CN" altLang="en-US"/>
          </a:p>
        </p:txBody>
      </p:sp>
      <p:sp>
        <p:nvSpPr>
          <p:cNvPr id="1048653" name="Slide Number Placeholder 4"/>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90" name="Date Placeholder 1"/>
          <p:cNvSpPr>
            <a:spLocks noGrp="1"/>
          </p:cNvSpPr>
          <p:nvPr>
            <p:ph type="dt" sz="half" idx="10"/>
          </p:nvPr>
        </p:nvSpPr>
        <p:spPr/>
        <p:txBody>
          <a:bodyPr/>
          <a:lstStyle/>
          <a:p>
            <a:fld id="{70BC1078-46ED-40F9-8930-935BAD7C2B02}" type="datetimeFigureOut">
              <a:rPr lang="zh-CN" altLang="en-US" smtClean="0"/>
              <a:t>2024/9/18</a:t>
            </a:fld>
            <a:endParaRPr lang="zh-CN" altLang="en-US"/>
          </a:p>
        </p:txBody>
      </p:sp>
      <p:sp>
        <p:nvSpPr>
          <p:cNvPr id="1048591" name="Footer Placeholder 2"/>
          <p:cNvSpPr>
            <a:spLocks noGrp="1"/>
          </p:cNvSpPr>
          <p:nvPr>
            <p:ph type="ftr" sz="quarter" idx="11"/>
          </p:nvPr>
        </p:nvSpPr>
        <p:spPr/>
        <p:txBody>
          <a:bodyPr/>
          <a:lstStyle/>
          <a:p>
            <a:endParaRPr lang="zh-CN" altLang="en-US"/>
          </a:p>
        </p:txBody>
      </p:sp>
      <p:sp>
        <p:nvSpPr>
          <p:cNvPr id="1048592" name="Slide Number Placeholder 3"/>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77"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1048678"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9"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80" name="Date Placeholder 4"/>
          <p:cNvSpPr>
            <a:spLocks noGrp="1"/>
          </p:cNvSpPr>
          <p:nvPr>
            <p:ph type="dt" sz="half" idx="10"/>
          </p:nvPr>
        </p:nvSpPr>
        <p:spPr/>
        <p:txBody>
          <a:bodyPr/>
          <a:lstStyle/>
          <a:p>
            <a:fld id="{70BC1078-46ED-40F9-8930-935BAD7C2B02}" type="datetimeFigureOut">
              <a:rPr lang="zh-CN" altLang="en-US" smtClean="0"/>
              <a:t>2024/9/18</a:t>
            </a:fld>
            <a:endParaRPr lang="zh-CN" altLang="en-US"/>
          </a:p>
        </p:txBody>
      </p:sp>
      <p:sp>
        <p:nvSpPr>
          <p:cNvPr id="1048681" name="Footer Placeholder 5"/>
          <p:cNvSpPr>
            <a:spLocks noGrp="1"/>
          </p:cNvSpPr>
          <p:nvPr>
            <p:ph type="ftr" sz="quarter" idx="11"/>
          </p:nvPr>
        </p:nvSpPr>
        <p:spPr/>
        <p:txBody>
          <a:bodyPr/>
          <a:lstStyle/>
          <a:p>
            <a:endParaRPr lang="zh-CN" altLang="en-US"/>
          </a:p>
        </p:txBody>
      </p:sp>
      <p:sp>
        <p:nvSpPr>
          <p:cNvPr id="1048682" name="Slide Number Placeholder 6"/>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27"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1048628"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48629"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30" name="Date Placeholder 4"/>
          <p:cNvSpPr>
            <a:spLocks noGrp="1"/>
          </p:cNvSpPr>
          <p:nvPr>
            <p:ph type="dt" sz="half" idx="10"/>
          </p:nvPr>
        </p:nvSpPr>
        <p:spPr/>
        <p:txBody>
          <a:bodyPr/>
          <a:lstStyle/>
          <a:p>
            <a:fld id="{70BC1078-46ED-40F9-8930-935BAD7C2B02}" type="datetimeFigureOut">
              <a:rPr lang="zh-CN" altLang="en-US" smtClean="0"/>
              <a:t>2024/9/18</a:t>
            </a:fld>
            <a:endParaRPr lang="zh-CN" altLang="en-US"/>
          </a:p>
        </p:txBody>
      </p:sp>
      <p:sp>
        <p:nvSpPr>
          <p:cNvPr id="1048631" name="Footer Placeholder 5"/>
          <p:cNvSpPr>
            <a:spLocks noGrp="1"/>
          </p:cNvSpPr>
          <p:nvPr>
            <p:ph type="ftr" sz="quarter" idx="11"/>
          </p:nvPr>
        </p:nvSpPr>
        <p:spPr/>
        <p:txBody>
          <a:bodyPr/>
          <a:lstStyle/>
          <a:p>
            <a:endParaRPr lang="zh-CN" altLang="en-US"/>
          </a:p>
        </p:txBody>
      </p:sp>
      <p:sp>
        <p:nvSpPr>
          <p:cNvPr id="1048632" name="Slide Number Placeholder 6"/>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1048577"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BC1078-46ED-40F9-8930-935BAD7C2B02}" type="datetimeFigureOut">
              <a:rPr lang="zh-CN" altLang="en-US" smtClean="0"/>
              <a:t>2024/9/18</a:t>
            </a:fld>
            <a:endParaRPr lang="zh-CN" altLang="en-US"/>
          </a:p>
        </p:txBody>
      </p:sp>
      <p:sp>
        <p:nvSpPr>
          <p:cNvPr id="1048579"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048580"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B52ADC-5BFA-4FBD-BEE2-16096B7F416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extBox 2"/>
          <p:cNvSpPr txBox="1"/>
          <p:nvPr/>
        </p:nvSpPr>
        <p:spPr>
          <a:xfrm>
            <a:off x="2155371" y="369853"/>
            <a:ext cx="9817226" cy="830997"/>
          </a:xfrm>
          <a:prstGeom prst="rect">
            <a:avLst/>
          </a:prstGeom>
          <a:solidFill>
            <a:schemeClr val="bg2">
              <a:lumMod val="25000"/>
            </a:schemeClr>
          </a:solidFill>
        </p:spPr>
        <p:txBody>
          <a:bodyPr wrap="square" rtlCol="0">
            <a:spAutoFit/>
          </a:bodyPr>
          <a:lstStyle/>
          <a:p>
            <a:pPr algn="ctr"/>
            <a:r>
              <a:rPr lang="en-GB" sz="4800" b="1" dirty="0">
                <a:solidFill>
                  <a:schemeClr val="bg1"/>
                </a:solidFill>
              </a:rPr>
              <a:t>FEDERAL UNIVERSITY OTUOKE</a:t>
            </a:r>
          </a:p>
        </p:txBody>
      </p:sp>
      <p:sp>
        <p:nvSpPr>
          <p:cNvPr id="1048599" name="TextBox 3"/>
          <p:cNvSpPr txBox="1"/>
          <p:nvPr/>
        </p:nvSpPr>
        <p:spPr>
          <a:xfrm>
            <a:off x="3308149" y="2025720"/>
            <a:ext cx="5222767" cy="521970"/>
          </a:xfrm>
          <a:prstGeom prst="rect">
            <a:avLst/>
          </a:prstGeom>
          <a:noFill/>
        </p:spPr>
        <p:txBody>
          <a:bodyPr wrap="square" rtlCol="0">
            <a:spAutoFit/>
          </a:bodyPr>
          <a:lstStyle/>
          <a:p>
            <a:pPr algn="ctr"/>
            <a:r>
              <a:rPr lang="en-GB" sz="2800" b="1" dirty="0"/>
              <a:t>ON</a:t>
            </a:r>
            <a:endParaRPr lang="en-GB" sz="2800" dirty="0"/>
          </a:p>
        </p:txBody>
      </p:sp>
      <p:pic>
        <p:nvPicPr>
          <p:cNvPr id="2097153" name="Picture 4"/>
          <p:cNvPicPr>
            <a:picLocks noChangeAspect="1"/>
          </p:cNvPicPr>
          <p:nvPr/>
        </p:nvPicPr>
        <p:blipFill>
          <a:blip r:embed="rId3" cstate="print"/>
          <a:stretch>
            <a:fillRect/>
          </a:stretch>
        </p:blipFill>
        <p:spPr>
          <a:xfrm>
            <a:off x="183201" y="209006"/>
            <a:ext cx="1879240" cy="1489166"/>
          </a:xfrm>
          <a:prstGeom prst="rect">
            <a:avLst/>
          </a:prstGeom>
        </p:spPr>
      </p:pic>
      <p:sp>
        <p:nvSpPr>
          <p:cNvPr id="1048600" name="TextBox 8"/>
          <p:cNvSpPr txBox="1"/>
          <p:nvPr/>
        </p:nvSpPr>
        <p:spPr>
          <a:xfrm>
            <a:off x="2552501" y="4780353"/>
            <a:ext cx="6734067" cy="646331"/>
          </a:xfrm>
          <a:prstGeom prst="rect">
            <a:avLst/>
          </a:prstGeom>
          <a:noFill/>
        </p:spPr>
        <p:txBody>
          <a:bodyPr wrap="square" rtlCol="0">
            <a:spAutoFit/>
          </a:bodyPr>
          <a:lstStyle/>
          <a:p>
            <a:pPr algn="ctr"/>
            <a:r>
              <a:rPr lang="en-US" sz="3600" b="1" dirty="0">
                <a:latin typeface="Calibri (Body)"/>
                <a:cs typeface="Times New Roman" panose="02020603050405020304" charset="0"/>
              </a:rPr>
              <a:t>FUO|19|CSI|11781</a:t>
            </a:r>
            <a:endParaRPr lang="zh-CN" altLang="en-US" sz="3600" dirty="0">
              <a:latin typeface="Calibri (Body)"/>
            </a:endParaRPr>
          </a:p>
        </p:txBody>
      </p:sp>
      <p:sp>
        <p:nvSpPr>
          <p:cNvPr id="1048601" name="TextBox 9"/>
          <p:cNvSpPr txBox="1"/>
          <p:nvPr/>
        </p:nvSpPr>
        <p:spPr>
          <a:xfrm>
            <a:off x="-113474" y="2483357"/>
            <a:ext cx="11513330" cy="1477328"/>
          </a:xfrm>
          <a:prstGeom prst="rect">
            <a:avLst/>
          </a:prstGeom>
          <a:noFill/>
        </p:spPr>
        <p:txBody>
          <a:bodyPr wrap="square" rtlCol="0">
            <a:spAutoFit/>
          </a:bodyPr>
          <a:lstStyle/>
          <a:p>
            <a:pPr algn="ctr"/>
            <a:r>
              <a:rPr lang="en-GB" sz="3200" b="1" dirty="0"/>
              <a:t>     </a:t>
            </a:r>
            <a:r>
              <a:rPr lang="en-US" sz="3600" b="1" dirty="0">
                <a:effectLst/>
                <a:latin typeface="Calibri (Body)"/>
                <a:ea typeface="Times New Roman" panose="02020603050405020304" pitchFamily="18" charset="0"/>
                <a:cs typeface="Times New Roman" panose="02020603050405020304" pitchFamily="18" charset="0"/>
              </a:rPr>
              <a:t>PURCHASE PRICE PREDICTOIN FOR USED CARS USING MACHINE LEARNING </a:t>
            </a:r>
          </a:p>
          <a:p>
            <a:pPr algn="ctr"/>
            <a:endParaRPr lang="zh-CN" altLang="en-US" dirty="0"/>
          </a:p>
        </p:txBody>
      </p:sp>
      <p:sp>
        <p:nvSpPr>
          <p:cNvPr id="1048602" name="TextBox 10"/>
          <p:cNvSpPr txBox="1"/>
          <p:nvPr/>
        </p:nvSpPr>
        <p:spPr>
          <a:xfrm>
            <a:off x="113631" y="5582913"/>
            <a:ext cx="12192000" cy="584775"/>
          </a:xfrm>
          <a:prstGeom prst="rect">
            <a:avLst/>
          </a:prstGeom>
          <a:noFill/>
        </p:spPr>
        <p:txBody>
          <a:bodyPr wrap="square" rtlCol="0">
            <a:spAutoFit/>
          </a:bodyPr>
          <a:lstStyle/>
          <a:p>
            <a:pPr algn="ctr"/>
            <a:r>
              <a:rPr lang="en-US" sz="3200" b="1" dirty="0"/>
              <a:t>COMPUTER SCIENCE AND INFORMATICS </a:t>
            </a:r>
            <a:endParaRPr lang="en-GB" sz="3200" b="1" dirty="0"/>
          </a:p>
        </p:txBody>
      </p:sp>
      <p:sp>
        <p:nvSpPr>
          <p:cNvPr id="1048603" name="Text Box 1"/>
          <p:cNvSpPr txBox="1"/>
          <p:nvPr/>
        </p:nvSpPr>
        <p:spPr>
          <a:xfrm>
            <a:off x="626840" y="1330176"/>
            <a:ext cx="10585384" cy="646331"/>
          </a:xfrm>
          <a:prstGeom prst="rect">
            <a:avLst/>
          </a:prstGeom>
          <a:noFill/>
        </p:spPr>
        <p:txBody>
          <a:bodyPr wrap="square" rtlCol="0" anchor="t">
            <a:spAutoFit/>
          </a:bodyPr>
          <a:lstStyle/>
          <a:p>
            <a:pPr algn="ctr"/>
            <a:r>
              <a:rPr lang="en-US" sz="3600" b="1" dirty="0">
                <a:cs typeface="Times New Roman" pitchFamily="18" charset="0"/>
              </a:rPr>
              <a:t>A PROJECT PRESENTATION </a:t>
            </a:r>
          </a:p>
        </p:txBody>
      </p:sp>
      <p:sp>
        <p:nvSpPr>
          <p:cNvPr id="1048604" name="Text Box 2"/>
          <p:cNvSpPr txBox="1"/>
          <p:nvPr/>
        </p:nvSpPr>
        <p:spPr>
          <a:xfrm>
            <a:off x="1901082" y="4150841"/>
            <a:ext cx="7484218" cy="646331"/>
          </a:xfrm>
          <a:prstGeom prst="rect">
            <a:avLst/>
          </a:prstGeom>
          <a:noFill/>
        </p:spPr>
        <p:txBody>
          <a:bodyPr wrap="square" rtlCol="0" anchor="t">
            <a:spAutoFit/>
          </a:bodyPr>
          <a:lstStyle/>
          <a:p>
            <a:pPr algn="ctr"/>
            <a:r>
              <a:rPr lang="en-US" sz="3600" b="1" dirty="0">
                <a:latin typeface="Calibri (Body)"/>
                <a:cs typeface="Times New Roman" panose="02020603050405020304" charset="0"/>
              </a:rPr>
              <a:t>	KIRIKAREYE OYINKURO PRINCE</a:t>
            </a:r>
          </a:p>
        </p:txBody>
      </p:sp>
      <p:sp>
        <p:nvSpPr>
          <p:cNvPr id="1048605" name="TextBox 10"/>
          <p:cNvSpPr txBox="1"/>
          <p:nvPr/>
        </p:nvSpPr>
        <p:spPr>
          <a:xfrm>
            <a:off x="-340426" y="6167688"/>
            <a:ext cx="12192000" cy="584775"/>
          </a:xfrm>
          <a:prstGeom prst="rect">
            <a:avLst/>
          </a:prstGeom>
          <a:noFill/>
        </p:spPr>
        <p:txBody>
          <a:bodyPr wrap="square" rtlCol="0">
            <a:spAutoFit/>
          </a:bodyPr>
          <a:lstStyle/>
          <a:p>
            <a:pPr algn="ctr"/>
            <a:r>
              <a:rPr lang="en-GB" sz="3200" b="1" dirty="0"/>
              <a:t>	FACULTY OF SCIENCE</a:t>
            </a:r>
            <a:r>
              <a:rPr lang="en-US" sz="3200" b="1" dirty="0"/>
              <a:t> </a:t>
            </a:r>
            <a:endParaRPr lang="en-GB" sz="3200" b="1" dirty="0"/>
          </a:p>
        </p:txBody>
      </p:sp>
      <p:sp>
        <p:nvSpPr>
          <p:cNvPr id="2" name="TextBox 3">
            <a:extLst>
              <a:ext uri="{FF2B5EF4-FFF2-40B4-BE49-F238E27FC236}">
                <a16:creationId xmlns:a16="http://schemas.microsoft.com/office/drawing/2014/main" id="{6618E07F-E161-752E-1094-CFB7FC55E242}"/>
              </a:ext>
            </a:extLst>
          </p:cNvPr>
          <p:cNvSpPr txBox="1"/>
          <p:nvPr/>
        </p:nvSpPr>
        <p:spPr>
          <a:xfrm>
            <a:off x="4607784" y="3699920"/>
            <a:ext cx="2623499" cy="521970"/>
          </a:xfrm>
          <a:prstGeom prst="rect">
            <a:avLst/>
          </a:prstGeom>
          <a:noFill/>
        </p:spPr>
        <p:txBody>
          <a:bodyPr wrap="square" rtlCol="0">
            <a:spAutoFit/>
          </a:bodyPr>
          <a:lstStyle/>
          <a:p>
            <a:pPr algn="ctr"/>
            <a:r>
              <a:rPr lang="en-GB" sz="2800" b="1" dirty="0"/>
              <a:t>BY</a:t>
            </a:r>
            <a:endParaRPr lang="en-GB"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048599"/>
                                        </p:tgtEl>
                                        <p:attrNameLst>
                                          <p:attrName>style.visibility</p:attrName>
                                        </p:attrNameLst>
                                      </p:cBhvr>
                                      <p:to>
                                        <p:strVal val="visible"/>
                                      </p:to>
                                    </p:set>
                                    <p:anim calcmode="lin" valueType="num">
                                      <p:cBhvr additive="base">
                                        <p:cTn id="7" dur="500" fill="hold"/>
                                        <p:tgtEl>
                                          <p:spTgt spid="1048599"/>
                                        </p:tgtEl>
                                        <p:attrNameLst>
                                          <p:attrName>ppt_x</p:attrName>
                                        </p:attrNameLst>
                                      </p:cBhvr>
                                      <p:tavLst>
                                        <p:tav tm="0">
                                          <p:val>
                                            <p:strVal val="#ppt_x"/>
                                          </p:val>
                                        </p:tav>
                                        <p:tav tm="100000">
                                          <p:val>
                                            <p:strVal val="#ppt_x"/>
                                          </p:val>
                                        </p:tav>
                                      </p:tavLst>
                                    </p:anim>
                                    <p:anim calcmode="lin" valueType="num">
                                      <p:cBhvr additive="base">
                                        <p:cTn id="8" dur="500" fill="hold"/>
                                        <p:tgtEl>
                                          <p:spTgt spid="1048599"/>
                                        </p:tgtEl>
                                        <p:attrNameLst>
                                          <p:attrName>ppt_y</p:attrName>
                                        </p:attrNameLst>
                                      </p:cBhvr>
                                      <p:tavLst>
                                        <p:tav tm="0">
                                          <p:val>
                                            <p:strVal val="1+#ppt_h/2"/>
                                          </p:val>
                                        </p:tav>
                                        <p:tav tm="100000">
                                          <p:val>
                                            <p:strVal val="#ppt_y"/>
                                          </p:val>
                                        </p:tav>
                                      </p:tavLst>
                                    </p:anim>
                                  </p:childTnLst>
                                </p:cTn>
                              </p:par>
                              <p:par>
                                <p:cTn id="9" presetID="16" presetClass="entr" presetSubtype="21" fill="hold" grpId="0" nodeType="withEffect">
                                  <p:stCondLst>
                                    <p:cond delay="0"/>
                                  </p:stCondLst>
                                  <p:childTnLst>
                                    <p:set>
                                      <p:cBhvr>
                                        <p:cTn id="10" dur="1" fill="hold">
                                          <p:stCondLst>
                                            <p:cond delay="0"/>
                                          </p:stCondLst>
                                        </p:cTn>
                                        <p:tgtEl>
                                          <p:spTgt spid="1048598"/>
                                        </p:tgtEl>
                                        <p:attrNameLst>
                                          <p:attrName>style.visibility</p:attrName>
                                        </p:attrNameLst>
                                      </p:cBhvr>
                                      <p:to>
                                        <p:strVal val="visible"/>
                                      </p:to>
                                    </p:set>
                                    <p:animEffect transition="in" filter="barn(inVertical)">
                                      <p:cBhvr>
                                        <p:cTn id="11" dur="500"/>
                                        <p:tgtEl>
                                          <p:spTgt spid="1048598"/>
                                        </p:tgtEl>
                                      </p:cBhvr>
                                    </p:animEffect>
                                  </p:childTnLst>
                                </p:cTn>
                              </p:par>
                              <p:par>
                                <p:cTn id="12" presetID="22" presetClass="entr" presetSubtype="4" fill="hold" nodeType="withEffect">
                                  <p:stCondLst>
                                    <p:cond delay="0"/>
                                  </p:stCondLst>
                                  <p:childTnLst>
                                    <p:set>
                                      <p:cBhvr>
                                        <p:cTn id="13" dur="1" fill="hold">
                                          <p:stCondLst>
                                            <p:cond delay="0"/>
                                          </p:stCondLst>
                                        </p:cTn>
                                        <p:tgtEl>
                                          <p:spTgt spid="2097153"/>
                                        </p:tgtEl>
                                        <p:attrNameLst>
                                          <p:attrName>style.visibility</p:attrName>
                                        </p:attrNameLst>
                                      </p:cBhvr>
                                      <p:to>
                                        <p:strVal val="visible"/>
                                      </p:to>
                                    </p:set>
                                    <p:animEffect transition="in" filter="wipe(down)">
                                      <p:cBhvr>
                                        <p:cTn id="14" dur="500"/>
                                        <p:tgtEl>
                                          <p:spTgt spid="2097153"/>
                                        </p:tgtEl>
                                      </p:cBhvr>
                                    </p:animEffect>
                                  </p:childTnLst>
                                </p:cTn>
                              </p:par>
                              <p:par>
                                <p:cTn id="15" presetID="2" presetClass="entr" presetSubtype="4" fill="hold" grpId="0" nodeType="withEffect">
                                  <p:stCondLst>
                                    <p:cond delay="0"/>
                                  </p:stCondLst>
                                  <p:childTnLst>
                                    <p:set>
                                      <p:cBhvr>
                                        <p:cTn id="16" dur="1" fill="hold">
                                          <p:stCondLst>
                                            <p:cond delay="0"/>
                                          </p:stCondLst>
                                        </p:cTn>
                                        <p:tgtEl>
                                          <p:spTgt spid="1048600"/>
                                        </p:tgtEl>
                                        <p:attrNameLst>
                                          <p:attrName>style.visibility</p:attrName>
                                        </p:attrNameLst>
                                      </p:cBhvr>
                                      <p:to>
                                        <p:strVal val="visible"/>
                                      </p:to>
                                    </p:set>
                                    <p:anim calcmode="lin" valueType="num">
                                      <p:cBhvr additive="base">
                                        <p:cTn id="17" dur="500" fill="hold"/>
                                        <p:tgtEl>
                                          <p:spTgt spid="1048600"/>
                                        </p:tgtEl>
                                        <p:attrNameLst>
                                          <p:attrName>ppt_x</p:attrName>
                                        </p:attrNameLst>
                                      </p:cBhvr>
                                      <p:tavLst>
                                        <p:tav tm="0">
                                          <p:val>
                                            <p:strVal val="#ppt_x"/>
                                          </p:val>
                                        </p:tav>
                                        <p:tav tm="100000">
                                          <p:val>
                                            <p:strVal val="#ppt_x"/>
                                          </p:val>
                                        </p:tav>
                                      </p:tavLst>
                                    </p:anim>
                                    <p:anim calcmode="lin" valueType="num">
                                      <p:cBhvr additive="base">
                                        <p:cTn id="18" dur="500" fill="hold"/>
                                        <p:tgtEl>
                                          <p:spTgt spid="104860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ppt_x"/>
                                          </p:val>
                                        </p:tav>
                                        <p:tav tm="100000">
                                          <p:val>
                                            <p:strVal val="#ppt_x"/>
                                          </p:val>
                                        </p:tav>
                                      </p:tavLst>
                                    </p:anim>
                                    <p:anim calcmode="lin" valueType="num">
                                      <p:cBhvr additive="base">
                                        <p:cTn id="2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8" grpId="0" bldLvl="0" animBg="1"/>
      <p:bldP spid="1048599" grpId="0"/>
      <p:bldP spid="1048600"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Content Placeholder 1048599"/>
          <p:cNvSpPr txBox="1"/>
          <p:nvPr/>
        </p:nvSpPr>
        <p:spPr>
          <a:xfrm flipH="1">
            <a:off x="7344770" y="5800298"/>
            <a:ext cx="4351361" cy="961679"/>
          </a:xfrm>
          <a:prstGeom prst="rect">
            <a:avLst/>
          </a:prstGeom>
        </p:spPr>
        <p:txBody>
          <a:bodyPr vert="horz" lIns="91440" tIns="45720" rIns="91440" bIns="45720" rtlCol="0">
            <a:no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pPr>
            <a:endParaRPr kumimoji="0" lang="en-US" sz="2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pPr>
            <a:endParaRPr kumimoji="0" lang="en-US" sz="2400" b="0" i="0" u="none" strike="noStrike" kern="1200" cap="none" spc="0" normalizeH="0" baseline="0" noProof="0" dirty="0">
              <a:ln>
                <a:noFill/>
              </a:ln>
              <a:solidFill>
                <a:schemeClr val="tx1"/>
              </a:solidFill>
              <a:effectLst/>
              <a:uLnTx/>
              <a:uFillTx/>
              <a:latin typeface="Times New Roman" panose="02020603050405020304" charset="0"/>
              <a:ea typeface="+mn-ea"/>
              <a:cs typeface="Times New Roman" panose="02020603050405020304" charset="0"/>
            </a:endParaRPr>
          </a:p>
        </p:txBody>
      </p:sp>
      <p:sp>
        <p:nvSpPr>
          <p:cNvPr id="1048610" name="Content Placeholder 1048599"/>
          <p:cNvSpPr txBox="1"/>
          <p:nvPr/>
        </p:nvSpPr>
        <p:spPr>
          <a:xfrm flipH="1">
            <a:off x="7344770" y="5841242"/>
            <a:ext cx="4637964" cy="920736"/>
          </a:xfrm>
          <a:prstGeom prst="rect">
            <a:avLst/>
          </a:prstGeom>
        </p:spPr>
        <p:txBody>
          <a:bodyPr vert="horz" lIns="91440" tIns="45720" rIns="91440" bIns="45720" rtlCol="0">
            <a:no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pPr>
            <a:endParaRPr kumimoji="0" lang="en-US" sz="2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pPr>
            <a:endParaRPr kumimoji="0" lang="en-US" sz="2400" b="0" i="0" u="none" strike="noStrike" kern="1200" cap="none" spc="0" normalizeH="0" baseline="0" noProof="0" dirty="0">
              <a:ln>
                <a:noFill/>
              </a:ln>
              <a:solidFill>
                <a:schemeClr val="tx1"/>
              </a:solidFill>
              <a:effectLst/>
              <a:uLnTx/>
              <a:uFillTx/>
              <a:latin typeface="Times New Roman" panose="02020603050405020304" charset="0"/>
              <a:ea typeface="+mn-ea"/>
              <a:cs typeface="Times New Roman" panose="02020603050405020304" charset="0"/>
            </a:endParaRPr>
          </a:p>
        </p:txBody>
      </p:sp>
      <p:graphicFrame>
        <p:nvGraphicFramePr>
          <p:cNvPr id="2" name="Table 1">
            <a:extLst>
              <a:ext uri="{FF2B5EF4-FFF2-40B4-BE49-F238E27FC236}">
                <a16:creationId xmlns:a16="http://schemas.microsoft.com/office/drawing/2014/main" id="{38B9D48A-7285-B291-B6B4-5F694FC010DA}"/>
              </a:ext>
            </a:extLst>
          </p:cNvPr>
          <p:cNvGraphicFramePr>
            <a:graphicFrameLocks noGrp="1"/>
          </p:cNvGraphicFramePr>
          <p:nvPr>
            <p:extLst>
              <p:ext uri="{D42A27DB-BD31-4B8C-83A1-F6EECF244321}">
                <p14:modId xmlns:p14="http://schemas.microsoft.com/office/powerpoint/2010/main" val="2099607442"/>
              </p:ext>
            </p:extLst>
          </p:nvPr>
        </p:nvGraphicFramePr>
        <p:xfrm>
          <a:off x="495869" y="496072"/>
          <a:ext cx="10903131" cy="2286000"/>
        </p:xfrm>
        <a:graphic>
          <a:graphicData uri="http://schemas.openxmlformats.org/drawingml/2006/table">
            <a:tbl>
              <a:tblPr firstRow="1" bandRow="1">
                <a:tableStyleId>{5940675A-B579-460E-94D1-54222C63F5DA}</a:tableStyleId>
              </a:tblPr>
              <a:tblGrid>
                <a:gridCol w="1275806">
                  <a:extLst>
                    <a:ext uri="{9D8B030D-6E8A-4147-A177-3AD203B41FA5}">
                      <a16:colId xmlns:a16="http://schemas.microsoft.com/office/drawing/2014/main" val="718325133"/>
                    </a:ext>
                  </a:extLst>
                </a:gridCol>
                <a:gridCol w="1214846">
                  <a:extLst>
                    <a:ext uri="{9D8B030D-6E8A-4147-A177-3AD203B41FA5}">
                      <a16:colId xmlns:a16="http://schemas.microsoft.com/office/drawing/2014/main" val="2344588326"/>
                    </a:ext>
                  </a:extLst>
                </a:gridCol>
                <a:gridCol w="4402183">
                  <a:extLst>
                    <a:ext uri="{9D8B030D-6E8A-4147-A177-3AD203B41FA5}">
                      <a16:colId xmlns:a16="http://schemas.microsoft.com/office/drawing/2014/main" val="3300660275"/>
                    </a:ext>
                  </a:extLst>
                </a:gridCol>
                <a:gridCol w="4010296">
                  <a:extLst>
                    <a:ext uri="{9D8B030D-6E8A-4147-A177-3AD203B41FA5}">
                      <a16:colId xmlns:a16="http://schemas.microsoft.com/office/drawing/2014/main" val="2773942195"/>
                    </a:ext>
                  </a:extLst>
                </a:gridCol>
              </a:tblGrid>
              <a:tr h="338425">
                <a:tc>
                  <a:txBody>
                    <a:bodyPr/>
                    <a:lstStyle/>
                    <a:p>
                      <a:pPr algn="l"/>
                      <a:r>
                        <a:rPr lang="en-GB" dirty="0"/>
                        <a:t>Jian Da Wu</a:t>
                      </a:r>
                      <a:endParaRPr lang="en-NG" dirty="0"/>
                    </a:p>
                  </a:txBody>
                  <a:tcPr/>
                </a:tc>
                <a:tc>
                  <a:txBody>
                    <a:bodyPr/>
                    <a:lstStyle/>
                    <a:p>
                      <a:pPr algn="l"/>
                      <a:r>
                        <a:rPr lang="en-NG" dirty="0"/>
                        <a:t>(2017)</a:t>
                      </a:r>
                    </a:p>
                  </a:txBody>
                  <a:tcPr/>
                </a:tc>
                <a:tc>
                  <a:txBody>
                    <a:bodyPr/>
                    <a:lstStyle/>
                    <a:p>
                      <a:pPr algn="just"/>
                      <a:r>
                        <a:rPr lang="en-GB" dirty="0"/>
                        <a:t>Developed a system consisting of a data acquisition component, price forecasting algorithm, and performance analysis using ANFIS (Adaptive Neuro-Fuzzy Inference System), which combined fuzzy logic and neural networks for price prediction. The system provided more accurate results than traditional ANN models.</a:t>
                      </a:r>
                    </a:p>
                  </a:txBody>
                  <a:tcPr/>
                </a:tc>
                <a:tc>
                  <a:txBody>
                    <a:bodyPr/>
                    <a:lstStyle/>
                    <a:p>
                      <a:pPr algn="l"/>
                      <a:r>
                        <a:rPr lang="en-GB" dirty="0"/>
                        <a:t>he study focused heavily on ANFIS, leaving the performance of other ensemble methods or newer machine learning techniques unexplored, despite their potential to further improve accuracy.</a:t>
                      </a:r>
                      <a:endParaRPr lang="en-NG" dirty="0"/>
                    </a:p>
                  </a:txBody>
                  <a:tcPr/>
                </a:tc>
                <a:extLst>
                  <a:ext uri="{0D108BD9-81ED-4DB2-BD59-A6C34878D82A}">
                    <a16:rowId xmlns:a16="http://schemas.microsoft.com/office/drawing/2014/main" val="32607267"/>
                  </a:ext>
                </a:extLst>
              </a:tr>
            </a:tbl>
          </a:graphicData>
        </a:graphic>
      </p:graphicFrame>
    </p:spTree>
    <p:extLst>
      <p:ext uri="{BB962C8B-B14F-4D97-AF65-F5344CB8AC3E}">
        <p14:creationId xmlns:p14="http://schemas.microsoft.com/office/powerpoint/2010/main" val="1031489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Content Placeholder 1048599"/>
          <p:cNvSpPr txBox="1"/>
          <p:nvPr/>
        </p:nvSpPr>
        <p:spPr>
          <a:xfrm flipH="1">
            <a:off x="7344770" y="5800298"/>
            <a:ext cx="4351361" cy="961679"/>
          </a:xfrm>
          <a:prstGeom prst="rect">
            <a:avLst/>
          </a:prstGeom>
        </p:spPr>
        <p:txBody>
          <a:bodyPr vert="horz" lIns="91440" tIns="45720" rIns="91440" bIns="45720" rtlCol="0">
            <a:no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pPr>
            <a:endParaRPr kumimoji="0" lang="en-US" sz="2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pPr>
            <a:endParaRPr kumimoji="0" lang="en-US" sz="2400" b="0" i="0" u="none" strike="noStrike" kern="1200" cap="none" spc="0" normalizeH="0" baseline="0" noProof="0" dirty="0">
              <a:ln>
                <a:noFill/>
              </a:ln>
              <a:solidFill>
                <a:schemeClr val="tx1"/>
              </a:solidFill>
              <a:effectLst/>
              <a:uLnTx/>
              <a:uFillTx/>
              <a:latin typeface="Times New Roman" panose="02020603050405020304" charset="0"/>
              <a:ea typeface="+mn-ea"/>
              <a:cs typeface="Times New Roman" panose="02020603050405020304" charset="0"/>
            </a:endParaRPr>
          </a:p>
        </p:txBody>
      </p:sp>
      <p:sp>
        <p:nvSpPr>
          <p:cNvPr id="1048610" name="Content Placeholder 1048599"/>
          <p:cNvSpPr txBox="1"/>
          <p:nvPr/>
        </p:nvSpPr>
        <p:spPr>
          <a:xfrm flipH="1">
            <a:off x="7344770" y="5841242"/>
            <a:ext cx="4637964" cy="920736"/>
          </a:xfrm>
          <a:prstGeom prst="rect">
            <a:avLst/>
          </a:prstGeom>
        </p:spPr>
        <p:txBody>
          <a:bodyPr vert="horz" lIns="91440" tIns="45720" rIns="91440" bIns="45720" rtlCol="0">
            <a:no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pPr>
            <a:endParaRPr kumimoji="0" lang="en-US" sz="2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pPr>
            <a:endParaRPr kumimoji="0" lang="en-US" sz="2400" b="0" i="0" u="none" strike="noStrike" kern="1200" cap="none" spc="0" normalizeH="0" baseline="0" noProof="0" dirty="0">
              <a:ln>
                <a:noFill/>
              </a:ln>
              <a:solidFill>
                <a:schemeClr val="tx1"/>
              </a:solidFill>
              <a:effectLst/>
              <a:uLnTx/>
              <a:uFillTx/>
              <a:latin typeface="Times New Roman" panose="02020603050405020304" charset="0"/>
              <a:ea typeface="+mn-ea"/>
              <a:cs typeface="Times New Roman" panose="02020603050405020304" charset="0"/>
            </a:endParaRPr>
          </a:p>
        </p:txBody>
      </p:sp>
      <p:sp>
        <p:nvSpPr>
          <p:cNvPr id="1048613" name="TextBox 2"/>
          <p:cNvSpPr txBox="1"/>
          <p:nvPr/>
        </p:nvSpPr>
        <p:spPr>
          <a:xfrm>
            <a:off x="716692" y="122897"/>
            <a:ext cx="10758616" cy="830997"/>
          </a:xfrm>
          <a:prstGeom prst="rect">
            <a:avLst/>
          </a:prstGeom>
          <a:solidFill>
            <a:schemeClr val="bg2">
              <a:lumMod val="25000"/>
            </a:schemeClr>
          </a:solidFill>
        </p:spPr>
        <p:txBody>
          <a:bodyPr wrap="square" rtlCol="0">
            <a:spAutoFit/>
          </a:bodyPr>
          <a:lstStyle/>
          <a:p>
            <a:r>
              <a:rPr lang="en-GB" sz="4800" b="1" dirty="0">
                <a:solidFill>
                  <a:schemeClr val="bg1"/>
                </a:solidFill>
              </a:rPr>
              <a:t>METHODOLOGY </a:t>
            </a:r>
          </a:p>
        </p:txBody>
      </p:sp>
      <p:sp>
        <p:nvSpPr>
          <p:cNvPr id="2" name="TextBox 1048689"/>
          <p:cNvSpPr txBox="1"/>
          <p:nvPr/>
        </p:nvSpPr>
        <p:spPr>
          <a:xfrm>
            <a:off x="357885" y="953894"/>
            <a:ext cx="10758616" cy="830997"/>
          </a:xfrm>
          <a:prstGeom prst="rect">
            <a:avLst/>
          </a:prstGeom>
        </p:spPr>
        <p:txBody>
          <a:bodyPr wrap="square" rtlCol="0">
            <a:spAutoFit/>
          </a:bodyPr>
          <a:lstStyle/>
          <a:p>
            <a:pPr marL="342900" indent="-342900" algn="just">
              <a:buFont typeface="Wingdings" panose="05000000000000000000" pitchFamily="2" charset="2"/>
              <a:buChar char="Ø"/>
            </a:pPr>
            <a:r>
              <a:rPr lang="en-GB" sz="2400" b="1" dirty="0">
                <a:solidFill>
                  <a:srgbClr val="000000"/>
                </a:solidFill>
                <a:latin typeface="Arial" panose="020B0604020202020204" pitchFamily="34" charset="0"/>
                <a:cs typeface="Arial" panose="020B0604020202020204" pitchFamily="34" charset="0"/>
              </a:rPr>
              <a:t>THE EXISTING SYSTEM ARCHITECTURE </a:t>
            </a:r>
          </a:p>
          <a:p>
            <a:pPr algn="just"/>
            <a:endParaRPr lang="en-US" sz="2400" dirty="0">
              <a:solidFill>
                <a:srgbClr val="000000"/>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33724B5E-234A-914C-CAD1-17013967D971}"/>
              </a:ext>
            </a:extLst>
          </p:cNvPr>
          <p:cNvPicPr>
            <a:picLocks noChangeAspect="1"/>
          </p:cNvPicPr>
          <p:nvPr/>
        </p:nvPicPr>
        <p:blipFill>
          <a:blip r:embed="rId2"/>
          <a:stretch>
            <a:fillRect/>
          </a:stretch>
        </p:blipFill>
        <p:spPr>
          <a:xfrm>
            <a:off x="876300" y="1757362"/>
            <a:ext cx="10599008" cy="4873933"/>
          </a:xfrm>
          <a:prstGeom prst="rect">
            <a:avLst/>
          </a:prstGeom>
        </p:spPr>
      </p:pic>
    </p:spTree>
    <p:extLst>
      <p:ext uri="{BB962C8B-B14F-4D97-AF65-F5344CB8AC3E}">
        <p14:creationId xmlns:p14="http://schemas.microsoft.com/office/powerpoint/2010/main" val="3985465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048613"/>
                                        </p:tgtEl>
                                        <p:attrNameLst>
                                          <p:attrName>style.visibility</p:attrName>
                                        </p:attrNameLst>
                                      </p:cBhvr>
                                      <p:to>
                                        <p:strVal val="visible"/>
                                      </p:to>
                                    </p:set>
                                    <p:animEffect transition="in" filter="barn(inVertical)">
                                      <p:cBhvr>
                                        <p:cTn id="7" dur="500"/>
                                        <p:tgtEl>
                                          <p:spTgt spid="10486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13"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Content Placeholder 1048599"/>
          <p:cNvSpPr txBox="1"/>
          <p:nvPr/>
        </p:nvSpPr>
        <p:spPr>
          <a:xfrm flipH="1">
            <a:off x="7344770" y="5800298"/>
            <a:ext cx="4351361" cy="961679"/>
          </a:xfrm>
          <a:prstGeom prst="rect">
            <a:avLst/>
          </a:prstGeom>
        </p:spPr>
        <p:txBody>
          <a:bodyPr vert="horz" lIns="91440" tIns="45720" rIns="91440" bIns="45720" rtlCol="0">
            <a:no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pPr>
            <a:endParaRPr kumimoji="0" lang="en-US" sz="2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pPr>
            <a:endParaRPr kumimoji="0" lang="en-US" sz="2400" b="0" i="0" u="none" strike="noStrike" kern="1200" cap="none" spc="0" normalizeH="0" baseline="0" noProof="0" dirty="0">
              <a:ln>
                <a:noFill/>
              </a:ln>
              <a:solidFill>
                <a:schemeClr val="tx1"/>
              </a:solidFill>
              <a:effectLst/>
              <a:uLnTx/>
              <a:uFillTx/>
              <a:latin typeface="Times New Roman" panose="02020603050405020304" charset="0"/>
              <a:ea typeface="+mn-ea"/>
              <a:cs typeface="Times New Roman" panose="02020603050405020304" charset="0"/>
            </a:endParaRPr>
          </a:p>
        </p:txBody>
      </p:sp>
      <p:sp>
        <p:nvSpPr>
          <p:cNvPr id="1048610" name="Content Placeholder 1048599"/>
          <p:cNvSpPr txBox="1"/>
          <p:nvPr/>
        </p:nvSpPr>
        <p:spPr>
          <a:xfrm flipH="1">
            <a:off x="7344770" y="5841242"/>
            <a:ext cx="4637964" cy="920736"/>
          </a:xfrm>
          <a:prstGeom prst="rect">
            <a:avLst/>
          </a:prstGeom>
        </p:spPr>
        <p:txBody>
          <a:bodyPr vert="horz" lIns="91440" tIns="45720" rIns="91440" bIns="45720" rtlCol="0">
            <a:no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pPr>
            <a:endParaRPr kumimoji="0" lang="en-US" sz="2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pPr>
            <a:endParaRPr kumimoji="0" lang="en-US" sz="2400" b="0" i="0" u="none" strike="noStrike" kern="1200" cap="none" spc="0" normalizeH="0" baseline="0" noProof="0" dirty="0">
              <a:ln>
                <a:noFill/>
              </a:ln>
              <a:solidFill>
                <a:schemeClr val="tx1"/>
              </a:solidFill>
              <a:effectLst/>
              <a:uLnTx/>
              <a:uFillTx/>
              <a:latin typeface="Times New Roman" panose="02020603050405020304" charset="0"/>
              <a:ea typeface="+mn-ea"/>
              <a:cs typeface="Times New Roman" panose="02020603050405020304" charset="0"/>
            </a:endParaRPr>
          </a:p>
        </p:txBody>
      </p:sp>
      <p:sp>
        <p:nvSpPr>
          <p:cNvPr id="3" name="TextBox 2">
            <a:extLst>
              <a:ext uri="{FF2B5EF4-FFF2-40B4-BE49-F238E27FC236}">
                <a16:creationId xmlns:a16="http://schemas.microsoft.com/office/drawing/2014/main" id="{905E26F1-F137-6057-B981-F5ED13009317}"/>
              </a:ext>
            </a:extLst>
          </p:cNvPr>
          <p:cNvSpPr txBox="1"/>
          <p:nvPr/>
        </p:nvSpPr>
        <p:spPr>
          <a:xfrm>
            <a:off x="323850" y="96022"/>
            <a:ext cx="11544300" cy="6405087"/>
          </a:xfrm>
          <a:prstGeom prst="rect">
            <a:avLst/>
          </a:prstGeom>
          <a:noFill/>
        </p:spPr>
        <p:txBody>
          <a:bodyPr wrap="square">
            <a:spAutoFit/>
          </a:bodyPr>
          <a:lstStyle/>
          <a:p>
            <a:pPr marL="342900" indent="-342900" algn="just">
              <a:buFont typeface="Wingdings" panose="05000000000000000000" pitchFamily="2" charset="2"/>
              <a:buChar char="Ø"/>
            </a:pPr>
            <a:r>
              <a:rPr lang="en-GB" sz="2400" b="1" dirty="0">
                <a:solidFill>
                  <a:srgbClr val="000000"/>
                </a:solidFill>
                <a:latin typeface="Arial" panose="020B0604020202020204" pitchFamily="34" charset="0"/>
                <a:cs typeface="Arial" panose="020B0604020202020204" pitchFamily="34" charset="0"/>
              </a:rPr>
              <a:t>The Advantages of the Existing System </a:t>
            </a:r>
          </a:p>
          <a:p>
            <a:pPr marL="342900" lvl="0" indent="-342900" algn="just">
              <a:lnSpc>
                <a:spcPct val="150000"/>
              </a:lnSpc>
              <a:buFont typeface="+mj-lt"/>
              <a:buAutoNum type="romanLcPeriod"/>
            </a:pPr>
            <a:r>
              <a:rPr lang="en-GB" sz="2400" dirty="0">
                <a:effectLst/>
                <a:latin typeface="Arial" panose="020B0604020202020204" pitchFamily="34" charset="0"/>
                <a:ea typeface="Times New Roman" panose="02020603050405020304" pitchFamily="18" charset="0"/>
                <a:cs typeface="Arial" panose="020B0604020202020204" pitchFamily="34" charset="0"/>
              </a:rPr>
              <a:t>High accuracy on </a:t>
            </a:r>
            <a:r>
              <a:rPr lang="en-GB" sz="2400" dirty="0" err="1">
                <a:effectLst/>
                <a:latin typeface="Arial" panose="020B0604020202020204" pitchFamily="34" charset="0"/>
                <a:ea typeface="Times New Roman" panose="02020603050405020304" pitchFamily="18" charset="0"/>
                <a:cs typeface="Arial" panose="020B0604020202020204" pitchFamily="34" charset="0"/>
              </a:rPr>
              <a:t>labeled</a:t>
            </a:r>
            <a:r>
              <a:rPr lang="en-GB" sz="2400" dirty="0">
                <a:effectLst/>
                <a:latin typeface="Arial" panose="020B0604020202020204" pitchFamily="34" charset="0"/>
                <a:ea typeface="Times New Roman" panose="02020603050405020304" pitchFamily="18" charset="0"/>
                <a:cs typeface="Arial" panose="020B0604020202020204" pitchFamily="34" charset="0"/>
              </a:rPr>
              <a:t> data: Existing systems perform well on large </a:t>
            </a:r>
            <a:r>
              <a:rPr lang="en-GB" sz="2400" dirty="0" err="1">
                <a:effectLst/>
                <a:latin typeface="Arial" panose="020B0604020202020204" pitchFamily="34" charset="0"/>
                <a:ea typeface="Times New Roman" panose="02020603050405020304" pitchFamily="18" charset="0"/>
                <a:cs typeface="Arial" panose="020B0604020202020204" pitchFamily="34" charset="0"/>
              </a:rPr>
              <a:t>labeled</a:t>
            </a:r>
            <a:r>
              <a:rPr lang="en-GB" sz="2400" dirty="0">
                <a:effectLst/>
                <a:latin typeface="Arial" panose="020B0604020202020204" pitchFamily="34" charset="0"/>
                <a:ea typeface="Times New Roman" panose="02020603050405020304" pitchFamily="18" charset="0"/>
                <a:cs typeface="Arial" panose="020B0604020202020204" pitchFamily="34" charset="0"/>
              </a:rPr>
              <a:t> data sets, achieving high accuracy rates using supervised learning models.</a:t>
            </a:r>
            <a:endParaRPr lang="en-NG" sz="2400" dirty="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lgn="just">
              <a:lnSpc>
                <a:spcPct val="150000"/>
              </a:lnSpc>
              <a:spcAft>
                <a:spcPts val="800"/>
              </a:spcAft>
              <a:buFont typeface="+mj-lt"/>
              <a:buAutoNum type="romanLcPeriod"/>
            </a:pPr>
            <a:r>
              <a:rPr lang="en-GB" sz="2400" dirty="0">
                <a:effectLst/>
                <a:latin typeface="Arial" panose="020B0604020202020204" pitchFamily="34" charset="0"/>
                <a:ea typeface="Times New Roman" panose="02020603050405020304" pitchFamily="18" charset="0"/>
                <a:cs typeface="Arial" panose="020B0604020202020204" pitchFamily="34" charset="0"/>
              </a:rPr>
              <a:t>Easy feature extraction: Systems using feature extraction methods such as TF-IDF and Bag of Words have demonstrated easy implementation and effective results in capturing keyword frequencies.</a:t>
            </a:r>
            <a:endParaRPr lang="en-GB" sz="2400" b="1" dirty="0">
              <a:solidFill>
                <a:srgbClr val="000000"/>
              </a:solidFill>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Ø"/>
            </a:pPr>
            <a:r>
              <a:rPr lang="en-GB" sz="2400" b="1" dirty="0">
                <a:solidFill>
                  <a:srgbClr val="000000"/>
                </a:solidFill>
                <a:latin typeface="Arial" panose="020B0604020202020204" pitchFamily="34" charset="0"/>
                <a:cs typeface="Arial" panose="020B0604020202020204" pitchFamily="34" charset="0"/>
              </a:rPr>
              <a:t>Disadvantages of the Existing System</a:t>
            </a:r>
          </a:p>
          <a:p>
            <a:pPr marL="342900" lvl="0" indent="-342900" algn="just">
              <a:lnSpc>
                <a:spcPct val="150000"/>
              </a:lnSpc>
              <a:buFont typeface="+mj-lt"/>
              <a:buAutoNum type="romanLcPeriod"/>
            </a:pPr>
            <a:r>
              <a:rPr lang="en-GB" sz="2400" dirty="0">
                <a:effectLst/>
                <a:latin typeface="Arial" panose="020B0604020202020204" pitchFamily="34" charset="0"/>
                <a:ea typeface="Times New Roman" panose="02020603050405020304" pitchFamily="18" charset="0"/>
                <a:cs typeface="Arial" panose="020B0604020202020204" pitchFamily="34" charset="0"/>
              </a:rPr>
              <a:t>Limited to </a:t>
            </a:r>
            <a:r>
              <a:rPr lang="en-GB" sz="2400" dirty="0" err="1">
                <a:effectLst/>
                <a:latin typeface="Arial" panose="020B0604020202020204" pitchFamily="34" charset="0"/>
                <a:ea typeface="Times New Roman" panose="02020603050405020304" pitchFamily="18" charset="0"/>
                <a:cs typeface="Arial" panose="020B0604020202020204" pitchFamily="34" charset="0"/>
              </a:rPr>
              <a:t>labeled</a:t>
            </a:r>
            <a:r>
              <a:rPr lang="en-GB" sz="2400" dirty="0">
                <a:effectLst/>
                <a:latin typeface="Arial" panose="020B0604020202020204" pitchFamily="34" charset="0"/>
                <a:ea typeface="Times New Roman" panose="02020603050405020304" pitchFamily="18" charset="0"/>
                <a:cs typeface="Arial" panose="020B0604020202020204" pitchFamily="34" charset="0"/>
              </a:rPr>
              <a:t> data: Supervised learning systems rely heavily on </a:t>
            </a:r>
            <a:r>
              <a:rPr lang="en-GB" sz="2400" dirty="0" err="1">
                <a:effectLst/>
                <a:latin typeface="Arial" panose="020B0604020202020204" pitchFamily="34" charset="0"/>
                <a:ea typeface="Times New Roman" panose="02020603050405020304" pitchFamily="18" charset="0"/>
                <a:cs typeface="Arial" panose="020B0604020202020204" pitchFamily="34" charset="0"/>
              </a:rPr>
              <a:t>labeled</a:t>
            </a:r>
            <a:r>
              <a:rPr lang="en-GB" sz="2400" dirty="0">
                <a:effectLst/>
                <a:latin typeface="Arial" panose="020B0604020202020204" pitchFamily="34" charset="0"/>
                <a:ea typeface="Times New Roman" panose="02020603050405020304" pitchFamily="18" charset="0"/>
                <a:cs typeface="Arial" panose="020B0604020202020204" pitchFamily="34" charset="0"/>
              </a:rPr>
              <a:t> datasets. </a:t>
            </a:r>
            <a:endParaRPr lang="en-NG" sz="2400" dirty="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lgn="just">
              <a:lnSpc>
                <a:spcPct val="150000"/>
              </a:lnSpc>
              <a:spcAft>
                <a:spcPts val="800"/>
              </a:spcAft>
              <a:buFont typeface="+mj-lt"/>
              <a:buAutoNum type="romanLcPeriod"/>
            </a:pPr>
            <a:r>
              <a:rPr lang="en-GB" sz="2400" dirty="0">
                <a:effectLst/>
                <a:latin typeface="Arial" panose="020B0604020202020204" pitchFamily="34" charset="0"/>
                <a:ea typeface="Times New Roman" panose="02020603050405020304" pitchFamily="18" charset="0"/>
                <a:cs typeface="Arial" panose="020B0604020202020204" pitchFamily="34" charset="0"/>
              </a:rPr>
              <a:t>High false positive rate: These systems often struggle with sarcasm, coded language, and indirect forms of harassment, leading to a high rate of false positives.</a:t>
            </a:r>
            <a:endParaRPr lang="en-NG" sz="2400" dirty="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13143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048689">
            <a:extLst>
              <a:ext uri="{FF2B5EF4-FFF2-40B4-BE49-F238E27FC236}">
                <a16:creationId xmlns:a16="http://schemas.microsoft.com/office/drawing/2014/main" id="{89858523-E1D5-7F93-03AA-CC5996F133EE}"/>
              </a:ext>
            </a:extLst>
          </p:cNvPr>
          <p:cNvSpPr txBox="1"/>
          <p:nvPr/>
        </p:nvSpPr>
        <p:spPr>
          <a:xfrm>
            <a:off x="433190" y="318493"/>
            <a:ext cx="10758616" cy="523220"/>
          </a:xfrm>
          <a:prstGeom prst="rect">
            <a:avLst/>
          </a:prstGeom>
        </p:spPr>
        <p:txBody>
          <a:bodyPr wrap="square" rtlCol="0">
            <a:spAutoFit/>
          </a:bodyPr>
          <a:lstStyle/>
          <a:p>
            <a:pPr marL="457200" indent="-457200" algn="just">
              <a:buFont typeface="Wingdings" panose="05000000000000000000" pitchFamily="2" charset="2"/>
              <a:buChar char="Ø"/>
            </a:pPr>
            <a:r>
              <a:rPr lang="en-US" sz="2800" b="1" dirty="0">
                <a:solidFill>
                  <a:srgbClr val="000000"/>
                </a:solidFill>
              </a:rPr>
              <a:t>MODEL ARCHITECTURE  </a:t>
            </a:r>
          </a:p>
        </p:txBody>
      </p:sp>
      <p:sp>
        <p:nvSpPr>
          <p:cNvPr id="14" name="TextBox 1048689">
            <a:extLst>
              <a:ext uri="{FF2B5EF4-FFF2-40B4-BE49-F238E27FC236}">
                <a16:creationId xmlns:a16="http://schemas.microsoft.com/office/drawing/2014/main" id="{B6426197-FA87-C84A-BB17-2E93E92A0622}"/>
              </a:ext>
            </a:extLst>
          </p:cNvPr>
          <p:cNvSpPr txBox="1"/>
          <p:nvPr/>
        </p:nvSpPr>
        <p:spPr>
          <a:xfrm>
            <a:off x="3015049" y="6109170"/>
            <a:ext cx="6536073" cy="461665"/>
          </a:xfrm>
          <a:prstGeom prst="rect">
            <a:avLst/>
          </a:prstGeom>
        </p:spPr>
        <p:txBody>
          <a:bodyPr wrap="square" rtlCol="0">
            <a:spAutoFit/>
          </a:bodyPr>
          <a:lstStyle/>
          <a:p>
            <a:r>
              <a:rPr lang="en-US" sz="2400" dirty="0">
                <a:solidFill>
                  <a:srgbClr val="000000"/>
                </a:solidFill>
                <a:latin typeface="Arial" panose="020B0604020202020204" pitchFamily="34" charset="0"/>
                <a:cs typeface="Arial" panose="020B0604020202020204" pitchFamily="34" charset="0"/>
              </a:rPr>
              <a:t>Fig. 2. System Design. Source (self generated)</a:t>
            </a:r>
          </a:p>
        </p:txBody>
      </p:sp>
      <p:pic>
        <p:nvPicPr>
          <p:cNvPr id="3" name="Picture 2">
            <a:extLst>
              <a:ext uri="{FF2B5EF4-FFF2-40B4-BE49-F238E27FC236}">
                <a16:creationId xmlns:a16="http://schemas.microsoft.com/office/drawing/2014/main" id="{21F4F447-92D5-7ECA-86FE-A0CE26F97C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190" y="841713"/>
            <a:ext cx="10996810" cy="580569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Content Placeholder 1048599"/>
          <p:cNvSpPr txBox="1"/>
          <p:nvPr/>
        </p:nvSpPr>
        <p:spPr>
          <a:xfrm flipH="1">
            <a:off x="7344770" y="5800298"/>
            <a:ext cx="4351361" cy="961679"/>
          </a:xfrm>
          <a:prstGeom prst="rect">
            <a:avLst/>
          </a:prstGeom>
        </p:spPr>
        <p:txBody>
          <a:bodyPr vert="horz" lIns="91440" tIns="45720" rIns="91440" bIns="45720" rtlCol="0">
            <a:no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pPr>
            <a:endParaRPr kumimoji="0" lang="en-US" sz="2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pPr>
            <a:endParaRPr kumimoji="0" lang="en-US" sz="2400" b="0" i="0" u="none" strike="noStrike" kern="1200" cap="none" spc="0" normalizeH="0" baseline="0" noProof="0" dirty="0">
              <a:ln>
                <a:noFill/>
              </a:ln>
              <a:solidFill>
                <a:schemeClr val="tx1"/>
              </a:solidFill>
              <a:effectLst/>
              <a:uLnTx/>
              <a:uFillTx/>
              <a:latin typeface="Times New Roman" panose="02020603050405020304" charset="0"/>
              <a:ea typeface="+mn-ea"/>
              <a:cs typeface="Times New Roman" panose="02020603050405020304" charset="0"/>
            </a:endParaRPr>
          </a:p>
        </p:txBody>
      </p:sp>
      <p:sp>
        <p:nvSpPr>
          <p:cNvPr id="1048610" name="Content Placeholder 1048599"/>
          <p:cNvSpPr txBox="1"/>
          <p:nvPr/>
        </p:nvSpPr>
        <p:spPr>
          <a:xfrm flipH="1">
            <a:off x="7344770" y="5841242"/>
            <a:ext cx="4637964" cy="920736"/>
          </a:xfrm>
          <a:prstGeom prst="rect">
            <a:avLst/>
          </a:prstGeom>
        </p:spPr>
        <p:txBody>
          <a:bodyPr vert="horz" lIns="91440" tIns="45720" rIns="91440" bIns="45720" rtlCol="0">
            <a:no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pPr>
            <a:endParaRPr kumimoji="0" lang="en-US" sz="2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pPr>
            <a:endParaRPr kumimoji="0" lang="en-US" sz="2400" b="0" i="0" u="none" strike="noStrike" kern="1200" cap="none" spc="0" normalizeH="0" baseline="0" noProof="0" dirty="0">
              <a:ln>
                <a:noFill/>
              </a:ln>
              <a:solidFill>
                <a:schemeClr val="tx1"/>
              </a:solidFill>
              <a:effectLst/>
              <a:uLnTx/>
              <a:uFillTx/>
              <a:latin typeface="Times New Roman" panose="02020603050405020304" charset="0"/>
              <a:ea typeface="+mn-ea"/>
              <a:cs typeface="Times New Roman" panose="02020603050405020304" charset="0"/>
            </a:endParaRPr>
          </a:p>
        </p:txBody>
      </p:sp>
      <p:sp>
        <p:nvSpPr>
          <p:cNvPr id="1048612" name="TextBox 1048689"/>
          <p:cNvSpPr txBox="1"/>
          <p:nvPr/>
        </p:nvSpPr>
        <p:spPr>
          <a:xfrm>
            <a:off x="434085" y="474220"/>
            <a:ext cx="10758616" cy="6138347"/>
          </a:xfrm>
          <a:prstGeom prst="rect">
            <a:avLst/>
          </a:prstGeom>
        </p:spPr>
        <p:txBody>
          <a:bodyPr wrap="square" rtlCol="0">
            <a:spAutoFit/>
          </a:bodyPr>
          <a:lstStyle/>
          <a:p>
            <a:pPr marL="342900" indent="-342900" algn="just">
              <a:buFont typeface="Wingdings" panose="05000000000000000000" pitchFamily="2" charset="2"/>
              <a:buChar char="Ø"/>
            </a:pPr>
            <a:r>
              <a:rPr lang="en-US" sz="2400" b="1" dirty="0">
                <a:solidFill>
                  <a:srgbClr val="000000"/>
                </a:solidFill>
                <a:latin typeface="Arial" panose="020B0604020202020204" pitchFamily="34" charset="0"/>
                <a:cs typeface="Arial" panose="020B0604020202020204" pitchFamily="34" charset="0"/>
              </a:rPr>
              <a:t>ADVANTAGES OF THE PROPOSED MODEL OVER EXISTING MODELS </a:t>
            </a:r>
          </a:p>
          <a:p>
            <a:pPr marL="514350" lvl="0" indent="-514350" algn="just">
              <a:lnSpc>
                <a:spcPct val="150000"/>
              </a:lnSpc>
              <a:buFont typeface="+mj-lt"/>
              <a:buAutoNum type="romanLcPeriod"/>
            </a:pPr>
            <a:r>
              <a:rPr lang="en-US" sz="2400" dirty="0">
                <a:effectLst/>
                <a:latin typeface="Arial" panose="020B0604020202020204" pitchFamily="34" charset="0"/>
                <a:ea typeface="Times New Roman" panose="02020603050405020304" pitchFamily="18" charset="0"/>
                <a:cs typeface="Arial" panose="020B0604020202020204" pitchFamily="34" charset="0"/>
              </a:rPr>
              <a:t>Complexity and robustness,</a:t>
            </a:r>
            <a:endParaRPr lang="en-NG" sz="2400" dirty="0">
              <a:effectLst/>
              <a:latin typeface="Arial" panose="020B0604020202020204" pitchFamily="34" charset="0"/>
              <a:ea typeface="Times New Roman" panose="02020603050405020304" pitchFamily="18" charset="0"/>
              <a:cs typeface="Arial" panose="020B0604020202020204" pitchFamily="34" charset="0"/>
            </a:endParaRPr>
          </a:p>
          <a:p>
            <a:pPr marL="514350" lvl="0" indent="-514350" algn="just">
              <a:lnSpc>
                <a:spcPct val="150000"/>
              </a:lnSpc>
              <a:buFont typeface="+mj-lt"/>
              <a:buAutoNum type="romanLcPeriod"/>
            </a:pPr>
            <a:r>
              <a:rPr lang="en-US" sz="2400" dirty="0">
                <a:effectLst/>
                <a:latin typeface="Arial" panose="020B0604020202020204" pitchFamily="34" charset="0"/>
                <a:ea typeface="Times New Roman" panose="02020603050405020304" pitchFamily="18" charset="0"/>
                <a:cs typeface="Arial" panose="020B0604020202020204" pitchFamily="34" charset="0"/>
              </a:rPr>
              <a:t>User Prompt,</a:t>
            </a:r>
            <a:endParaRPr lang="en-NG" sz="2400" dirty="0">
              <a:effectLst/>
              <a:latin typeface="Arial" panose="020B0604020202020204" pitchFamily="34" charset="0"/>
              <a:ea typeface="Times New Roman" panose="02020603050405020304" pitchFamily="18" charset="0"/>
              <a:cs typeface="Arial" panose="020B0604020202020204" pitchFamily="34" charset="0"/>
            </a:endParaRPr>
          </a:p>
          <a:p>
            <a:pPr marL="514350" lvl="0" indent="-514350" algn="just">
              <a:lnSpc>
                <a:spcPct val="150000"/>
              </a:lnSpc>
              <a:buFont typeface="+mj-lt"/>
              <a:buAutoNum type="romanLcPeriod"/>
            </a:pPr>
            <a:r>
              <a:rPr lang="en-US" sz="2400" dirty="0">
                <a:effectLst/>
                <a:latin typeface="Arial" panose="020B0604020202020204" pitchFamily="34" charset="0"/>
                <a:ea typeface="Times New Roman" panose="02020603050405020304" pitchFamily="18" charset="0"/>
                <a:cs typeface="Arial" panose="020B0604020202020204" pitchFamily="34" charset="0"/>
              </a:rPr>
              <a:t>The proposed model has a robust database both from the sourced data to the implemented dataset. </a:t>
            </a:r>
            <a:endParaRPr lang="en-NG" sz="2400" dirty="0">
              <a:effectLst/>
              <a:latin typeface="Arial" panose="020B0604020202020204" pitchFamily="34" charset="0"/>
              <a:ea typeface="Times New Roman" panose="02020603050405020304" pitchFamily="18" charset="0"/>
              <a:cs typeface="Arial" panose="020B0604020202020204" pitchFamily="34" charset="0"/>
            </a:endParaRPr>
          </a:p>
          <a:p>
            <a:pPr marL="514350" lvl="0" indent="-514350" algn="just">
              <a:lnSpc>
                <a:spcPct val="150000"/>
              </a:lnSpc>
              <a:spcAft>
                <a:spcPts val="800"/>
              </a:spcAft>
              <a:buFont typeface="+mj-lt"/>
              <a:buAutoNum type="romanLcPeriod"/>
            </a:pPr>
            <a:r>
              <a:rPr lang="en-US" sz="2400" dirty="0">
                <a:effectLst/>
                <a:latin typeface="Arial" panose="020B0604020202020204" pitchFamily="34" charset="0"/>
                <a:ea typeface="Times New Roman" panose="02020603050405020304" pitchFamily="18" charset="0"/>
                <a:cs typeface="Arial" panose="020B0604020202020204" pitchFamily="34" charset="0"/>
              </a:rPr>
              <a:t>User friendly web interface</a:t>
            </a:r>
            <a:endParaRPr lang="en-US" sz="2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lgn="just">
              <a:lnSpc>
                <a:spcPct val="150000"/>
              </a:lnSpc>
              <a:spcAft>
                <a:spcPts val="800"/>
              </a:spcAft>
              <a:buFont typeface="Wingdings" panose="05000000000000000000" pitchFamily="2" charset="2"/>
              <a:buChar char="Ø"/>
            </a:pPr>
            <a:r>
              <a:rPr lang="en-GB" sz="2400" b="1" dirty="0">
                <a:solidFill>
                  <a:srgbClr val="000000"/>
                </a:solidFill>
                <a:latin typeface="Arial" panose="020B0604020202020204" pitchFamily="34" charset="0"/>
                <a:cs typeface="Arial" panose="020B0604020202020204" pitchFamily="34" charset="0"/>
              </a:rPr>
              <a:t>THE LIMITATIONS OF THE PROPOSED SYSTEM</a:t>
            </a:r>
          </a:p>
          <a:p>
            <a:pPr lvl="0" algn="just">
              <a:lnSpc>
                <a:spcPct val="150000"/>
              </a:lnSpc>
              <a:spcAft>
                <a:spcPts val="800"/>
              </a:spcAft>
            </a:pPr>
            <a:r>
              <a:rPr lang="en-GB" sz="2400" dirty="0">
                <a:effectLst/>
                <a:latin typeface="Arial" panose="020B0604020202020204" pitchFamily="34" charset="0"/>
                <a:ea typeface="Times New Roman" panose="02020603050405020304" pitchFamily="18" charset="0"/>
                <a:cs typeface="Arial" panose="020B0604020202020204" pitchFamily="34" charset="0"/>
              </a:rPr>
              <a:t>The proposed system's limitations include its reliance on a single dataset, which may not capture all market variations, and its computationally intensive training process, which could affect scalability and efficiency in real-time applications.</a:t>
            </a:r>
            <a:endParaRPr lang="en-US" sz="2400" dirty="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764320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TextBox 2"/>
          <p:cNvSpPr txBox="1"/>
          <p:nvPr/>
        </p:nvSpPr>
        <p:spPr>
          <a:xfrm>
            <a:off x="609600" y="153953"/>
            <a:ext cx="10972800" cy="707886"/>
          </a:xfrm>
          <a:prstGeom prst="rect">
            <a:avLst/>
          </a:prstGeom>
          <a:solidFill>
            <a:schemeClr val="bg2">
              <a:lumMod val="25000"/>
            </a:schemeClr>
          </a:solidFill>
        </p:spPr>
        <p:txBody>
          <a:bodyPr wrap="square" rtlCol="0">
            <a:spAutoFit/>
          </a:bodyPr>
          <a:lstStyle/>
          <a:p>
            <a:r>
              <a:rPr lang="en-GB" sz="4000" b="1" dirty="0">
                <a:solidFill>
                  <a:schemeClr val="bg1"/>
                </a:solidFill>
                <a:latin typeface="Times New Roman" pitchFamily="18" charset="0"/>
                <a:cs typeface="Times New Roman" pitchFamily="18" charset="0"/>
              </a:rPr>
              <a:t>RESULTS </a:t>
            </a:r>
          </a:p>
        </p:txBody>
      </p:sp>
      <p:sp>
        <p:nvSpPr>
          <p:cNvPr id="9" name="TextBox 1048689">
            <a:extLst>
              <a:ext uri="{FF2B5EF4-FFF2-40B4-BE49-F238E27FC236}">
                <a16:creationId xmlns:a16="http://schemas.microsoft.com/office/drawing/2014/main" id="{89858523-E1D5-7F93-03AA-CC5996F133EE}"/>
              </a:ext>
            </a:extLst>
          </p:cNvPr>
          <p:cNvSpPr txBox="1"/>
          <p:nvPr/>
        </p:nvSpPr>
        <p:spPr>
          <a:xfrm>
            <a:off x="433190" y="1019962"/>
            <a:ext cx="10758616" cy="523220"/>
          </a:xfrm>
          <a:prstGeom prst="rect">
            <a:avLst/>
          </a:prstGeom>
        </p:spPr>
        <p:txBody>
          <a:bodyPr wrap="square" rtlCol="0">
            <a:spAutoFit/>
          </a:bodyPr>
          <a:lstStyle/>
          <a:p>
            <a:pPr marL="457200" indent="-457200" algn="just">
              <a:buFont typeface="Wingdings" panose="05000000000000000000" pitchFamily="2" charset="2"/>
              <a:buChar char="Ø"/>
            </a:pPr>
            <a:r>
              <a:rPr lang="en-US" sz="2800" b="1" dirty="0">
                <a:solidFill>
                  <a:srgbClr val="000000"/>
                </a:solidFill>
              </a:rPr>
              <a:t>USER WEB INTERFACE SCREENSHOT</a:t>
            </a:r>
          </a:p>
        </p:txBody>
      </p:sp>
      <p:sp>
        <p:nvSpPr>
          <p:cNvPr id="5" name="TextBox 4">
            <a:extLst>
              <a:ext uri="{FF2B5EF4-FFF2-40B4-BE49-F238E27FC236}">
                <a16:creationId xmlns:a16="http://schemas.microsoft.com/office/drawing/2014/main" id="{7F5424E4-4780-1D34-3B04-D4CEAD99AF5F}"/>
              </a:ext>
            </a:extLst>
          </p:cNvPr>
          <p:cNvSpPr txBox="1"/>
          <p:nvPr/>
        </p:nvSpPr>
        <p:spPr>
          <a:xfrm>
            <a:off x="2656377" y="6144411"/>
            <a:ext cx="8535429" cy="461665"/>
          </a:xfrm>
          <a:prstGeom prst="rect">
            <a:avLst/>
          </a:prstGeom>
          <a:noFill/>
        </p:spPr>
        <p:txBody>
          <a:bodyPr wrap="square">
            <a:spAutoFit/>
          </a:bodyPr>
          <a:lstStyle/>
          <a:p>
            <a:pPr algn="ctr">
              <a:spcAft>
                <a:spcPts val="1000"/>
              </a:spcAft>
            </a:pPr>
            <a:r>
              <a:rPr lang="en-US" sz="2400" dirty="0">
                <a:solidFill>
                  <a:srgbClr val="44546A"/>
                </a:solidFill>
                <a:effectLst/>
                <a:latin typeface="Arial" panose="020B0604020202020204" pitchFamily="34" charset="0"/>
                <a:ea typeface="Times New Roman" panose="02020603050405020304" pitchFamily="18" charset="0"/>
                <a:cs typeface="Arial" panose="020B0604020202020204" pitchFamily="34" charset="0"/>
              </a:rPr>
              <a:t>Fig. 3 Used car Price prediction web interface over view</a:t>
            </a:r>
            <a:endParaRPr lang="en-NG" sz="2400" dirty="0">
              <a:solidFill>
                <a:srgbClr val="44546A"/>
              </a:solidFill>
              <a:effectLst/>
              <a:latin typeface="Arial" panose="020B0604020202020204" pitchFamily="34" charset="0"/>
              <a:ea typeface="Times New Roman" panose="02020603050405020304" pitchFamily="18" charset="0"/>
              <a:cs typeface="Arial" panose="020B0604020202020204" pitchFamily="34" charset="0"/>
            </a:endParaRPr>
          </a:p>
        </p:txBody>
      </p:sp>
      <p:pic>
        <p:nvPicPr>
          <p:cNvPr id="3" name="Picture 2">
            <a:extLst>
              <a:ext uri="{FF2B5EF4-FFF2-40B4-BE49-F238E27FC236}">
                <a16:creationId xmlns:a16="http://schemas.microsoft.com/office/drawing/2014/main" id="{89C071D8-A474-D21C-6D2B-2FB06CA0E9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050" y="1565275"/>
            <a:ext cx="10020300" cy="4724684"/>
          </a:xfrm>
          <a:prstGeom prst="rect">
            <a:avLst/>
          </a:prstGeom>
        </p:spPr>
      </p:pic>
    </p:spTree>
    <p:extLst>
      <p:ext uri="{BB962C8B-B14F-4D97-AF65-F5344CB8AC3E}">
        <p14:creationId xmlns:p14="http://schemas.microsoft.com/office/powerpoint/2010/main" val="3854170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048620"/>
                                        </p:tgtEl>
                                        <p:attrNameLst>
                                          <p:attrName>style.visibility</p:attrName>
                                        </p:attrNameLst>
                                      </p:cBhvr>
                                      <p:to>
                                        <p:strVal val="visible"/>
                                      </p:to>
                                    </p:set>
                                    <p:animEffect transition="in" filter="barn(inVertical)">
                                      <p:cBhvr>
                                        <p:cTn id="7" dur="500"/>
                                        <p:tgtEl>
                                          <p:spTgt spid="10486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0"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Content Placeholder 1048599"/>
          <p:cNvSpPr txBox="1"/>
          <p:nvPr/>
        </p:nvSpPr>
        <p:spPr>
          <a:xfrm flipH="1">
            <a:off x="7344770" y="5800298"/>
            <a:ext cx="4351361" cy="961679"/>
          </a:xfrm>
          <a:prstGeom prst="rect">
            <a:avLst/>
          </a:prstGeom>
        </p:spPr>
        <p:txBody>
          <a:bodyPr vert="horz" lIns="91440" tIns="45720" rIns="91440" bIns="45720" rtlCol="0">
            <a:no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pPr>
            <a:endParaRPr kumimoji="0" lang="en-US" sz="2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pPr>
            <a:endParaRPr kumimoji="0" lang="en-US" sz="2400" b="0" i="0" u="none" strike="noStrike" kern="1200" cap="none" spc="0" normalizeH="0" baseline="0" noProof="0" dirty="0">
              <a:ln>
                <a:noFill/>
              </a:ln>
              <a:solidFill>
                <a:schemeClr val="tx1"/>
              </a:solidFill>
              <a:effectLst/>
              <a:uLnTx/>
              <a:uFillTx/>
              <a:latin typeface="Times New Roman" panose="02020603050405020304" charset="0"/>
              <a:ea typeface="+mn-ea"/>
              <a:cs typeface="Times New Roman" panose="02020603050405020304" charset="0"/>
            </a:endParaRPr>
          </a:p>
        </p:txBody>
      </p:sp>
      <p:sp>
        <p:nvSpPr>
          <p:cNvPr id="1048610" name="Content Placeholder 1048599"/>
          <p:cNvSpPr txBox="1"/>
          <p:nvPr/>
        </p:nvSpPr>
        <p:spPr>
          <a:xfrm flipH="1">
            <a:off x="7344770" y="5841242"/>
            <a:ext cx="4637964" cy="920736"/>
          </a:xfrm>
          <a:prstGeom prst="rect">
            <a:avLst/>
          </a:prstGeom>
        </p:spPr>
        <p:txBody>
          <a:bodyPr vert="horz" lIns="91440" tIns="45720" rIns="91440" bIns="45720" rtlCol="0">
            <a:no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pPr>
            <a:endParaRPr kumimoji="0" lang="en-US" sz="2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pPr>
            <a:endParaRPr kumimoji="0" lang="en-US" sz="2400" b="0" i="0" u="none" strike="noStrike" kern="1200" cap="none" spc="0" normalizeH="0" baseline="0" noProof="0" dirty="0">
              <a:ln>
                <a:noFill/>
              </a:ln>
              <a:solidFill>
                <a:schemeClr val="tx1"/>
              </a:solidFill>
              <a:effectLst/>
              <a:uLnTx/>
              <a:uFillTx/>
              <a:latin typeface="Times New Roman" panose="02020603050405020304" charset="0"/>
              <a:ea typeface="+mn-ea"/>
              <a:cs typeface="Times New Roman" panose="02020603050405020304" charset="0"/>
            </a:endParaRPr>
          </a:p>
        </p:txBody>
      </p:sp>
      <p:sp>
        <p:nvSpPr>
          <p:cNvPr id="1048612" name="TextBox 1048689"/>
          <p:cNvSpPr txBox="1"/>
          <p:nvPr/>
        </p:nvSpPr>
        <p:spPr>
          <a:xfrm>
            <a:off x="594723" y="498934"/>
            <a:ext cx="4162628" cy="4524315"/>
          </a:xfrm>
          <a:prstGeom prst="rect">
            <a:avLst/>
          </a:prstGeom>
        </p:spPr>
        <p:txBody>
          <a:bodyPr wrap="square" rtlCol="0">
            <a:spAutoFit/>
          </a:bodyPr>
          <a:lstStyle/>
          <a:p>
            <a:pPr marL="342900" indent="-342900">
              <a:buFont typeface="Wingdings" panose="05000000000000000000" pitchFamily="2" charset="2"/>
              <a:buChar char="Ø"/>
            </a:pPr>
            <a:r>
              <a:rPr lang="en-GB" sz="2400" b="1" dirty="0">
                <a:solidFill>
                  <a:srgbClr val="000000"/>
                </a:solidFill>
                <a:latin typeface="Arial" panose="020B0604020202020204" pitchFamily="34" charset="0"/>
                <a:cs typeface="Arial" panose="020B0604020202020204" pitchFamily="34" charset="0"/>
              </a:rPr>
              <a:t>CNN</a:t>
            </a:r>
          </a:p>
          <a:p>
            <a:r>
              <a:rPr lang="en-NG" sz="2400" dirty="0">
                <a:effectLst/>
                <a:latin typeface="Arial" panose="020B0604020202020204" pitchFamily="34" charset="0"/>
                <a:ea typeface="Times New Roman" panose="02020603050405020304" pitchFamily="18" charset="0"/>
                <a:cs typeface="Arial" panose="020B0604020202020204" pitchFamily="34" charset="0"/>
              </a:rPr>
              <a:t>The Confusion Matrix was generated to be [[2111  313], [ 193 1384]] with an Accuracy: of 87.35316395759583</a:t>
            </a:r>
          </a:p>
          <a:p>
            <a:endParaRPr lang="en-GB" sz="2400" dirty="0">
              <a:solidFill>
                <a:srgbClr val="0000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GB" sz="2400" b="1" dirty="0">
                <a:solidFill>
                  <a:srgbClr val="000000"/>
                </a:solidFill>
                <a:latin typeface="Arial" panose="020B0604020202020204" pitchFamily="34" charset="0"/>
                <a:cs typeface="Arial" panose="020B0604020202020204" pitchFamily="34" charset="0"/>
              </a:rPr>
              <a:t>LSTM</a:t>
            </a:r>
          </a:p>
          <a:p>
            <a:r>
              <a:rPr lang="en-NG" sz="2400" dirty="0">
                <a:effectLst/>
                <a:latin typeface="Arial" panose="020B0604020202020204" pitchFamily="34" charset="0"/>
                <a:ea typeface="Times New Roman" panose="02020603050405020304" pitchFamily="18" charset="0"/>
                <a:cs typeface="Arial" panose="020B0604020202020204" pitchFamily="34" charset="0"/>
              </a:rPr>
              <a:t>The Confusion Matrix was [[2424    0], [1577    0]] with an Accuracy of 60.58485507965088</a:t>
            </a:r>
            <a:r>
              <a:rPr lang="en-GB" sz="2400" dirty="0">
                <a:solidFill>
                  <a:srgbClr val="000000"/>
                </a:solidFill>
                <a:latin typeface="Arial" panose="020B0604020202020204" pitchFamily="34" charset="0"/>
                <a:cs typeface="Arial" panose="020B0604020202020204" pitchFamily="34" charset="0"/>
              </a:rPr>
              <a:t>.</a:t>
            </a:r>
            <a:endParaRPr lang="en-US" sz="2400" dirty="0">
              <a:solidFill>
                <a:srgbClr val="000000"/>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3CA13AFE-4E40-D458-B37A-A0DA87C244E6}"/>
              </a:ext>
            </a:extLst>
          </p:cNvPr>
          <p:cNvPicPr>
            <a:picLocks noChangeAspect="1"/>
          </p:cNvPicPr>
          <p:nvPr/>
        </p:nvPicPr>
        <p:blipFill>
          <a:blip r:embed="rId2"/>
          <a:stretch>
            <a:fillRect/>
          </a:stretch>
        </p:blipFill>
        <p:spPr>
          <a:xfrm>
            <a:off x="4757350" y="653414"/>
            <a:ext cx="6291649" cy="4547235"/>
          </a:xfrm>
          <a:prstGeom prst="rect">
            <a:avLst/>
          </a:prstGeom>
        </p:spPr>
      </p:pic>
    </p:spTree>
    <p:extLst>
      <p:ext uri="{BB962C8B-B14F-4D97-AF65-F5344CB8AC3E}">
        <p14:creationId xmlns:p14="http://schemas.microsoft.com/office/powerpoint/2010/main" val="2632236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TextBox 2"/>
          <p:cNvSpPr txBox="1"/>
          <p:nvPr/>
        </p:nvSpPr>
        <p:spPr>
          <a:xfrm>
            <a:off x="0" y="0"/>
            <a:ext cx="12192000" cy="7755969"/>
          </a:xfrm>
          <a:prstGeom prst="rect">
            <a:avLst/>
          </a:prstGeom>
          <a:solidFill>
            <a:schemeClr val="bg2">
              <a:lumMod val="25000"/>
            </a:schemeClr>
          </a:solidFill>
        </p:spPr>
        <p:txBody>
          <a:bodyPr wrap="square" rtlCol="0">
            <a:spAutoFit/>
          </a:bodyPr>
          <a:lstStyle/>
          <a:p>
            <a:pPr algn="ctr"/>
            <a:r>
              <a:rPr lang="en-GB" sz="16000" b="1" dirty="0">
                <a:solidFill>
                  <a:schemeClr val="bg1"/>
                </a:solidFill>
              </a:rPr>
              <a:t>THANK YOU FOR LISTENING </a:t>
            </a:r>
          </a:p>
        </p:txBody>
      </p:sp>
    </p:spTree>
    <p:extLst>
      <p:ext uri="{BB962C8B-B14F-4D97-AF65-F5344CB8AC3E}">
        <p14:creationId xmlns:p14="http://schemas.microsoft.com/office/powerpoint/2010/main" val="3981542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048587"/>
                                        </p:tgtEl>
                                        <p:attrNameLst>
                                          <p:attrName>style.visibility</p:attrName>
                                        </p:attrNameLst>
                                      </p:cBhvr>
                                      <p:to>
                                        <p:strVal val="visible"/>
                                      </p:to>
                                    </p:set>
                                    <p:animEffect transition="in" filter="barn(inVertical)">
                                      <p:cBhvr>
                                        <p:cTn id="7" dur="500"/>
                                        <p:tgtEl>
                                          <p:spTgt spid="1048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87"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Content Placeholder 1048591"/>
          <p:cNvSpPr>
            <a:spLocks noGrp="1"/>
          </p:cNvSpPr>
          <p:nvPr>
            <p:ph idx="1"/>
          </p:nvPr>
        </p:nvSpPr>
        <p:spPr>
          <a:xfrm>
            <a:off x="753760" y="1342673"/>
            <a:ext cx="10600038" cy="5058363"/>
          </a:xfrm>
        </p:spPr>
        <p:txBody>
          <a:bodyPr>
            <a:normAutofit fontScale="89375" lnSpcReduction="10000"/>
          </a:bodyPr>
          <a:lstStyle/>
          <a:p>
            <a:r>
              <a:rPr lang="en-US" sz="3600" dirty="0">
                <a:latin typeface="Times New Roman" pitchFamily="18" charset="0"/>
                <a:cs typeface="Times New Roman" pitchFamily="18" charset="0"/>
              </a:rPr>
              <a:t>COVER PAGE</a:t>
            </a:r>
          </a:p>
          <a:p>
            <a:r>
              <a:rPr lang="en-US" sz="3600" dirty="0">
                <a:latin typeface="Times New Roman" pitchFamily="18" charset="0"/>
                <a:cs typeface="Times New Roman" pitchFamily="18" charset="0"/>
              </a:rPr>
              <a:t>ABSTRACT</a:t>
            </a:r>
          </a:p>
          <a:p>
            <a:r>
              <a:rPr lang="en-US" sz="3600" dirty="0">
                <a:latin typeface="Times New Roman" pitchFamily="18" charset="0"/>
                <a:cs typeface="Times New Roman" pitchFamily="18" charset="0"/>
              </a:rPr>
              <a:t>INTRODUCTION</a:t>
            </a:r>
          </a:p>
          <a:p>
            <a:r>
              <a:rPr lang="en-GB" sz="3600" dirty="0">
                <a:latin typeface="Times New Roman" pitchFamily="18" charset="0"/>
                <a:cs typeface="Times New Roman" pitchFamily="18" charset="0"/>
              </a:rPr>
              <a:t>LITERATURE REVIEW</a:t>
            </a:r>
          </a:p>
          <a:p>
            <a:r>
              <a:rPr lang="en-GB" sz="3600" dirty="0">
                <a:latin typeface="Times New Roman" pitchFamily="18" charset="0"/>
                <a:cs typeface="Times New Roman" pitchFamily="18" charset="0"/>
              </a:rPr>
              <a:t>METHODOLOGY </a:t>
            </a:r>
          </a:p>
          <a:p>
            <a:r>
              <a:rPr lang="en-GB" sz="3600" dirty="0">
                <a:latin typeface="Times New Roman" pitchFamily="18" charset="0"/>
                <a:cs typeface="Times New Roman" pitchFamily="18" charset="0"/>
              </a:rPr>
              <a:t>RESULTS</a:t>
            </a:r>
          </a:p>
          <a:p>
            <a:r>
              <a:rPr lang="en-GB" sz="3600" dirty="0">
                <a:latin typeface="Times New Roman" pitchFamily="18" charset="0"/>
                <a:cs typeface="Times New Roman" pitchFamily="18" charset="0"/>
              </a:rPr>
              <a:t>CONCLUSION AND RECOMMENDATION</a:t>
            </a:r>
          </a:p>
          <a:p>
            <a:r>
              <a:rPr lang="en-GB" sz="3600" dirty="0">
                <a:latin typeface="Times New Roman" pitchFamily="18" charset="0"/>
                <a:cs typeface="Times New Roman" pitchFamily="18" charset="0"/>
              </a:rPr>
              <a:t>REFERENCE </a:t>
            </a:r>
          </a:p>
          <a:p>
            <a:r>
              <a:rPr lang="en-GB" sz="3600" dirty="0">
                <a:latin typeface="Times New Roman" pitchFamily="18" charset="0"/>
                <a:cs typeface="Times New Roman" pitchFamily="18" charset="0"/>
              </a:rPr>
              <a:t>END NOTE. </a:t>
            </a:r>
          </a:p>
        </p:txBody>
      </p:sp>
      <p:sp>
        <p:nvSpPr>
          <p:cNvPr id="1048608" name="TextBox 2"/>
          <p:cNvSpPr txBox="1"/>
          <p:nvPr/>
        </p:nvSpPr>
        <p:spPr>
          <a:xfrm>
            <a:off x="753760" y="357728"/>
            <a:ext cx="10600039" cy="830997"/>
          </a:xfrm>
          <a:prstGeom prst="rect">
            <a:avLst/>
          </a:prstGeom>
          <a:solidFill>
            <a:schemeClr val="bg2">
              <a:lumMod val="25000"/>
            </a:schemeClr>
          </a:solidFill>
        </p:spPr>
        <p:txBody>
          <a:bodyPr wrap="square" rtlCol="0">
            <a:spAutoFit/>
          </a:bodyPr>
          <a:lstStyle/>
          <a:p>
            <a:r>
              <a:rPr lang="en-GB" sz="4800" b="1" dirty="0">
                <a:solidFill>
                  <a:schemeClr val="bg1"/>
                </a:solidFill>
              </a:rPr>
              <a:t>OUTLINE</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048608"/>
                                        </p:tgtEl>
                                        <p:attrNameLst>
                                          <p:attrName>style.visibility</p:attrName>
                                        </p:attrNameLst>
                                      </p:cBhvr>
                                      <p:to>
                                        <p:strVal val="visible"/>
                                      </p:to>
                                    </p:set>
                                    <p:animEffect transition="in" filter="barn(inVertical)">
                                      <p:cBhvr>
                                        <p:cTn id="7" dur="500"/>
                                        <p:tgtEl>
                                          <p:spTgt spid="10486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08"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Content Placeholder 1048599"/>
          <p:cNvSpPr txBox="1"/>
          <p:nvPr/>
        </p:nvSpPr>
        <p:spPr>
          <a:xfrm flipH="1">
            <a:off x="7344770" y="5800298"/>
            <a:ext cx="4351361" cy="961679"/>
          </a:xfrm>
          <a:prstGeom prst="rect">
            <a:avLst/>
          </a:prstGeom>
        </p:spPr>
        <p:txBody>
          <a:bodyPr vert="horz" lIns="91440" tIns="45720" rIns="91440" bIns="45720" rtlCol="0">
            <a:no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pPr>
            <a:endParaRPr kumimoji="0" lang="en-US" sz="2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pPr>
            <a:endParaRPr kumimoji="0" lang="en-US" sz="2400" b="0" i="0" u="none" strike="noStrike" kern="1200" cap="none" spc="0" normalizeH="0" baseline="0" noProof="0" dirty="0">
              <a:ln>
                <a:noFill/>
              </a:ln>
              <a:solidFill>
                <a:schemeClr val="tx1"/>
              </a:solidFill>
              <a:effectLst/>
              <a:uLnTx/>
              <a:uFillTx/>
              <a:latin typeface="Times New Roman" panose="02020603050405020304" charset="0"/>
              <a:ea typeface="+mn-ea"/>
              <a:cs typeface="Times New Roman" panose="02020603050405020304" charset="0"/>
            </a:endParaRPr>
          </a:p>
        </p:txBody>
      </p:sp>
      <p:sp>
        <p:nvSpPr>
          <p:cNvPr id="1048610" name="Content Placeholder 1048599"/>
          <p:cNvSpPr txBox="1"/>
          <p:nvPr/>
        </p:nvSpPr>
        <p:spPr>
          <a:xfrm flipH="1">
            <a:off x="7344770" y="5841242"/>
            <a:ext cx="4637964" cy="920736"/>
          </a:xfrm>
          <a:prstGeom prst="rect">
            <a:avLst/>
          </a:prstGeom>
        </p:spPr>
        <p:txBody>
          <a:bodyPr vert="horz" lIns="91440" tIns="45720" rIns="91440" bIns="45720" rtlCol="0">
            <a:no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pPr>
            <a:endParaRPr kumimoji="0" lang="en-US" sz="2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pPr>
            <a:endParaRPr kumimoji="0" lang="en-US" sz="2400" b="0" i="0" u="none" strike="noStrike" kern="1200" cap="none" spc="0" normalizeH="0" baseline="0" noProof="0" dirty="0">
              <a:ln>
                <a:noFill/>
              </a:ln>
              <a:solidFill>
                <a:schemeClr val="tx1"/>
              </a:solidFill>
              <a:effectLst/>
              <a:uLnTx/>
              <a:uFillTx/>
              <a:latin typeface="Times New Roman" panose="02020603050405020304" charset="0"/>
              <a:ea typeface="+mn-ea"/>
              <a:cs typeface="Times New Roman" panose="02020603050405020304" charset="0"/>
            </a:endParaRPr>
          </a:p>
        </p:txBody>
      </p:sp>
      <p:sp>
        <p:nvSpPr>
          <p:cNvPr id="1048612" name="TextBox 1048689"/>
          <p:cNvSpPr txBox="1"/>
          <p:nvPr/>
        </p:nvSpPr>
        <p:spPr>
          <a:xfrm>
            <a:off x="495869" y="994838"/>
            <a:ext cx="10758616" cy="5632311"/>
          </a:xfrm>
          <a:prstGeom prst="rect">
            <a:avLst/>
          </a:prstGeom>
        </p:spPr>
        <p:txBody>
          <a:bodyPr wrap="square" rtlCol="0">
            <a:spAutoFit/>
          </a:bodyPr>
          <a:lstStyle/>
          <a:p>
            <a:pPr algn="just"/>
            <a:r>
              <a:rPr lang="en-GB" sz="2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This study investigates the performance of Convolutional Neural Networks (CNN) and Long Short-Term Memory (LSTM) models for cyberbullying detection using text data. The CNN classifier demonstrated strong performance with an accuracy of 87.35%, achieving a confusion matrix of [[2111, 313], [193, 1384]], indicating effective identification of both bullying and non-bullying comments. In contrast, the LSTM model, despite achieving an accuracy of 60.58%, showed poor performance in classifying non-bullying comments, with a confusion matrix of [[2424, 0], [1577, 0]]. The lack of true negatives suggests issues with data imbalance and model sensitivity. For deployment, the models were integrated into a web application using Flask, where the CNN model was selected for its superior accuracy. This application allows users to submit text comments and receive predictions about their likelihood of being bullied. The study highlights the need for further refinement in model architecture and data handling to improve the LSTM’s performance and address data imbalance issues for better classification outcomes.</a:t>
            </a:r>
            <a:endParaRPr lang="en-NG" sz="2400" dirty="0">
              <a:effectLst/>
              <a:latin typeface="Arial" panose="020B0604020202020204" pitchFamily="34" charset="0"/>
              <a:ea typeface="Times New Roman" panose="02020603050405020304" pitchFamily="18" charset="0"/>
              <a:cs typeface="Arial" panose="020B0604020202020204" pitchFamily="34" charset="0"/>
            </a:endParaRPr>
          </a:p>
        </p:txBody>
      </p:sp>
      <p:sp>
        <p:nvSpPr>
          <p:cNvPr id="1048613" name="TextBox 2"/>
          <p:cNvSpPr txBox="1"/>
          <p:nvPr/>
        </p:nvSpPr>
        <p:spPr>
          <a:xfrm>
            <a:off x="716692" y="122897"/>
            <a:ext cx="10758616" cy="830997"/>
          </a:xfrm>
          <a:prstGeom prst="rect">
            <a:avLst/>
          </a:prstGeom>
          <a:solidFill>
            <a:schemeClr val="bg2">
              <a:lumMod val="25000"/>
            </a:schemeClr>
          </a:solidFill>
        </p:spPr>
        <p:txBody>
          <a:bodyPr wrap="square" rtlCol="0">
            <a:spAutoFit/>
          </a:bodyPr>
          <a:lstStyle/>
          <a:p>
            <a:r>
              <a:rPr lang="en-GB" sz="4800" b="1" dirty="0">
                <a:solidFill>
                  <a:schemeClr val="bg1"/>
                </a:solidFill>
              </a:rPr>
              <a:t>ABSTRACT</a:t>
            </a:r>
          </a:p>
        </p:txBody>
      </p:sp>
      <p:sp>
        <p:nvSpPr>
          <p:cNvPr id="4" name="TextBox 1048689">
            <a:extLst>
              <a:ext uri="{FF2B5EF4-FFF2-40B4-BE49-F238E27FC236}">
                <a16:creationId xmlns:a16="http://schemas.microsoft.com/office/drawing/2014/main" id="{0B13B02A-A844-0F6F-A338-9D2A01707E01}"/>
              </a:ext>
            </a:extLst>
          </p:cNvPr>
          <p:cNvSpPr txBox="1"/>
          <p:nvPr/>
        </p:nvSpPr>
        <p:spPr>
          <a:xfrm>
            <a:off x="495869" y="3143477"/>
            <a:ext cx="10758616" cy="523220"/>
          </a:xfrm>
          <a:prstGeom prst="rect">
            <a:avLst/>
          </a:prstGeom>
        </p:spPr>
        <p:txBody>
          <a:bodyPr wrap="square" rtlCol="0">
            <a:spAutoFit/>
          </a:bodyPr>
          <a:lstStyle/>
          <a:p>
            <a:pPr algn="just"/>
            <a:endParaRPr lang="en-US" sz="2800" b="0" i="0" dirty="0">
              <a:effectLst/>
              <a:latin typeface="Söhn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048613"/>
                                        </p:tgtEl>
                                        <p:attrNameLst>
                                          <p:attrName>style.visibility</p:attrName>
                                        </p:attrNameLst>
                                      </p:cBhvr>
                                      <p:to>
                                        <p:strVal val="visible"/>
                                      </p:to>
                                    </p:set>
                                    <p:animEffect transition="in" filter="barn(inVertical)">
                                      <p:cBhvr>
                                        <p:cTn id="7" dur="500"/>
                                        <p:tgtEl>
                                          <p:spTgt spid="10486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13"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Content Placeholder 1048599"/>
          <p:cNvSpPr txBox="1"/>
          <p:nvPr/>
        </p:nvSpPr>
        <p:spPr>
          <a:xfrm flipH="1">
            <a:off x="7344770" y="5800298"/>
            <a:ext cx="4351361" cy="961679"/>
          </a:xfrm>
          <a:prstGeom prst="rect">
            <a:avLst/>
          </a:prstGeom>
        </p:spPr>
        <p:txBody>
          <a:bodyPr vert="horz" lIns="91440" tIns="45720" rIns="91440" bIns="45720" rtlCol="0">
            <a:no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pPr>
            <a:endParaRPr kumimoji="0" lang="en-US" sz="2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pPr>
            <a:endParaRPr kumimoji="0" lang="en-US" sz="2400" b="0" i="0" u="none" strike="noStrike" kern="1200" cap="none" spc="0" normalizeH="0" baseline="0" noProof="0" dirty="0">
              <a:ln>
                <a:noFill/>
              </a:ln>
              <a:solidFill>
                <a:schemeClr val="tx1"/>
              </a:solidFill>
              <a:effectLst/>
              <a:uLnTx/>
              <a:uFillTx/>
              <a:latin typeface="Times New Roman" panose="02020603050405020304" charset="0"/>
              <a:ea typeface="+mn-ea"/>
              <a:cs typeface="Times New Roman" panose="02020603050405020304" charset="0"/>
            </a:endParaRPr>
          </a:p>
        </p:txBody>
      </p:sp>
      <p:sp>
        <p:nvSpPr>
          <p:cNvPr id="1048610" name="Content Placeholder 1048599"/>
          <p:cNvSpPr txBox="1"/>
          <p:nvPr/>
        </p:nvSpPr>
        <p:spPr>
          <a:xfrm flipH="1">
            <a:off x="7344770" y="5841242"/>
            <a:ext cx="4637964" cy="920736"/>
          </a:xfrm>
          <a:prstGeom prst="rect">
            <a:avLst/>
          </a:prstGeom>
        </p:spPr>
        <p:txBody>
          <a:bodyPr vert="horz" lIns="91440" tIns="45720" rIns="91440" bIns="45720" rtlCol="0">
            <a:no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pPr>
            <a:endParaRPr kumimoji="0" lang="en-US" sz="2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pPr>
            <a:endParaRPr kumimoji="0" lang="en-US" sz="2400" b="0" i="0" u="none" strike="noStrike" kern="1200" cap="none" spc="0" normalizeH="0" baseline="0" noProof="0" dirty="0">
              <a:ln>
                <a:noFill/>
              </a:ln>
              <a:solidFill>
                <a:schemeClr val="tx1"/>
              </a:solidFill>
              <a:effectLst/>
              <a:uLnTx/>
              <a:uFillTx/>
              <a:latin typeface="Times New Roman" panose="02020603050405020304" charset="0"/>
              <a:ea typeface="+mn-ea"/>
              <a:cs typeface="Times New Roman" panose="02020603050405020304" charset="0"/>
            </a:endParaRPr>
          </a:p>
        </p:txBody>
      </p:sp>
      <p:sp>
        <p:nvSpPr>
          <p:cNvPr id="1048612" name="TextBox 1048689"/>
          <p:cNvSpPr txBox="1"/>
          <p:nvPr/>
        </p:nvSpPr>
        <p:spPr>
          <a:xfrm>
            <a:off x="495869" y="1166199"/>
            <a:ext cx="10758616" cy="5379165"/>
          </a:xfrm>
          <a:prstGeom prst="rect">
            <a:avLst/>
          </a:prstGeom>
        </p:spPr>
        <p:txBody>
          <a:bodyPr wrap="square" rtlCol="0">
            <a:spAutoFit/>
          </a:bodyPr>
          <a:lstStyle/>
          <a:p>
            <a:pPr marL="342900" indent="-342900" algn="just">
              <a:buFont typeface="Wingdings" panose="05000000000000000000" pitchFamily="2" charset="2"/>
              <a:buChar char="Ø"/>
            </a:pPr>
            <a:r>
              <a:rPr lang="en-US" sz="2400" b="1" dirty="0">
                <a:effectLst/>
                <a:latin typeface="Calibri" panose="020F0502020204030204" pitchFamily="34" charset="0"/>
                <a:ea typeface="Times New Roman" panose="02020603050405020304" pitchFamily="18" charset="0"/>
                <a:cs typeface="Times New Roman" panose="02020603050405020304" pitchFamily="18" charset="0"/>
              </a:rPr>
              <a:t>BACKGROUND OF THE STUDY </a:t>
            </a:r>
          </a:p>
          <a:p>
            <a:pPr algn="just"/>
            <a:r>
              <a:rPr lang="en-NG" sz="2400" dirty="0">
                <a:effectLst/>
                <a:latin typeface="Arial" panose="020B0604020202020204" pitchFamily="34" charset="0"/>
                <a:ea typeface="Times New Roman" panose="02020603050405020304" pitchFamily="18" charset="0"/>
                <a:cs typeface="Arial" panose="020B0604020202020204" pitchFamily="34" charset="0"/>
              </a:rPr>
              <a:t>Social media platforms serve as dynamic mediums for exchanging vital facts, opportunities, and stories, and encouraging ideas. However, one of the significant challenges associated with social media is the prevalence of threatening and abusive language, commonly known as cyberbullying, Chakraborty and Siddiqui, (2019). Among these platforms, Facebook stands out as the most popular platform for human connection, boasting approximately 2.27 billion active users</a:t>
            </a:r>
            <a:endParaRPr lang="en-GB" sz="2400" dirty="0">
              <a:effectLst/>
              <a:latin typeface="Arial" panose="020B0604020202020204" pitchFamily="34" charset="0"/>
              <a:ea typeface="Times New Roman" panose="02020603050405020304" pitchFamily="18" charset="0"/>
              <a:cs typeface="Arial" panose="020B0604020202020204" pitchFamily="34" charset="0"/>
            </a:endParaRPr>
          </a:p>
          <a:p>
            <a:pPr algn="just"/>
            <a:endParaRPr lang="en-US" sz="24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GB" altLang="en-NG" sz="2400" b="1" dirty="0">
                <a:latin typeface="Arial" panose="020B0604020202020204" pitchFamily="34" charset="0"/>
              </a:rPr>
              <a:t>AIM AND OBJECTIVES</a:t>
            </a:r>
            <a:endParaRPr kumimoji="0" lang="en-GB" altLang="en-NG" sz="2400" b="1" i="0" u="none" strike="noStrike" cap="none" normalizeH="0" baseline="0" dirty="0">
              <a:ln>
                <a:noFill/>
              </a:ln>
              <a:solidFill>
                <a:schemeClr val="tx1"/>
              </a:solidFill>
              <a:effectLst/>
              <a:latin typeface="Arial" panose="020B0604020202020204" pitchFamily="34" charset="0"/>
            </a:endParaRPr>
          </a:p>
          <a:p>
            <a:pPr algn="just">
              <a:lnSpc>
                <a:spcPct val="150000"/>
              </a:lnSpc>
              <a:spcAft>
                <a:spcPts val="800"/>
              </a:spcAft>
            </a:pPr>
            <a:r>
              <a:rPr lang="en-NG" sz="2400" dirty="0">
                <a:effectLst/>
                <a:latin typeface="Arial" panose="020B0604020202020204" pitchFamily="34" charset="0"/>
                <a:ea typeface="Times New Roman" panose="02020603050405020304" pitchFamily="18" charset="0"/>
                <a:cs typeface="Arial" panose="020B0604020202020204" pitchFamily="34" charset="0"/>
              </a:rPr>
              <a:t>This study aims to develop a hybrid machine-learning model for effective cyberbullying detection on social media platforms. The specific objectives include to: </a:t>
            </a:r>
          </a:p>
        </p:txBody>
      </p:sp>
      <p:sp>
        <p:nvSpPr>
          <p:cNvPr id="1048613" name="TextBox 2"/>
          <p:cNvSpPr txBox="1"/>
          <p:nvPr/>
        </p:nvSpPr>
        <p:spPr>
          <a:xfrm>
            <a:off x="716692" y="122897"/>
            <a:ext cx="10758616" cy="830997"/>
          </a:xfrm>
          <a:prstGeom prst="rect">
            <a:avLst/>
          </a:prstGeom>
          <a:solidFill>
            <a:schemeClr val="bg2">
              <a:lumMod val="25000"/>
            </a:schemeClr>
          </a:solidFill>
        </p:spPr>
        <p:txBody>
          <a:bodyPr wrap="square" rtlCol="0">
            <a:spAutoFit/>
          </a:bodyPr>
          <a:lstStyle/>
          <a:p>
            <a:r>
              <a:rPr lang="en-GB" sz="4800" b="1" dirty="0">
                <a:solidFill>
                  <a:schemeClr val="bg1"/>
                </a:solidFill>
              </a:rPr>
              <a:t>INTRODUCTION</a:t>
            </a:r>
          </a:p>
        </p:txBody>
      </p:sp>
      <p:sp>
        <p:nvSpPr>
          <p:cNvPr id="4" name="TextBox 1048689">
            <a:extLst>
              <a:ext uri="{FF2B5EF4-FFF2-40B4-BE49-F238E27FC236}">
                <a16:creationId xmlns:a16="http://schemas.microsoft.com/office/drawing/2014/main" id="{0B13B02A-A844-0F6F-A338-9D2A01707E01}"/>
              </a:ext>
            </a:extLst>
          </p:cNvPr>
          <p:cNvSpPr txBox="1"/>
          <p:nvPr/>
        </p:nvSpPr>
        <p:spPr>
          <a:xfrm>
            <a:off x="495869" y="3143477"/>
            <a:ext cx="10758616" cy="523220"/>
          </a:xfrm>
          <a:prstGeom prst="rect">
            <a:avLst/>
          </a:prstGeom>
        </p:spPr>
        <p:txBody>
          <a:bodyPr wrap="square" rtlCol="0">
            <a:spAutoFit/>
          </a:bodyPr>
          <a:lstStyle/>
          <a:p>
            <a:pPr algn="just"/>
            <a:endParaRPr lang="en-US" sz="2800" b="0" i="0" dirty="0">
              <a:effectLst/>
              <a:latin typeface="Söhne"/>
            </a:endParaRPr>
          </a:p>
        </p:txBody>
      </p:sp>
    </p:spTree>
    <p:extLst>
      <p:ext uri="{BB962C8B-B14F-4D97-AF65-F5344CB8AC3E}">
        <p14:creationId xmlns:p14="http://schemas.microsoft.com/office/powerpoint/2010/main" val="1567820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048613"/>
                                        </p:tgtEl>
                                        <p:attrNameLst>
                                          <p:attrName>style.visibility</p:attrName>
                                        </p:attrNameLst>
                                      </p:cBhvr>
                                      <p:to>
                                        <p:strVal val="visible"/>
                                      </p:to>
                                    </p:set>
                                    <p:animEffect transition="in" filter="barn(inVertical)">
                                      <p:cBhvr>
                                        <p:cTn id="7" dur="500"/>
                                        <p:tgtEl>
                                          <p:spTgt spid="10486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13"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Content Placeholder 1048599"/>
          <p:cNvSpPr txBox="1"/>
          <p:nvPr/>
        </p:nvSpPr>
        <p:spPr>
          <a:xfrm flipH="1">
            <a:off x="7344770" y="5800298"/>
            <a:ext cx="4351361" cy="961679"/>
          </a:xfrm>
          <a:prstGeom prst="rect">
            <a:avLst/>
          </a:prstGeom>
        </p:spPr>
        <p:txBody>
          <a:bodyPr vert="horz" lIns="91440" tIns="45720" rIns="91440" bIns="45720" rtlCol="0">
            <a:no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pPr>
            <a:endParaRPr kumimoji="0" lang="en-US" sz="2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pPr>
            <a:endParaRPr kumimoji="0" lang="en-US" sz="2400" b="0" i="0" u="none" strike="noStrike" kern="1200" cap="none" spc="0" normalizeH="0" baseline="0" noProof="0" dirty="0">
              <a:ln>
                <a:noFill/>
              </a:ln>
              <a:solidFill>
                <a:schemeClr val="tx1"/>
              </a:solidFill>
              <a:effectLst/>
              <a:uLnTx/>
              <a:uFillTx/>
              <a:latin typeface="Times New Roman" panose="02020603050405020304" charset="0"/>
              <a:ea typeface="+mn-ea"/>
              <a:cs typeface="Times New Roman" panose="02020603050405020304" charset="0"/>
            </a:endParaRPr>
          </a:p>
        </p:txBody>
      </p:sp>
      <p:sp>
        <p:nvSpPr>
          <p:cNvPr id="1048610" name="Content Placeholder 1048599"/>
          <p:cNvSpPr txBox="1"/>
          <p:nvPr/>
        </p:nvSpPr>
        <p:spPr>
          <a:xfrm flipH="1">
            <a:off x="7344770" y="5841242"/>
            <a:ext cx="4637964" cy="920736"/>
          </a:xfrm>
          <a:prstGeom prst="rect">
            <a:avLst/>
          </a:prstGeom>
        </p:spPr>
        <p:txBody>
          <a:bodyPr vert="horz" lIns="91440" tIns="45720" rIns="91440" bIns="45720" rtlCol="0">
            <a:no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pPr>
            <a:endParaRPr kumimoji="0" lang="en-US" sz="2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pPr>
            <a:endParaRPr kumimoji="0" lang="en-US" sz="2400" b="0" i="0" u="none" strike="noStrike" kern="1200" cap="none" spc="0" normalizeH="0" baseline="0" noProof="0" dirty="0">
              <a:ln>
                <a:noFill/>
              </a:ln>
              <a:solidFill>
                <a:schemeClr val="tx1"/>
              </a:solidFill>
              <a:effectLst/>
              <a:uLnTx/>
              <a:uFillTx/>
              <a:latin typeface="Times New Roman" panose="02020603050405020304" charset="0"/>
              <a:ea typeface="+mn-ea"/>
              <a:cs typeface="Times New Roman" panose="02020603050405020304" charset="0"/>
            </a:endParaRPr>
          </a:p>
        </p:txBody>
      </p:sp>
      <p:sp>
        <p:nvSpPr>
          <p:cNvPr id="1048612" name="TextBox 1048689"/>
          <p:cNvSpPr txBox="1"/>
          <p:nvPr/>
        </p:nvSpPr>
        <p:spPr>
          <a:xfrm>
            <a:off x="352177" y="30634"/>
            <a:ext cx="10758616" cy="6671826"/>
          </a:xfrm>
          <a:prstGeom prst="rect">
            <a:avLst/>
          </a:prstGeom>
        </p:spPr>
        <p:txBody>
          <a:bodyPr wrap="square" rtlCol="0">
            <a:spAutoFit/>
          </a:bodyPr>
          <a:lstStyle/>
          <a:p>
            <a:pPr marL="342900" lvl="0" indent="-342900" algn="just">
              <a:lnSpc>
                <a:spcPct val="150000"/>
              </a:lnSpc>
              <a:buFont typeface="+mj-lt"/>
              <a:buAutoNum type="romanLcPeriod"/>
            </a:pPr>
            <a:r>
              <a:rPr lang="en-NG" sz="2400" dirty="0">
                <a:effectLst/>
                <a:latin typeface="Arial" panose="020B0604020202020204" pitchFamily="34" charset="0"/>
                <a:ea typeface="Times New Roman" panose="02020603050405020304" pitchFamily="18" charset="0"/>
                <a:cs typeface="Arial" panose="020B0604020202020204" pitchFamily="34" charset="0"/>
              </a:rPr>
              <a:t>Collect social media data relevant to cyberbullying for model development and evaluation.</a:t>
            </a:r>
          </a:p>
          <a:p>
            <a:pPr marL="342900" lvl="0" indent="-342900" algn="just">
              <a:lnSpc>
                <a:spcPct val="150000"/>
              </a:lnSpc>
              <a:buFont typeface="+mj-lt"/>
              <a:buAutoNum type="romanLcPeriod"/>
            </a:pPr>
            <a:r>
              <a:rPr lang="en-NG" sz="2400" dirty="0">
                <a:effectLst/>
                <a:latin typeface="Arial" panose="020B0604020202020204" pitchFamily="34" charset="0"/>
                <a:ea typeface="Times New Roman" panose="02020603050405020304" pitchFamily="18" charset="0"/>
                <a:cs typeface="Arial" panose="020B0604020202020204" pitchFamily="34" charset="0"/>
              </a:rPr>
              <a:t>Design an N-gram-based feature extraction process to identify cyberbullying language patterns within the social media data.</a:t>
            </a:r>
          </a:p>
          <a:p>
            <a:pPr marL="342900" lvl="0" indent="-342900" algn="just">
              <a:lnSpc>
                <a:spcPct val="150000"/>
              </a:lnSpc>
              <a:buFont typeface="+mj-lt"/>
              <a:buAutoNum type="romanLcPeriod"/>
            </a:pPr>
            <a:r>
              <a:rPr lang="en-NG" sz="2400" dirty="0">
                <a:effectLst/>
                <a:latin typeface="Arial" panose="020B0604020202020204" pitchFamily="34" charset="0"/>
                <a:ea typeface="Times New Roman" panose="02020603050405020304" pitchFamily="18" charset="0"/>
                <a:cs typeface="Arial" panose="020B0604020202020204" pitchFamily="34" charset="0"/>
              </a:rPr>
              <a:t>Develop a Long Short-Term Memory (LSTM) model specifically designed to identify sentiment associated with cyberbullying in the social media data.</a:t>
            </a:r>
          </a:p>
          <a:p>
            <a:pPr marL="342900" lvl="0" indent="-342900" algn="just">
              <a:lnSpc>
                <a:spcPct val="150000"/>
              </a:lnSpc>
              <a:buFont typeface="+mj-lt"/>
              <a:buAutoNum type="romanLcPeriod"/>
            </a:pPr>
            <a:r>
              <a:rPr lang="en-NG" sz="2400" dirty="0">
                <a:effectLst/>
                <a:latin typeface="Arial" panose="020B0604020202020204" pitchFamily="34" charset="0"/>
                <a:ea typeface="Times New Roman" panose="02020603050405020304" pitchFamily="18" charset="0"/>
                <a:cs typeface="Arial" panose="020B0604020202020204" pitchFamily="34" charset="0"/>
              </a:rPr>
              <a:t>Extract sentiment scores from the LSTM and combine them with N-gram frequencies to create a comprehensive feature set for cyberbullying detection.</a:t>
            </a:r>
          </a:p>
          <a:p>
            <a:pPr marL="342900" lvl="0" indent="-342900" algn="just">
              <a:lnSpc>
                <a:spcPct val="150000"/>
              </a:lnSpc>
              <a:spcAft>
                <a:spcPts val="800"/>
              </a:spcAft>
              <a:buFont typeface="+mj-lt"/>
              <a:buAutoNum type="romanLcPeriod"/>
            </a:pPr>
            <a:r>
              <a:rPr lang="en-NG" sz="2400" dirty="0">
                <a:effectLst/>
                <a:latin typeface="Arial" panose="020B0604020202020204" pitchFamily="34" charset="0"/>
                <a:ea typeface="Times New Roman" panose="02020603050405020304" pitchFamily="18" charset="0"/>
                <a:cs typeface="Arial" panose="020B0604020202020204" pitchFamily="34" charset="0"/>
              </a:rPr>
              <a:t>Train a Logistic Regression model for the final classification task using the combined feature set and implement the Logistic Regression model for cyberbullying detection on social media data.</a:t>
            </a:r>
          </a:p>
        </p:txBody>
      </p:sp>
      <p:sp>
        <p:nvSpPr>
          <p:cNvPr id="4" name="TextBox 1048689">
            <a:extLst>
              <a:ext uri="{FF2B5EF4-FFF2-40B4-BE49-F238E27FC236}">
                <a16:creationId xmlns:a16="http://schemas.microsoft.com/office/drawing/2014/main" id="{0B13B02A-A844-0F6F-A338-9D2A01707E01}"/>
              </a:ext>
            </a:extLst>
          </p:cNvPr>
          <p:cNvSpPr txBox="1"/>
          <p:nvPr/>
        </p:nvSpPr>
        <p:spPr>
          <a:xfrm>
            <a:off x="495869" y="3143477"/>
            <a:ext cx="10758616" cy="523220"/>
          </a:xfrm>
          <a:prstGeom prst="rect">
            <a:avLst/>
          </a:prstGeom>
        </p:spPr>
        <p:txBody>
          <a:bodyPr wrap="square" rtlCol="0">
            <a:spAutoFit/>
          </a:bodyPr>
          <a:lstStyle/>
          <a:p>
            <a:pPr algn="just"/>
            <a:endParaRPr lang="en-US" sz="2800" b="0" i="0" dirty="0">
              <a:effectLst/>
              <a:latin typeface="Söhne"/>
            </a:endParaRPr>
          </a:p>
        </p:txBody>
      </p:sp>
    </p:spTree>
    <p:extLst>
      <p:ext uri="{BB962C8B-B14F-4D97-AF65-F5344CB8AC3E}">
        <p14:creationId xmlns:p14="http://schemas.microsoft.com/office/powerpoint/2010/main" val="3677512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Content Placeholder 1048599"/>
          <p:cNvSpPr txBox="1"/>
          <p:nvPr/>
        </p:nvSpPr>
        <p:spPr>
          <a:xfrm flipH="1">
            <a:off x="7344770" y="5800298"/>
            <a:ext cx="4351361" cy="961679"/>
          </a:xfrm>
          <a:prstGeom prst="rect">
            <a:avLst/>
          </a:prstGeom>
        </p:spPr>
        <p:txBody>
          <a:bodyPr vert="horz" lIns="91440" tIns="45720" rIns="91440" bIns="45720" rtlCol="0">
            <a:no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pPr>
            <a:endParaRPr kumimoji="0" lang="en-US" sz="2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pPr>
            <a:endParaRPr kumimoji="0" lang="en-US" sz="2400" b="0" i="0" u="none" strike="noStrike" kern="1200" cap="none" spc="0" normalizeH="0" baseline="0" noProof="0" dirty="0">
              <a:ln>
                <a:noFill/>
              </a:ln>
              <a:solidFill>
                <a:schemeClr val="tx1"/>
              </a:solidFill>
              <a:effectLst/>
              <a:uLnTx/>
              <a:uFillTx/>
              <a:latin typeface="Times New Roman" panose="02020603050405020304" charset="0"/>
              <a:ea typeface="+mn-ea"/>
              <a:cs typeface="Times New Roman" panose="02020603050405020304" charset="0"/>
            </a:endParaRPr>
          </a:p>
        </p:txBody>
      </p:sp>
      <p:sp>
        <p:nvSpPr>
          <p:cNvPr id="1048610" name="Content Placeholder 1048599"/>
          <p:cNvSpPr txBox="1"/>
          <p:nvPr/>
        </p:nvSpPr>
        <p:spPr>
          <a:xfrm flipH="1">
            <a:off x="7344770" y="5841242"/>
            <a:ext cx="4637964" cy="920736"/>
          </a:xfrm>
          <a:prstGeom prst="rect">
            <a:avLst/>
          </a:prstGeom>
        </p:spPr>
        <p:txBody>
          <a:bodyPr vert="horz" lIns="91440" tIns="45720" rIns="91440" bIns="45720" rtlCol="0">
            <a:no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pPr>
            <a:endParaRPr kumimoji="0" lang="en-US" sz="2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pPr>
            <a:endParaRPr kumimoji="0" lang="en-US" sz="2400" b="0" i="0" u="none" strike="noStrike" kern="1200" cap="none" spc="0" normalizeH="0" baseline="0" noProof="0" dirty="0">
              <a:ln>
                <a:noFill/>
              </a:ln>
              <a:solidFill>
                <a:schemeClr val="tx1"/>
              </a:solidFill>
              <a:effectLst/>
              <a:uLnTx/>
              <a:uFillTx/>
              <a:latin typeface="Times New Roman" panose="02020603050405020304" charset="0"/>
              <a:ea typeface="+mn-ea"/>
              <a:cs typeface="Times New Roman" panose="02020603050405020304" charset="0"/>
            </a:endParaRPr>
          </a:p>
        </p:txBody>
      </p:sp>
      <p:sp>
        <p:nvSpPr>
          <p:cNvPr id="1048612" name="TextBox 1048689"/>
          <p:cNvSpPr txBox="1"/>
          <p:nvPr/>
        </p:nvSpPr>
        <p:spPr>
          <a:xfrm>
            <a:off x="495869" y="445349"/>
            <a:ext cx="10758616" cy="5262979"/>
          </a:xfrm>
          <a:prstGeom prst="rect">
            <a:avLst/>
          </a:prstGeom>
        </p:spPr>
        <p:txBody>
          <a:bodyPr wrap="square" rtlCol="0">
            <a:spAutoFit/>
          </a:bodyPr>
          <a:lstStyle/>
          <a:p>
            <a:pPr marL="342900" indent="-342900" algn="just">
              <a:buFont typeface="Wingdings" panose="05000000000000000000" pitchFamily="2" charset="2"/>
              <a:buChar char="Ø"/>
            </a:pPr>
            <a:r>
              <a:rPr lang="en-GB" sz="2400" b="1" dirty="0">
                <a:solidFill>
                  <a:srgbClr val="000000"/>
                </a:solidFill>
                <a:latin typeface="Arial" panose="020B0604020202020204" pitchFamily="34" charset="0"/>
                <a:cs typeface="Arial" panose="020B0604020202020204" pitchFamily="34" charset="0"/>
              </a:rPr>
              <a:t>SCOPE</a:t>
            </a:r>
          </a:p>
          <a:p>
            <a:pPr algn="just"/>
            <a:r>
              <a:rPr lang="en-GB" sz="2800" dirty="0">
                <a:effectLst/>
                <a:latin typeface="Arial" panose="020B0604020202020204" pitchFamily="34" charset="0"/>
                <a:ea typeface="Times New Roman" panose="02020603050405020304" pitchFamily="18" charset="0"/>
                <a:cs typeface="Arial" panose="020B0604020202020204" pitchFamily="34" charset="0"/>
              </a:rPr>
              <a:t>The scope includes training a logistic regression model to classify text data as bullying or non-bullying based on the combined feature set derived from LSTM and N-gram analysis. An evaluation of the model’s performance will be conducted to assess its effectiveness in accurately distinguishing between bullying and non-bullying content.</a:t>
            </a:r>
            <a:r>
              <a:rPr lang="en-GB" sz="1800" dirty="0">
                <a:effectLst/>
                <a:latin typeface="Times New Roman" panose="02020603050405020304" pitchFamily="18" charset="0"/>
                <a:ea typeface="Times New Roman" panose="02020603050405020304" pitchFamily="18" charset="0"/>
              </a:rPr>
              <a:t> </a:t>
            </a:r>
            <a:endParaRPr lang="en-GB" sz="2400" b="1" dirty="0">
              <a:solidFill>
                <a:srgbClr val="000000"/>
              </a:solidFill>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Ø"/>
            </a:pPr>
            <a:r>
              <a:rPr lang="en-GB" sz="2400" b="1" dirty="0">
                <a:solidFill>
                  <a:srgbClr val="000000"/>
                </a:solidFill>
                <a:latin typeface="Arial" panose="020B0604020202020204" pitchFamily="34" charset="0"/>
                <a:cs typeface="Arial" panose="020B0604020202020204" pitchFamily="34" charset="0"/>
              </a:rPr>
              <a:t>STATEMENT OF THE PROBLEM </a:t>
            </a:r>
          </a:p>
          <a:p>
            <a:pPr algn="just"/>
            <a:r>
              <a:rPr lang="en-GB" sz="2400" dirty="0">
                <a:solidFill>
                  <a:srgbClr val="000000"/>
                </a:solidFill>
                <a:latin typeface="Arial" panose="020B0604020202020204" pitchFamily="34" charset="0"/>
                <a:cs typeface="Arial" panose="020B0604020202020204" pitchFamily="34" charset="0"/>
              </a:rPr>
              <a:t>Many features influence the price of a used car (e.g., model, year, mileage), and traditional prediction methods struggle to account for these variables efficiently. Thus, machine learning offers a solution through advanced regression techniques such as bagging regression, random forest, decision tree, extra tree, etc. to predict the purchase price of a used car efficiently. </a:t>
            </a:r>
            <a:endParaRPr lang="en-US" sz="2400" dirty="0">
              <a:solidFill>
                <a:srgbClr val="000000"/>
              </a:solidFill>
              <a:latin typeface="Arial" panose="020B0604020202020204" pitchFamily="34" charset="0"/>
              <a:cs typeface="Arial" panose="020B0604020202020204" pitchFamily="34" charset="0"/>
            </a:endParaRPr>
          </a:p>
        </p:txBody>
      </p:sp>
      <p:sp>
        <p:nvSpPr>
          <p:cNvPr id="4" name="TextBox 1048689">
            <a:extLst>
              <a:ext uri="{FF2B5EF4-FFF2-40B4-BE49-F238E27FC236}">
                <a16:creationId xmlns:a16="http://schemas.microsoft.com/office/drawing/2014/main" id="{0B13B02A-A844-0F6F-A338-9D2A01707E01}"/>
              </a:ext>
            </a:extLst>
          </p:cNvPr>
          <p:cNvSpPr txBox="1"/>
          <p:nvPr/>
        </p:nvSpPr>
        <p:spPr>
          <a:xfrm>
            <a:off x="495869" y="3143477"/>
            <a:ext cx="10758616" cy="523220"/>
          </a:xfrm>
          <a:prstGeom prst="rect">
            <a:avLst/>
          </a:prstGeom>
        </p:spPr>
        <p:txBody>
          <a:bodyPr wrap="square" rtlCol="0">
            <a:spAutoFit/>
          </a:bodyPr>
          <a:lstStyle/>
          <a:p>
            <a:pPr algn="just"/>
            <a:endParaRPr lang="en-US" sz="2800" b="0" i="0" dirty="0">
              <a:effectLst/>
              <a:latin typeface="Söhne"/>
            </a:endParaRPr>
          </a:p>
        </p:txBody>
      </p:sp>
    </p:spTree>
    <p:extLst>
      <p:ext uri="{BB962C8B-B14F-4D97-AF65-F5344CB8AC3E}">
        <p14:creationId xmlns:p14="http://schemas.microsoft.com/office/powerpoint/2010/main" val="566233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Content Placeholder 1048599"/>
          <p:cNvSpPr txBox="1"/>
          <p:nvPr/>
        </p:nvSpPr>
        <p:spPr>
          <a:xfrm flipH="1">
            <a:off x="7344770" y="5800298"/>
            <a:ext cx="4351361" cy="961679"/>
          </a:xfrm>
          <a:prstGeom prst="rect">
            <a:avLst/>
          </a:prstGeom>
        </p:spPr>
        <p:txBody>
          <a:bodyPr vert="horz" lIns="91440" tIns="45720" rIns="91440" bIns="45720" rtlCol="0">
            <a:no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pPr>
            <a:endParaRPr kumimoji="0" lang="en-US" sz="2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pPr>
            <a:endParaRPr kumimoji="0" lang="en-US" sz="2400" b="0" i="0" u="none" strike="noStrike" kern="1200" cap="none" spc="0" normalizeH="0" baseline="0" noProof="0" dirty="0">
              <a:ln>
                <a:noFill/>
              </a:ln>
              <a:solidFill>
                <a:schemeClr val="tx1"/>
              </a:solidFill>
              <a:effectLst/>
              <a:uLnTx/>
              <a:uFillTx/>
              <a:latin typeface="Times New Roman" panose="02020603050405020304" charset="0"/>
              <a:ea typeface="+mn-ea"/>
              <a:cs typeface="Times New Roman" panose="02020603050405020304" charset="0"/>
            </a:endParaRPr>
          </a:p>
        </p:txBody>
      </p:sp>
      <p:sp>
        <p:nvSpPr>
          <p:cNvPr id="1048610" name="Content Placeholder 1048599"/>
          <p:cNvSpPr txBox="1"/>
          <p:nvPr/>
        </p:nvSpPr>
        <p:spPr>
          <a:xfrm flipH="1">
            <a:off x="7344770" y="5841242"/>
            <a:ext cx="4637964" cy="920736"/>
          </a:xfrm>
          <a:prstGeom prst="rect">
            <a:avLst/>
          </a:prstGeom>
        </p:spPr>
        <p:txBody>
          <a:bodyPr vert="horz" lIns="91440" tIns="45720" rIns="91440" bIns="45720" rtlCol="0">
            <a:no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pPr>
            <a:endParaRPr kumimoji="0" lang="en-US" sz="2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pPr>
            <a:endParaRPr kumimoji="0" lang="en-US" sz="2400" b="0" i="0" u="none" strike="noStrike" kern="1200" cap="none" spc="0" normalizeH="0" baseline="0" noProof="0" dirty="0">
              <a:ln>
                <a:noFill/>
              </a:ln>
              <a:solidFill>
                <a:schemeClr val="tx1"/>
              </a:solidFill>
              <a:effectLst/>
              <a:uLnTx/>
              <a:uFillTx/>
              <a:latin typeface="Times New Roman" panose="02020603050405020304" charset="0"/>
              <a:ea typeface="+mn-ea"/>
              <a:cs typeface="Times New Roman" panose="02020603050405020304" charset="0"/>
            </a:endParaRPr>
          </a:p>
        </p:txBody>
      </p:sp>
      <p:sp>
        <p:nvSpPr>
          <p:cNvPr id="1048613" name="TextBox 2"/>
          <p:cNvSpPr txBox="1"/>
          <p:nvPr/>
        </p:nvSpPr>
        <p:spPr>
          <a:xfrm>
            <a:off x="716692" y="122897"/>
            <a:ext cx="10758616" cy="830997"/>
          </a:xfrm>
          <a:prstGeom prst="rect">
            <a:avLst/>
          </a:prstGeom>
          <a:solidFill>
            <a:schemeClr val="bg2">
              <a:lumMod val="25000"/>
            </a:schemeClr>
          </a:solidFill>
        </p:spPr>
        <p:txBody>
          <a:bodyPr wrap="square" rtlCol="0">
            <a:spAutoFit/>
          </a:bodyPr>
          <a:lstStyle/>
          <a:p>
            <a:r>
              <a:rPr lang="en-GB" sz="4800" b="1" dirty="0">
                <a:solidFill>
                  <a:schemeClr val="bg1"/>
                </a:solidFill>
              </a:rPr>
              <a:t>LITERATURE REVIEW </a:t>
            </a:r>
          </a:p>
        </p:txBody>
      </p:sp>
      <p:graphicFrame>
        <p:nvGraphicFramePr>
          <p:cNvPr id="6" name="Table 5">
            <a:extLst>
              <a:ext uri="{FF2B5EF4-FFF2-40B4-BE49-F238E27FC236}">
                <a16:creationId xmlns:a16="http://schemas.microsoft.com/office/drawing/2014/main" id="{257CC777-3470-44FF-FA36-834847EBCDBD}"/>
              </a:ext>
            </a:extLst>
          </p:cNvPr>
          <p:cNvGraphicFramePr>
            <a:graphicFrameLocks noGrp="1"/>
          </p:cNvGraphicFramePr>
          <p:nvPr>
            <p:extLst>
              <p:ext uri="{D42A27DB-BD31-4B8C-83A1-F6EECF244321}">
                <p14:modId xmlns:p14="http://schemas.microsoft.com/office/powerpoint/2010/main" val="2117650909"/>
              </p:ext>
            </p:extLst>
          </p:nvPr>
        </p:nvGraphicFramePr>
        <p:xfrm>
          <a:off x="572177" y="1089530"/>
          <a:ext cx="10903131" cy="4937760"/>
        </p:xfrm>
        <a:graphic>
          <a:graphicData uri="http://schemas.openxmlformats.org/drawingml/2006/table">
            <a:tbl>
              <a:tblPr firstRow="1" bandRow="1">
                <a:tableStyleId>{5940675A-B579-460E-94D1-54222C63F5DA}</a:tableStyleId>
              </a:tblPr>
              <a:tblGrid>
                <a:gridCol w="1481910">
                  <a:extLst>
                    <a:ext uri="{9D8B030D-6E8A-4147-A177-3AD203B41FA5}">
                      <a16:colId xmlns:a16="http://schemas.microsoft.com/office/drawing/2014/main" val="718325133"/>
                    </a:ext>
                  </a:extLst>
                </a:gridCol>
                <a:gridCol w="1854925">
                  <a:extLst>
                    <a:ext uri="{9D8B030D-6E8A-4147-A177-3AD203B41FA5}">
                      <a16:colId xmlns:a16="http://schemas.microsoft.com/office/drawing/2014/main" val="2344588326"/>
                    </a:ext>
                  </a:extLst>
                </a:gridCol>
                <a:gridCol w="3360056">
                  <a:extLst>
                    <a:ext uri="{9D8B030D-6E8A-4147-A177-3AD203B41FA5}">
                      <a16:colId xmlns:a16="http://schemas.microsoft.com/office/drawing/2014/main" val="3300660275"/>
                    </a:ext>
                  </a:extLst>
                </a:gridCol>
                <a:gridCol w="4206240">
                  <a:extLst>
                    <a:ext uri="{9D8B030D-6E8A-4147-A177-3AD203B41FA5}">
                      <a16:colId xmlns:a16="http://schemas.microsoft.com/office/drawing/2014/main" val="2773942195"/>
                    </a:ext>
                  </a:extLst>
                </a:gridCol>
              </a:tblGrid>
              <a:tr h="338425">
                <a:tc>
                  <a:txBody>
                    <a:bodyPr/>
                    <a:lstStyle/>
                    <a:p>
                      <a:pPr algn="ctr"/>
                      <a:r>
                        <a:rPr lang="en-NG" dirty="0"/>
                        <a:t>The Author's Name </a:t>
                      </a:r>
                    </a:p>
                  </a:txBody>
                  <a:tcPr/>
                </a:tc>
                <a:tc>
                  <a:txBody>
                    <a:bodyPr/>
                    <a:lstStyle/>
                    <a:p>
                      <a:pPr algn="ctr"/>
                      <a:r>
                        <a:rPr lang="en-GB" dirty="0"/>
                        <a:t>Year of Publication</a:t>
                      </a:r>
                      <a:endParaRPr lang="en-NG" dirty="0"/>
                    </a:p>
                  </a:txBody>
                  <a:tcPr/>
                </a:tc>
                <a:tc>
                  <a:txBody>
                    <a:bodyPr/>
                    <a:lstStyle/>
                    <a:p>
                      <a:pPr algn="ctr"/>
                      <a:r>
                        <a:rPr lang="en-NG" dirty="0"/>
                        <a:t>Author's Contribution </a:t>
                      </a:r>
                    </a:p>
                  </a:txBody>
                  <a:tcPr/>
                </a:tc>
                <a:tc>
                  <a:txBody>
                    <a:bodyPr/>
                    <a:lstStyle/>
                    <a:p>
                      <a:pPr algn="ctr"/>
                      <a:r>
                        <a:rPr lang="en-NG" dirty="0"/>
                        <a:t>Author's limitation </a:t>
                      </a:r>
                    </a:p>
                  </a:txBody>
                  <a:tcPr/>
                </a:tc>
                <a:extLst>
                  <a:ext uri="{0D108BD9-81ED-4DB2-BD59-A6C34878D82A}">
                    <a16:rowId xmlns:a16="http://schemas.microsoft.com/office/drawing/2014/main" val="32607267"/>
                  </a:ext>
                </a:extLst>
              </a:tr>
              <a:tr h="338425">
                <a:tc>
                  <a:txBody>
                    <a:bodyPr/>
                    <a:lstStyle/>
                    <a:p>
                      <a:r>
                        <a:rPr lang="en-NG" sz="1800" kern="1200" dirty="0">
                          <a:solidFill>
                            <a:schemeClr val="tx1"/>
                          </a:solidFill>
                          <a:effectLst/>
                          <a:latin typeface="+mn-lt"/>
                          <a:ea typeface="+mn-ea"/>
                          <a:cs typeface="+mn-cs"/>
                        </a:rPr>
                        <a:t>Chahat et al</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(2021)</a:t>
                      </a:r>
                    </a:p>
                    <a:p>
                      <a:endParaRPr lang="en-NG" dirty="0"/>
                    </a:p>
                  </a:txBody>
                  <a:tcPr/>
                </a:tc>
                <a:tc>
                  <a:txBody>
                    <a:bodyPr/>
                    <a:lstStyle/>
                    <a:p>
                      <a:r>
                        <a:rPr lang="en-NG" sz="1800" kern="1200" dirty="0">
                          <a:solidFill>
                            <a:schemeClr val="tx1"/>
                          </a:solidFill>
                          <a:effectLst/>
                          <a:latin typeface="+mn-lt"/>
                          <a:ea typeface="+mn-ea"/>
                          <a:cs typeface="+mn-cs"/>
                        </a:rPr>
                        <a:t>Chahat et al. (2021) proposed a system that aimed to improve cyberbullying detection accuracy by comparing traditional machine learning and shallow neural network approaches on real-world datasets, alongside examining feature extraction techniques like TF-IDF and </a:t>
                      </a:r>
                      <a:r>
                        <a:rPr lang="en-NG" sz="1800" kern="1200" dirty="0" err="1">
                          <a:solidFill>
                            <a:schemeClr val="tx1"/>
                          </a:solidFill>
                          <a:effectLst/>
                          <a:latin typeface="+mn-lt"/>
                          <a:ea typeface="+mn-ea"/>
                          <a:cs typeface="+mn-cs"/>
                        </a:rPr>
                        <a:t>GloVe</a:t>
                      </a:r>
                      <a:r>
                        <a:rPr lang="en-NG" sz="1800" kern="1200" dirty="0">
                          <a:solidFill>
                            <a:schemeClr val="tx1"/>
                          </a:solidFill>
                          <a:effectLst/>
                          <a:latin typeface="+mn-lt"/>
                          <a:ea typeface="+mn-ea"/>
                          <a:cs typeface="+mn-cs"/>
                        </a:rPr>
                        <a:t>. </a:t>
                      </a:r>
                      <a:endParaRPr lang="en-NG" dirty="0"/>
                    </a:p>
                  </a:txBody>
                  <a:tcPr/>
                </a:tc>
                <a:tc>
                  <a:txBody>
                    <a:bodyPr/>
                    <a:lstStyle/>
                    <a:p>
                      <a:r>
                        <a:rPr lang="en-NG" sz="1800" kern="1200" dirty="0">
                          <a:solidFill>
                            <a:schemeClr val="tx1"/>
                          </a:solidFill>
                          <a:effectLst/>
                          <a:latin typeface="+mn-lt"/>
                          <a:ea typeface="+mn-ea"/>
                          <a:cs typeface="+mn-cs"/>
                        </a:rPr>
                        <a:t>The study encountered limitations as the paper did not deeply explore the generalizability of the models across different social media platforms. Also, class imbalance in the datasets was not extensively addressed.</a:t>
                      </a:r>
                    </a:p>
                  </a:txBody>
                  <a:tcPr/>
                </a:tc>
                <a:extLst>
                  <a:ext uri="{0D108BD9-81ED-4DB2-BD59-A6C34878D82A}">
                    <a16:rowId xmlns:a16="http://schemas.microsoft.com/office/drawing/2014/main" val="1450002849"/>
                  </a:ext>
                </a:extLst>
              </a:tr>
              <a:tr h="338425">
                <a:tc>
                  <a:txBody>
                    <a:bodyPr/>
                    <a:lstStyle/>
                    <a:p>
                      <a:r>
                        <a:rPr lang="en-NG" sz="1800" kern="1200" dirty="0">
                          <a:solidFill>
                            <a:schemeClr val="tx1"/>
                          </a:solidFill>
                          <a:effectLst/>
                          <a:latin typeface="+mn-lt"/>
                          <a:ea typeface="+mn-ea"/>
                          <a:cs typeface="+mn-cs"/>
                        </a:rPr>
                        <a:t>Kwok and Wang</a:t>
                      </a:r>
                      <a:endParaRPr lang="en-GB" dirty="0"/>
                    </a:p>
                  </a:txBody>
                  <a:tcPr/>
                </a:tc>
                <a:tc>
                  <a:txBody>
                    <a:bodyPr/>
                    <a:lstStyle/>
                    <a:p>
                      <a:r>
                        <a:rPr lang="en-NG" sz="1800" kern="1200" dirty="0">
                          <a:solidFill>
                            <a:schemeClr val="tx1"/>
                          </a:solidFill>
                          <a:effectLst/>
                          <a:latin typeface="+mn-lt"/>
                          <a:ea typeface="+mn-ea"/>
                          <a:cs typeface="+mn-cs"/>
                        </a:rPr>
                        <a:t>(2013) </a:t>
                      </a:r>
                      <a:endParaRPr lang="en-NG" dirty="0"/>
                    </a:p>
                  </a:txBody>
                  <a:tcPr/>
                </a:tc>
                <a:tc>
                  <a:txBody>
                    <a:bodyPr/>
                    <a:lstStyle/>
                    <a:p>
                      <a:r>
                        <a:rPr lang="en-NG" sz="1800" kern="1200" dirty="0">
                          <a:solidFill>
                            <a:schemeClr val="tx1"/>
                          </a:solidFill>
                          <a:effectLst/>
                          <a:latin typeface="+mn-lt"/>
                          <a:ea typeface="+mn-ea"/>
                          <a:cs typeface="+mn-cs"/>
                        </a:rPr>
                        <a:t>worked on a study that focused on the problem of detecting racism in Twitter posts using text classification algorithms, particularly focusing on racist and non-racist content. </a:t>
                      </a:r>
                      <a:endParaRPr lang="en-NG"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G" sz="1800" kern="1200" dirty="0">
                          <a:solidFill>
                            <a:schemeClr val="tx1"/>
                          </a:solidFill>
                          <a:effectLst/>
                          <a:latin typeface="+mn-lt"/>
                          <a:ea typeface="+mn-ea"/>
                          <a:cs typeface="+mn-cs"/>
                        </a:rPr>
                        <a:t>The unigram Bag-of-Words model used for feature extraction was somewhat limited in capturing contextual nuances in text, leading to moderate performance.</a:t>
                      </a:r>
                    </a:p>
                    <a:p>
                      <a:endParaRPr lang="en-NG" dirty="0"/>
                    </a:p>
                  </a:txBody>
                  <a:tcPr/>
                </a:tc>
                <a:extLst>
                  <a:ext uri="{0D108BD9-81ED-4DB2-BD59-A6C34878D82A}">
                    <a16:rowId xmlns:a16="http://schemas.microsoft.com/office/drawing/2014/main" val="9627945"/>
                  </a:ext>
                </a:extLst>
              </a:tr>
            </a:tbl>
          </a:graphicData>
        </a:graphic>
      </p:graphicFrame>
    </p:spTree>
    <p:extLst>
      <p:ext uri="{BB962C8B-B14F-4D97-AF65-F5344CB8AC3E}">
        <p14:creationId xmlns:p14="http://schemas.microsoft.com/office/powerpoint/2010/main" val="910271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048613"/>
                                        </p:tgtEl>
                                        <p:attrNameLst>
                                          <p:attrName>style.visibility</p:attrName>
                                        </p:attrNameLst>
                                      </p:cBhvr>
                                      <p:to>
                                        <p:strVal val="visible"/>
                                      </p:to>
                                    </p:set>
                                    <p:animEffect transition="in" filter="barn(inVertical)">
                                      <p:cBhvr>
                                        <p:cTn id="7" dur="500"/>
                                        <p:tgtEl>
                                          <p:spTgt spid="10486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13"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Content Placeholder 1048599"/>
          <p:cNvSpPr txBox="1"/>
          <p:nvPr/>
        </p:nvSpPr>
        <p:spPr>
          <a:xfrm flipH="1">
            <a:off x="7344770" y="5800298"/>
            <a:ext cx="4351361" cy="961679"/>
          </a:xfrm>
          <a:prstGeom prst="rect">
            <a:avLst/>
          </a:prstGeom>
        </p:spPr>
        <p:txBody>
          <a:bodyPr vert="horz" lIns="91440" tIns="45720" rIns="91440" bIns="45720" rtlCol="0">
            <a:no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pPr>
            <a:endParaRPr kumimoji="0" lang="en-US" sz="2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pPr>
            <a:endParaRPr kumimoji="0" lang="en-US" sz="2400" b="0" i="0" u="none" strike="noStrike" kern="1200" cap="none" spc="0" normalizeH="0" baseline="0" noProof="0" dirty="0">
              <a:ln>
                <a:noFill/>
              </a:ln>
              <a:solidFill>
                <a:schemeClr val="tx1"/>
              </a:solidFill>
              <a:effectLst/>
              <a:uLnTx/>
              <a:uFillTx/>
              <a:latin typeface="Times New Roman" panose="02020603050405020304" charset="0"/>
              <a:ea typeface="+mn-ea"/>
              <a:cs typeface="Times New Roman" panose="02020603050405020304" charset="0"/>
            </a:endParaRPr>
          </a:p>
        </p:txBody>
      </p:sp>
      <p:sp>
        <p:nvSpPr>
          <p:cNvPr id="1048610" name="Content Placeholder 1048599"/>
          <p:cNvSpPr txBox="1"/>
          <p:nvPr/>
        </p:nvSpPr>
        <p:spPr>
          <a:xfrm flipH="1">
            <a:off x="7344770" y="5841242"/>
            <a:ext cx="4637964" cy="920736"/>
          </a:xfrm>
          <a:prstGeom prst="rect">
            <a:avLst/>
          </a:prstGeom>
        </p:spPr>
        <p:txBody>
          <a:bodyPr vert="horz" lIns="91440" tIns="45720" rIns="91440" bIns="45720" rtlCol="0">
            <a:no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pPr>
            <a:endParaRPr kumimoji="0" lang="en-US" sz="2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pPr>
            <a:endParaRPr kumimoji="0" lang="en-US" sz="2400" b="0" i="0" u="none" strike="noStrike" kern="1200" cap="none" spc="0" normalizeH="0" baseline="0" noProof="0" dirty="0">
              <a:ln>
                <a:noFill/>
              </a:ln>
              <a:solidFill>
                <a:schemeClr val="tx1"/>
              </a:solidFill>
              <a:effectLst/>
              <a:uLnTx/>
              <a:uFillTx/>
              <a:latin typeface="Times New Roman" panose="02020603050405020304" charset="0"/>
              <a:ea typeface="+mn-ea"/>
              <a:cs typeface="Times New Roman" panose="02020603050405020304" charset="0"/>
            </a:endParaRPr>
          </a:p>
        </p:txBody>
      </p:sp>
      <p:graphicFrame>
        <p:nvGraphicFramePr>
          <p:cNvPr id="6" name="Table 5">
            <a:extLst>
              <a:ext uri="{FF2B5EF4-FFF2-40B4-BE49-F238E27FC236}">
                <a16:creationId xmlns:a16="http://schemas.microsoft.com/office/drawing/2014/main" id="{257CC777-3470-44FF-FA36-834847EBCDBD}"/>
              </a:ext>
            </a:extLst>
          </p:cNvPr>
          <p:cNvGraphicFramePr>
            <a:graphicFrameLocks noGrp="1"/>
          </p:cNvGraphicFramePr>
          <p:nvPr>
            <p:extLst>
              <p:ext uri="{D42A27DB-BD31-4B8C-83A1-F6EECF244321}">
                <p14:modId xmlns:p14="http://schemas.microsoft.com/office/powerpoint/2010/main" val="2735137055"/>
              </p:ext>
            </p:extLst>
          </p:nvPr>
        </p:nvGraphicFramePr>
        <p:xfrm>
          <a:off x="495869" y="496072"/>
          <a:ext cx="10903131" cy="5212080"/>
        </p:xfrm>
        <a:graphic>
          <a:graphicData uri="http://schemas.openxmlformats.org/drawingml/2006/table">
            <a:tbl>
              <a:tblPr firstRow="1" bandRow="1">
                <a:tableStyleId>{5940675A-B579-460E-94D1-54222C63F5DA}</a:tableStyleId>
              </a:tblPr>
              <a:tblGrid>
                <a:gridCol w="1275806">
                  <a:extLst>
                    <a:ext uri="{9D8B030D-6E8A-4147-A177-3AD203B41FA5}">
                      <a16:colId xmlns:a16="http://schemas.microsoft.com/office/drawing/2014/main" val="718325133"/>
                    </a:ext>
                  </a:extLst>
                </a:gridCol>
                <a:gridCol w="1214846">
                  <a:extLst>
                    <a:ext uri="{9D8B030D-6E8A-4147-A177-3AD203B41FA5}">
                      <a16:colId xmlns:a16="http://schemas.microsoft.com/office/drawing/2014/main" val="2344588326"/>
                    </a:ext>
                  </a:extLst>
                </a:gridCol>
                <a:gridCol w="4402183">
                  <a:extLst>
                    <a:ext uri="{9D8B030D-6E8A-4147-A177-3AD203B41FA5}">
                      <a16:colId xmlns:a16="http://schemas.microsoft.com/office/drawing/2014/main" val="3300660275"/>
                    </a:ext>
                  </a:extLst>
                </a:gridCol>
                <a:gridCol w="4010296">
                  <a:extLst>
                    <a:ext uri="{9D8B030D-6E8A-4147-A177-3AD203B41FA5}">
                      <a16:colId xmlns:a16="http://schemas.microsoft.com/office/drawing/2014/main" val="2773942195"/>
                    </a:ext>
                  </a:extLst>
                </a:gridCol>
              </a:tblGrid>
              <a:tr h="338425">
                <a:tc>
                  <a:txBody>
                    <a:bodyPr/>
                    <a:lstStyle/>
                    <a:p>
                      <a:pPr algn="l"/>
                      <a:r>
                        <a:rPr lang="en-NG" sz="1800" kern="1200" dirty="0" err="1">
                          <a:solidFill>
                            <a:schemeClr val="tx1"/>
                          </a:solidFill>
                          <a:effectLst/>
                          <a:latin typeface="+mn-lt"/>
                          <a:ea typeface="+mn-ea"/>
                          <a:cs typeface="+mn-cs"/>
                        </a:rPr>
                        <a:t>Nobata</a:t>
                      </a:r>
                      <a:r>
                        <a:rPr lang="en-NG" sz="1800" kern="1200" dirty="0">
                          <a:solidFill>
                            <a:schemeClr val="tx1"/>
                          </a:solidFill>
                          <a:effectLst/>
                          <a:latin typeface="+mn-lt"/>
                          <a:ea typeface="+mn-ea"/>
                          <a:cs typeface="+mn-cs"/>
                        </a:rPr>
                        <a:t> et al. </a:t>
                      </a:r>
                      <a:r>
                        <a:rPr lang="en-GB" dirty="0"/>
                        <a:t>. </a:t>
                      </a:r>
                    </a:p>
                    <a:p>
                      <a:pPr algn="l"/>
                      <a:endParaRPr lang="en-NG"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G" sz="1800" kern="1200" dirty="0">
                          <a:solidFill>
                            <a:schemeClr val="tx1"/>
                          </a:solidFill>
                          <a:effectLst/>
                          <a:latin typeface="+mn-lt"/>
                          <a:ea typeface="+mn-ea"/>
                          <a:cs typeface="+mn-cs"/>
                        </a:rPr>
                        <a:t>(2016) </a:t>
                      </a:r>
                      <a:endParaRPr lang="en-GB" dirty="0"/>
                    </a:p>
                  </a:txBody>
                  <a:tcPr/>
                </a:tc>
                <a:tc>
                  <a:txBody>
                    <a:bodyPr/>
                    <a:lstStyle/>
                    <a:p>
                      <a:pPr algn="just"/>
                      <a:r>
                        <a:rPr lang="en-NG" sz="1800" kern="1200" dirty="0">
                          <a:solidFill>
                            <a:schemeClr val="tx1"/>
                          </a:solidFill>
                          <a:effectLst/>
                          <a:latin typeface="+mn-lt"/>
                          <a:ea typeface="+mn-ea"/>
                          <a:cs typeface="+mn-cs"/>
                        </a:rPr>
                        <a:t>proposed a study that addressed the problem of hate speech detection by designing an approach that utilized linguistics, n-grams, and distributed syntactic features. N-gram features combined with a classifier for hate speech detection algorithms were employed. </a:t>
                      </a:r>
                      <a:endParaRPr lang="en-GB" dirty="0"/>
                    </a:p>
                  </a:txBody>
                  <a:tcPr/>
                </a:tc>
                <a:tc>
                  <a:txBody>
                    <a:bodyPr/>
                    <a:lstStyle/>
                    <a:p>
                      <a:pPr algn="l"/>
                      <a:r>
                        <a:rPr lang="en-NG" sz="1800" kern="1200" dirty="0">
                          <a:solidFill>
                            <a:schemeClr val="tx1"/>
                          </a:solidFill>
                          <a:effectLst/>
                          <a:latin typeface="+mn-lt"/>
                          <a:ea typeface="+mn-ea"/>
                          <a:cs typeface="+mn-cs"/>
                        </a:rPr>
                        <a:t>The study was limited as the use of n-grams, while effective for certain tasks, could not sometimes capture long-range dependencies in the text, limiting its effectiveness in complex language situations.</a:t>
                      </a:r>
                      <a:endParaRPr lang="en-NG" dirty="0"/>
                    </a:p>
                  </a:txBody>
                  <a:tcPr/>
                </a:tc>
                <a:extLst>
                  <a:ext uri="{0D108BD9-81ED-4DB2-BD59-A6C34878D82A}">
                    <a16:rowId xmlns:a16="http://schemas.microsoft.com/office/drawing/2014/main" val="32607267"/>
                  </a:ext>
                </a:extLst>
              </a:tr>
              <a:tr h="338425">
                <a:tc>
                  <a:txBody>
                    <a:bodyPr/>
                    <a:lstStyle/>
                    <a:p>
                      <a:r>
                        <a:rPr lang="en-NG" sz="1800" kern="1200" dirty="0" err="1">
                          <a:solidFill>
                            <a:schemeClr val="tx1"/>
                          </a:solidFill>
                          <a:effectLst/>
                          <a:latin typeface="+mn-lt"/>
                          <a:ea typeface="+mn-ea"/>
                          <a:cs typeface="+mn-cs"/>
                        </a:rPr>
                        <a:t>Themeli</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G" sz="1800" kern="1200" dirty="0">
                          <a:solidFill>
                            <a:schemeClr val="tx1"/>
                          </a:solidFill>
                          <a:effectLst/>
                          <a:latin typeface="+mn-lt"/>
                          <a:ea typeface="+mn-ea"/>
                          <a:cs typeface="+mn-cs"/>
                        </a:rPr>
                        <a:t>(2021) </a:t>
                      </a:r>
                      <a:endParaRPr lang="en-GB" dirty="0"/>
                    </a:p>
                    <a:p>
                      <a:endParaRPr lang="en-NG" dirty="0"/>
                    </a:p>
                  </a:txBody>
                  <a:tcPr/>
                </a:tc>
                <a:tc>
                  <a:txBody>
                    <a:bodyPr/>
                    <a:lstStyle/>
                    <a:p>
                      <a:pPr algn="l"/>
                      <a:r>
                        <a:rPr lang="en-NG" sz="1800" kern="1200" dirty="0">
                          <a:solidFill>
                            <a:schemeClr val="tx1"/>
                          </a:solidFill>
                          <a:effectLst/>
                          <a:latin typeface="+mn-lt"/>
                          <a:ea typeface="+mn-ea"/>
                          <a:cs typeface="+mn-cs"/>
                        </a:rPr>
                        <a:t>carried out a study that aimed to compare the performance of traditional machine learning and deep neural network models for hate speech detection. The Logistic Regression and Three-layer Neural Network algorithms were employed for this study. </a:t>
                      </a:r>
                      <a:endParaRPr lang="en-NG" dirty="0"/>
                    </a:p>
                  </a:txBody>
                  <a:tcPr/>
                </a:tc>
                <a:tc>
                  <a:txBody>
                    <a:bodyPr/>
                    <a:lstStyle/>
                    <a:p>
                      <a:r>
                        <a:rPr lang="en-NG" sz="1800" kern="1200" dirty="0">
                          <a:solidFill>
                            <a:schemeClr val="tx1"/>
                          </a:solidFill>
                          <a:effectLst/>
                          <a:latin typeface="+mn-lt"/>
                          <a:ea typeface="+mn-ea"/>
                          <a:cs typeface="+mn-cs"/>
                        </a:rPr>
                        <a:t>Although the Bag-of-Words (</a:t>
                      </a:r>
                      <a:r>
                        <a:rPr lang="en-NG" sz="1800" kern="1200" dirty="0" err="1">
                          <a:solidFill>
                            <a:schemeClr val="tx1"/>
                          </a:solidFill>
                          <a:effectLst/>
                          <a:latin typeface="+mn-lt"/>
                          <a:ea typeface="+mn-ea"/>
                          <a:cs typeface="+mn-cs"/>
                        </a:rPr>
                        <a:t>BoW</a:t>
                      </a:r>
                      <a:r>
                        <a:rPr lang="en-NG" sz="1800" kern="1200" dirty="0">
                          <a:solidFill>
                            <a:schemeClr val="tx1"/>
                          </a:solidFill>
                          <a:effectLst/>
                          <a:latin typeface="+mn-lt"/>
                          <a:ea typeface="+mn-ea"/>
                          <a:cs typeface="+mn-cs"/>
                        </a:rPr>
                        <a:t>) performed well, but was limited as it did not capture contextual meaning as effectively as more advanced word embeddings like </a:t>
                      </a:r>
                      <a:r>
                        <a:rPr lang="en-NG" sz="1800" kern="1200" dirty="0" err="1">
                          <a:solidFill>
                            <a:schemeClr val="tx1"/>
                          </a:solidFill>
                          <a:effectLst/>
                          <a:latin typeface="+mn-lt"/>
                          <a:ea typeface="+mn-ea"/>
                          <a:cs typeface="+mn-cs"/>
                        </a:rPr>
                        <a:t>GloVe</a:t>
                      </a:r>
                      <a:r>
                        <a:rPr lang="en-NG" sz="1800" kern="1200" dirty="0">
                          <a:solidFill>
                            <a:schemeClr val="tx1"/>
                          </a:solidFill>
                          <a:effectLst/>
                          <a:latin typeface="+mn-lt"/>
                          <a:ea typeface="+mn-ea"/>
                          <a:cs typeface="+mn-cs"/>
                        </a:rPr>
                        <a:t>.</a:t>
                      </a:r>
                    </a:p>
                  </a:txBody>
                  <a:tcPr/>
                </a:tc>
                <a:extLst>
                  <a:ext uri="{0D108BD9-81ED-4DB2-BD59-A6C34878D82A}">
                    <a16:rowId xmlns:a16="http://schemas.microsoft.com/office/drawing/2014/main" val="1450002849"/>
                  </a:ext>
                </a:extLst>
              </a:tr>
              <a:tr h="338425">
                <a:tc>
                  <a:txBody>
                    <a:bodyPr/>
                    <a:lstStyle/>
                    <a:p>
                      <a:r>
                        <a:rPr lang="en-NG" sz="1800" kern="1200" dirty="0">
                          <a:solidFill>
                            <a:schemeClr val="tx1"/>
                          </a:solidFill>
                          <a:effectLst/>
                          <a:latin typeface="+mn-lt"/>
                          <a:ea typeface="+mn-ea"/>
                          <a:cs typeface="+mn-cs"/>
                        </a:rPr>
                        <a:t>Bu and Cho</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G" sz="1800" kern="1200" dirty="0">
                          <a:solidFill>
                            <a:schemeClr val="tx1"/>
                          </a:solidFill>
                          <a:effectLst/>
                          <a:latin typeface="+mn-lt"/>
                          <a:ea typeface="+mn-ea"/>
                          <a:cs typeface="+mn-cs"/>
                        </a:rPr>
                        <a:t>(2018) </a:t>
                      </a:r>
                      <a:endParaRPr lang="en-NG" dirty="0"/>
                    </a:p>
                  </a:txBody>
                  <a:tcPr/>
                </a:tc>
                <a:tc>
                  <a:txBody>
                    <a:bodyPr/>
                    <a:lstStyle/>
                    <a:p>
                      <a:r>
                        <a:rPr lang="en-NG" sz="1800" kern="1200" dirty="0">
                          <a:solidFill>
                            <a:schemeClr val="tx1"/>
                          </a:solidFill>
                          <a:effectLst/>
                          <a:latin typeface="+mn-lt"/>
                          <a:ea typeface="+mn-ea"/>
                          <a:cs typeface="+mn-cs"/>
                        </a:rPr>
                        <a:t>authored a work aimed to improve knowledge transfer in cyberbullying detection by using deep learning models to capture both character-level syntactic features and semantic features. </a:t>
                      </a:r>
                      <a:endParaRPr lang="en-NG" dirty="0"/>
                    </a:p>
                  </a:txBody>
                  <a:tcPr/>
                </a:tc>
                <a:tc>
                  <a:txBody>
                    <a:bodyPr/>
                    <a:lstStyle/>
                    <a:p>
                      <a:r>
                        <a:rPr lang="en-NG" sz="1800" kern="1200" dirty="0">
                          <a:solidFill>
                            <a:schemeClr val="tx1"/>
                          </a:solidFill>
                          <a:effectLst/>
                          <a:latin typeface="+mn-lt"/>
                          <a:ea typeface="+mn-ea"/>
                          <a:cs typeface="+mn-cs"/>
                        </a:rPr>
                        <a:t>The framework faced challenges as it was limited in handling large-scale datasets efficiently, as deep learning models typically require extensive computational resources.</a:t>
                      </a:r>
                    </a:p>
                  </a:txBody>
                  <a:tcPr/>
                </a:tc>
                <a:extLst>
                  <a:ext uri="{0D108BD9-81ED-4DB2-BD59-A6C34878D82A}">
                    <a16:rowId xmlns:a16="http://schemas.microsoft.com/office/drawing/2014/main" val="9627945"/>
                  </a:ext>
                </a:extLst>
              </a:tr>
            </a:tbl>
          </a:graphicData>
        </a:graphic>
      </p:graphicFrame>
    </p:spTree>
    <p:extLst>
      <p:ext uri="{BB962C8B-B14F-4D97-AF65-F5344CB8AC3E}">
        <p14:creationId xmlns:p14="http://schemas.microsoft.com/office/powerpoint/2010/main" val="559606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Content Placeholder 1048599"/>
          <p:cNvSpPr txBox="1"/>
          <p:nvPr/>
        </p:nvSpPr>
        <p:spPr>
          <a:xfrm flipH="1">
            <a:off x="7344770" y="5800298"/>
            <a:ext cx="4351361" cy="961679"/>
          </a:xfrm>
          <a:prstGeom prst="rect">
            <a:avLst/>
          </a:prstGeom>
        </p:spPr>
        <p:txBody>
          <a:bodyPr vert="horz" lIns="91440" tIns="45720" rIns="91440" bIns="45720" rtlCol="0">
            <a:no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pPr>
            <a:endParaRPr kumimoji="0" lang="en-US" sz="2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pPr>
            <a:endParaRPr kumimoji="0" lang="en-US" sz="2400" b="0" i="0" u="none" strike="noStrike" kern="1200" cap="none" spc="0" normalizeH="0" baseline="0" noProof="0" dirty="0">
              <a:ln>
                <a:noFill/>
              </a:ln>
              <a:solidFill>
                <a:schemeClr val="tx1"/>
              </a:solidFill>
              <a:effectLst/>
              <a:uLnTx/>
              <a:uFillTx/>
              <a:latin typeface="Times New Roman" panose="02020603050405020304" charset="0"/>
              <a:ea typeface="+mn-ea"/>
              <a:cs typeface="Times New Roman" panose="02020603050405020304" charset="0"/>
            </a:endParaRPr>
          </a:p>
        </p:txBody>
      </p:sp>
      <p:sp>
        <p:nvSpPr>
          <p:cNvPr id="1048610" name="Content Placeholder 1048599"/>
          <p:cNvSpPr txBox="1"/>
          <p:nvPr/>
        </p:nvSpPr>
        <p:spPr>
          <a:xfrm flipH="1">
            <a:off x="7344770" y="5841242"/>
            <a:ext cx="4637964" cy="920736"/>
          </a:xfrm>
          <a:prstGeom prst="rect">
            <a:avLst/>
          </a:prstGeom>
        </p:spPr>
        <p:txBody>
          <a:bodyPr vert="horz" lIns="91440" tIns="45720" rIns="91440" bIns="45720" rtlCol="0">
            <a:no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pPr>
            <a:endParaRPr kumimoji="0" lang="en-US" sz="2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pPr>
            <a:endParaRPr kumimoji="0" lang="en-US" sz="2400" b="0" i="0" u="none" strike="noStrike" kern="1200" cap="none" spc="0" normalizeH="0" baseline="0" noProof="0" dirty="0">
              <a:ln>
                <a:noFill/>
              </a:ln>
              <a:solidFill>
                <a:schemeClr val="tx1"/>
              </a:solidFill>
              <a:effectLst/>
              <a:uLnTx/>
              <a:uFillTx/>
              <a:latin typeface="Times New Roman" panose="02020603050405020304" charset="0"/>
              <a:ea typeface="+mn-ea"/>
              <a:cs typeface="Times New Roman" panose="02020603050405020304" charset="0"/>
            </a:endParaRPr>
          </a:p>
        </p:txBody>
      </p:sp>
      <p:graphicFrame>
        <p:nvGraphicFramePr>
          <p:cNvPr id="6" name="Table 5">
            <a:extLst>
              <a:ext uri="{FF2B5EF4-FFF2-40B4-BE49-F238E27FC236}">
                <a16:creationId xmlns:a16="http://schemas.microsoft.com/office/drawing/2014/main" id="{257CC777-3470-44FF-FA36-834847EBCDBD}"/>
              </a:ext>
            </a:extLst>
          </p:cNvPr>
          <p:cNvGraphicFramePr>
            <a:graphicFrameLocks noGrp="1"/>
          </p:cNvGraphicFramePr>
          <p:nvPr>
            <p:extLst>
              <p:ext uri="{D42A27DB-BD31-4B8C-83A1-F6EECF244321}">
                <p14:modId xmlns:p14="http://schemas.microsoft.com/office/powerpoint/2010/main" val="3824149469"/>
              </p:ext>
            </p:extLst>
          </p:nvPr>
        </p:nvGraphicFramePr>
        <p:xfrm>
          <a:off x="495869" y="228600"/>
          <a:ext cx="10903131" cy="6675120"/>
        </p:xfrm>
        <a:graphic>
          <a:graphicData uri="http://schemas.openxmlformats.org/drawingml/2006/table">
            <a:tbl>
              <a:tblPr firstRow="1" bandRow="1">
                <a:tableStyleId>{5940675A-B579-460E-94D1-54222C63F5DA}</a:tableStyleId>
              </a:tblPr>
              <a:tblGrid>
                <a:gridCol w="1484812">
                  <a:extLst>
                    <a:ext uri="{9D8B030D-6E8A-4147-A177-3AD203B41FA5}">
                      <a16:colId xmlns:a16="http://schemas.microsoft.com/office/drawing/2014/main" val="718325133"/>
                    </a:ext>
                  </a:extLst>
                </a:gridCol>
                <a:gridCol w="1005840">
                  <a:extLst>
                    <a:ext uri="{9D8B030D-6E8A-4147-A177-3AD203B41FA5}">
                      <a16:colId xmlns:a16="http://schemas.microsoft.com/office/drawing/2014/main" val="2344588326"/>
                    </a:ext>
                  </a:extLst>
                </a:gridCol>
                <a:gridCol w="4402183">
                  <a:extLst>
                    <a:ext uri="{9D8B030D-6E8A-4147-A177-3AD203B41FA5}">
                      <a16:colId xmlns:a16="http://schemas.microsoft.com/office/drawing/2014/main" val="3300660275"/>
                    </a:ext>
                  </a:extLst>
                </a:gridCol>
                <a:gridCol w="4010296">
                  <a:extLst>
                    <a:ext uri="{9D8B030D-6E8A-4147-A177-3AD203B41FA5}">
                      <a16:colId xmlns:a16="http://schemas.microsoft.com/office/drawing/2014/main" val="2773942195"/>
                    </a:ext>
                  </a:extLst>
                </a:gridCol>
              </a:tblGrid>
              <a:tr h="338425">
                <a:tc>
                  <a:txBody>
                    <a:bodyPr/>
                    <a:lstStyle/>
                    <a:p>
                      <a:pPr algn="l"/>
                      <a:r>
                        <a:rPr lang="en-GB" dirty="0"/>
                        <a:t> </a:t>
                      </a:r>
                      <a:r>
                        <a:rPr lang="en-NG" sz="1800" kern="1200" dirty="0">
                          <a:solidFill>
                            <a:schemeClr val="tx1"/>
                          </a:solidFill>
                          <a:effectLst/>
                          <a:latin typeface="+mn-lt"/>
                          <a:ea typeface="+mn-ea"/>
                          <a:cs typeface="+mn-cs"/>
                        </a:rPr>
                        <a:t>Agrawal and </a:t>
                      </a:r>
                      <a:r>
                        <a:rPr lang="en-NG" sz="1800" kern="1200" dirty="0" err="1">
                          <a:solidFill>
                            <a:schemeClr val="tx1"/>
                          </a:solidFill>
                          <a:effectLst/>
                          <a:latin typeface="+mn-lt"/>
                          <a:ea typeface="+mn-ea"/>
                          <a:cs typeface="+mn-cs"/>
                        </a:rPr>
                        <a:t>Awekar</a:t>
                      </a:r>
                      <a:endParaRPr lang="en-NG" dirty="0"/>
                    </a:p>
                  </a:txBody>
                  <a:tcPr/>
                </a:tc>
                <a:tc>
                  <a:txBody>
                    <a:bodyPr/>
                    <a:lstStyle/>
                    <a:p>
                      <a:pPr algn="l"/>
                      <a:r>
                        <a:rPr lang="en-NG" sz="1800" kern="1200" dirty="0">
                          <a:solidFill>
                            <a:schemeClr val="tx1"/>
                          </a:solidFill>
                          <a:effectLst/>
                          <a:latin typeface="+mn-lt"/>
                          <a:ea typeface="+mn-ea"/>
                          <a:cs typeface="+mn-cs"/>
                        </a:rPr>
                        <a:t>(2018) </a:t>
                      </a:r>
                      <a:r>
                        <a:rPr lang="en-GB" dirty="0"/>
                        <a:t>. </a:t>
                      </a:r>
                      <a:endParaRPr lang="en-NG" dirty="0"/>
                    </a:p>
                  </a:txBody>
                  <a:tcPr/>
                </a:tc>
                <a:tc>
                  <a:txBody>
                    <a:bodyPr/>
                    <a:lstStyle/>
                    <a:p>
                      <a:pPr algn="just"/>
                      <a:r>
                        <a:rPr lang="en-NG" sz="1800" kern="1200" dirty="0">
                          <a:solidFill>
                            <a:schemeClr val="tx1"/>
                          </a:solidFill>
                          <a:effectLst/>
                          <a:latin typeface="+mn-lt"/>
                          <a:ea typeface="+mn-ea"/>
                          <a:cs typeface="+mn-cs"/>
                        </a:rPr>
                        <a:t>proposed a system  which aimed to transfer knowledge from one domain to another to enhance the performance of deep learning models in detecting cyberbullying across different datasets. </a:t>
                      </a:r>
                      <a:endParaRPr lang="en-GB" dirty="0"/>
                    </a:p>
                  </a:txBody>
                  <a:tcPr/>
                </a:tc>
                <a:tc>
                  <a:txBody>
                    <a:bodyPr/>
                    <a:lstStyle/>
                    <a:p>
                      <a:r>
                        <a:rPr lang="en-NG" sz="1800" kern="1200" dirty="0">
                          <a:solidFill>
                            <a:schemeClr val="tx1"/>
                          </a:solidFill>
                          <a:effectLst/>
                          <a:latin typeface="+mn-lt"/>
                          <a:ea typeface="+mn-ea"/>
                          <a:cs typeface="+mn-cs"/>
                        </a:rPr>
                        <a:t>The use of domain-specific embeddings like SSWE made the model dependent on sentiment features, which might not generalize across all datasets, this was a major limitation Encountered by the authors while carrying out this study.  </a:t>
                      </a:r>
                    </a:p>
                  </a:txBody>
                  <a:tcPr/>
                </a:tc>
                <a:extLst>
                  <a:ext uri="{0D108BD9-81ED-4DB2-BD59-A6C34878D82A}">
                    <a16:rowId xmlns:a16="http://schemas.microsoft.com/office/drawing/2014/main" val="32607267"/>
                  </a:ext>
                </a:extLst>
              </a:tr>
              <a:tr h="338425">
                <a:tc>
                  <a:txBody>
                    <a:bodyPr/>
                    <a:lstStyle/>
                    <a:p>
                      <a:r>
                        <a:rPr lang="en-GB" dirty="0" err="1"/>
                        <a:t>Listiani</a:t>
                      </a:r>
                      <a:endParaRPr lang="en-GB" dirty="0"/>
                    </a:p>
                  </a:txBody>
                  <a:tcPr/>
                </a:tc>
                <a:tc>
                  <a:txBody>
                    <a:bodyPr/>
                    <a:lstStyle/>
                    <a:p>
                      <a:r>
                        <a:rPr lang="en-GB" dirty="0"/>
                        <a:t>(2009)</a:t>
                      </a:r>
                      <a:endParaRPr lang="en-NG" dirty="0"/>
                    </a:p>
                  </a:txBody>
                  <a:tcPr/>
                </a:tc>
                <a:tc>
                  <a:txBody>
                    <a:bodyPr/>
                    <a:lstStyle/>
                    <a:p>
                      <a:pPr algn="l"/>
                      <a:r>
                        <a:rPr lang="en-GB" dirty="0" err="1"/>
                        <a:t>Listiani</a:t>
                      </a:r>
                      <a:r>
                        <a:rPr lang="en-GB" dirty="0"/>
                        <a:t> used Support Vector Machines (SVM) to predict leased car prices and found that SVM was more accurate for large datasets with high-dimensional data than Multiple Linear Regression.</a:t>
                      </a:r>
                      <a:endParaRPr lang="en-NG" dirty="0"/>
                    </a:p>
                  </a:txBody>
                  <a:tcPr/>
                </a:tc>
                <a:tc>
                  <a:txBody>
                    <a:bodyPr/>
                    <a:lstStyle/>
                    <a:p>
                      <a:pPr algn="just"/>
                      <a:r>
                        <a:rPr lang="en-GB" dirty="0"/>
                        <a:t>SVM took significantly longer to compute, up to a day, compared to the simpler Multiple Linear Regression model, making SVM less practical for very large datasets unless computational resources are abundant.</a:t>
                      </a:r>
                      <a:endParaRPr lang="en-NG" dirty="0"/>
                    </a:p>
                  </a:txBody>
                  <a:tcPr/>
                </a:tc>
                <a:extLst>
                  <a:ext uri="{0D108BD9-81ED-4DB2-BD59-A6C34878D82A}">
                    <a16:rowId xmlns:a16="http://schemas.microsoft.com/office/drawing/2014/main" val="1450002849"/>
                  </a:ext>
                </a:extLst>
              </a:tr>
              <a:tr h="338425">
                <a:tc>
                  <a:txBody>
                    <a:bodyPr/>
                    <a:lstStyle/>
                    <a:p>
                      <a:r>
                        <a:rPr lang="en-GB" dirty="0"/>
                        <a:t>Kuiper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(2008)</a:t>
                      </a:r>
                      <a:endParaRPr lang="en-NG" dirty="0"/>
                    </a:p>
                  </a:txBody>
                  <a:tcPr/>
                </a:tc>
                <a:tc>
                  <a:txBody>
                    <a:bodyPr/>
                    <a:lstStyle/>
                    <a:p>
                      <a:r>
                        <a:rPr lang="en-GB" dirty="0"/>
                        <a:t>Collected data from General Motors and used a Multivariate Regression model after applying variable selection techniques to reduce the complexity of the dataset.</a:t>
                      </a:r>
                      <a:endParaRPr lang="en-NG" dirty="0"/>
                    </a:p>
                  </a:txBody>
                  <a:tcPr/>
                </a:tc>
                <a:tc>
                  <a:txBody>
                    <a:bodyPr/>
                    <a:lstStyle/>
                    <a:p>
                      <a:pPr algn="just"/>
                      <a:r>
                        <a:rPr lang="en-GB" dirty="0"/>
                        <a:t>The study only included data from a single car manufacturer (General Motors), which might limit the generalizability of the model to other brands and broader datasets</a:t>
                      </a:r>
                      <a:endParaRPr lang="en-NG" dirty="0"/>
                    </a:p>
                  </a:txBody>
                  <a:tcPr/>
                </a:tc>
                <a:extLst>
                  <a:ext uri="{0D108BD9-81ED-4DB2-BD59-A6C34878D82A}">
                    <a16:rowId xmlns:a16="http://schemas.microsoft.com/office/drawing/2014/main" val="9627945"/>
                  </a:ext>
                </a:extLst>
              </a:tr>
              <a:tr h="338425">
                <a:tc>
                  <a:txBody>
                    <a:bodyPr/>
                    <a:lstStyle/>
                    <a:p>
                      <a:r>
                        <a:rPr lang="en-GB" dirty="0" err="1"/>
                        <a:t>Nabarun</a:t>
                      </a:r>
                      <a:r>
                        <a:rPr lang="en-GB" dirty="0"/>
                        <a:t> Pal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G" dirty="0"/>
                        <a:t>(2018)</a:t>
                      </a:r>
                    </a:p>
                  </a:txBody>
                  <a:tcPr/>
                </a:tc>
                <a:tc>
                  <a:txBody>
                    <a:bodyPr/>
                    <a:lstStyle/>
                    <a:p>
                      <a:r>
                        <a:rPr lang="en-GB" dirty="0"/>
                        <a:t>Used Random Forest with 500 decision trees to predict used car prices, achieving 95.82% training accuracy and 83.63% testing accuracy with the Kaggle dataset after selecting the most correlated features.</a:t>
                      </a:r>
                      <a:endParaRPr lang="en-NG" dirty="0"/>
                    </a:p>
                  </a:txBody>
                  <a:tcPr/>
                </a:tc>
                <a:tc>
                  <a:txBody>
                    <a:bodyPr/>
                    <a:lstStyle/>
                    <a:p>
                      <a:pPr algn="just"/>
                      <a:r>
                        <a:rPr lang="en-GB" dirty="0"/>
                        <a:t>While the model performed well, it relied heavily on feature selection, and the performance may drop if the dataset contains less informative features or requires more advanced hyperparameter tuning.</a:t>
                      </a:r>
                      <a:endParaRPr lang="en-NG" dirty="0"/>
                    </a:p>
                  </a:txBody>
                  <a:tcPr/>
                </a:tc>
                <a:extLst>
                  <a:ext uri="{0D108BD9-81ED-4DB2-BD59-A6C34878D82A}">
                    <a16:rowId xmlns:a16="http://schemas.microsoft.com/office/drawing/2014/main" val="2465281725"/>
                  </a:ext>
                </a:extLst>
              </a:tr>
            </a:tbl>
          </a:graphicData>
        </a:graphic>
      </p:graphicFrame>
    </p:spTree>
    <p:extLst>
      <p:ext uri="{BB962C8B-B14F-4D97-AF65-F5344CB8AC3E}">
        <p14:creationId xmlns:p14="http://schemas.microsoft.com/office/powerpoint/2010/main" val="16914032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1710</TotalTime>
  <Words>1558</Words>
  <Application>Microsoft Office PowerPoint</Application>
  <PresentationFormat>Widescreen</PresentationFormat>
  <Paragraphs>107</Paragraphs>
  <Slides>17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(Body)</vt:lpstr>
      <vt:lpstr>Söhne</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Infinix X559C</dc:creator>
  <cp:lastModifiedBy>Nwaobisike Samuel</cp:lastModifiedBy>
  <cp:revision>12</cp:revision>
  <dcterms:created xsi:type="dcterms:W3CDTF">2021-07-31T14:17:20Z</dcterms:created>
  <dcterms:modified xsi:type="dcterms:W3CDTF">2024-09-18T11:55:01Z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1033-11.2.0.10130</vt:lpwstr>
  </property>
  <property fmtid="{D5CDD505-2E9C-101B-9397-08002B2CF9AE}" pid="3" name="ICV">
    <vt:lpwstr>400cf32562fb48e1a0949f90c566e4fb</vt:lpwstr>
  </property>
</Properties>
</file>