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615040" y="-18720"/>
            <a:ext cx="960840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5968080" y="6505200"/>
            <a:ext cx="297720" cy="328680"/>
          </a:xfrm>
          <a:prstGeom prst="rect">
            <a:avLst/>
          </a:prstGeom>
        </p:spPr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fld id="{7F506193-0B48-4943-9396-64395AE8A19E}" type="slidenum">
              <a:rPr b="0" lang="ru-RU" sz="1200" spc="-1" strike="noStrike">
                <a:solidFill>
                  <a:srgbClr val="000000"/>
                </a:solidFill>
                <a:latin typeface="Arial Narrow"/>
                <a:ea typeface="Arial Narrow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 Narrow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500" spc="-1" strike="noStrike">
                <a:solidFill>
                  <a:srgbClr val="000000"/>
                </a:solidFill>
                <a:latin typeface="Helvetica Light"/>
              </a:rPr>
              <a:t>Click to edit the outline text format</a:t>
            </a:r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500" spc="-1" strike="noStrike">
                <a:solidFill>
                  <a:srgbClr val="000000"/>
                </a:solidFill>
                <a:latin typeface="Helvetica Light"/>
              </a:rPr>
              <a:t>Second Outline Level</a:t>
            </a:r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500" spc="-1" strike="noStrike">
                <a:solidFill>
                  <a:srgbClr val="000000"/>
                </a:solidFill>
                <a:latin typeface="Helvetica Light"/>
              </a:rPr>
              <a:t>Third Outline Level</a:t>
            </a:r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500" spc="-1" strike="noStrike">
                <a:solidFill>
                  <a:srgbClr val="000000"/>
                </a:solidFill>
                <a:latin typeface="Helvetica Light"/>
              </a:rPr>
              <a:t>Fourth Outline Level</a:t>
            </a:r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1391760"/>
            <a:ext cx="10515240" cy="786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2277720"/>
            <a:ext cx="10515240" cy="389880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7D95CBD-45CF-47BF-A4A3-3CE99507B8E2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31.03.2021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Соломатин Р. И., «Поиск исполнителей по техническому заданию», Защита курсовой работы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FECBE26-7095-43CA-AF62-1800A8BA447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5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371520" y="114480"/>
            <a:ext cx="879480" cy="879480"/>
          </a:xfrm>
          <a:prstGeom prst="rect">
            <a:avLst/>
          </a:prstGeom>
          <a:ln w="12600">
            <a:noFill/>
          </a:ln>
        </p:spPr>
      </p:pic>
      <p:sp>
        <p:nvSpPr>
          <p:cNvPr id="46" name="Line 6"/>
          <p:cNvSpPr/>
          <p:nvPr/>
        </p:nvSpPr>
        <p:spPr>
          <a:xfrm flipV="1">
            <a:off x="208440" y="1116360"/>
            <a:ext cx="11726640" cy="5724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Num"/>
          </p:nvPr>
        </p:nvSpPr>
        <p:spPr>
          <a:xfrm>
            <a:off x="5968080" y="6505200"/>
            <a:ext cx="297720" cy="328680"/>
          </a:xfrm>
          <a:prstGeom prst="rect">
            <a:avLst/>
          </a:prstGeom>
        </p:spPr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fld id="{DB0837BC-8753-4AD8-8C02-8B0DD5BB2C35}" type="slidenum">
              <a:rPr b="0" lang="ru-RU" sz="1200" spc="-1" strike="noStrike">
                <a:solidFill>
                  <a:srgbClr val="000000"/>
                </a:solidFill>
                <a:latin typeface="Arial Narrow"/>
                <a:ea typeface="Arial Narrow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 Narrow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500" spc="-1" strike="noStrike">
                <a:solidFill>
                  <a:srgbClr val="000000"/>
                </a:solidFill>
                <a:latin typeface="Helvetica Light"/>
              </a:rPr>
              <a:t>Click to edit the outline text format</a:t>
            </a:r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500" spc="-1" strike="noStrike">
                <a:solidFill>
                  <a:srgbClr val="000000"/>
                </a:solidFill>
                <a:latin typeface="Helvetica Light"/>
              </a:rPr>
              <a:t>Second Outline Level</a:t>
            </a:r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500" spc="-1" strike="noStrike">
                <a:solidFill>
                  <a:srgbClr val="000000"/>
                </a:solidFill>
                <a:latin typeface="Helvetica Light"/>
              </a:rPr>
              <a:t>Third Outline Level</a:t>
            </a:r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500" spc="-1" strike="noStrike">
                <a:solidFill>
                  <a:srgbClr val="000000"/>
                </a:solidFill>
                <a:latin typeface="Helvetica Light"/>
              </a:rPr>
              <a:t>Fourth Outline Level</a:t>
            </a:r>
            <a:endParaRPr b="0" lang="ru-RU" sz="2500" spc="-1" strike="noStrike">
              <a:solidFill>
                <a:srgbClr val="000000"/>
              </a:solidFill>
              <a:latin typeface="Helvetica Light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ine 1"/>
          <p:cNvSpPr/>
          <p:nvPr/>
        </p:nvSpPr>
        <p:spPr>
          <a:xfrm flipV="1">
            <a:off x="5185080" y="802080"/>
            <a:ext cx="0" cy="138852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3558600" y="2205000"/>
            <a:ext cx="7181640" cy="1688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5640" rIns="35640" tIns="35640" bIns="35640" anchor="b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 cap="all">
                <a:solidFill>
                  <a:srgbClr val="253957"/>
                </a:solidFill>
                <a:latin typeface="Arial"/>
                <a:ea typeface="Arial Narrow"/>
              </a:rPr>
              <a:t>Разработка информационной системы для поиска исполнителей по техническому заданию прикладного проекта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558600" y="4464720"/>
            <a:ext cx="5151960" cy="58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5640" rIns="35640" tIns="35640" bIns="35640">
            <a:noAutofit/>
          </a:bodyPr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253957"/>
                </a:solidFill>
                <a:latin typeface="Arial"/>
                <a:ea typeface="Arial Narrow"/>
              </a:rPr>
              <a:t>Автор Соломатин Р. И.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253957"/>
                </a:solidFill>
                <a:latin typeface="Arial"/>
                <a:ea typeface="Arial Narrow"/>
              </a:rPr>
              <a:t>Научный руководитель Бузмаков А. В.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3558600" y="765000"/>
            <a:ext cx="4721400" cy="712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5640" rIns="35640" tIns="35640" bIns="35640" anchor="ctr">
            <a:spAutoFit/>
          </a:bodyPr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экономики, менеджмента и бизнес-информатики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3558600" y="5947200"/>
            <a:ext cx="4721400" cy="28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5640" rIns="35640" tIns="35640" bIns="35640" anchor="ctr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Пермь, 2021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7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610920" y="665280"/>
            <a:ext cx="1367640" cy="132228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1391760"/>
            <a:ext cx="10515240" cy="78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14263"/>
                </a:solidFill>
                <a:latin typeface="Arial"/>
              </a:rPr>
              <a:t>Выбор технологий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76" name="Table 2"/>
          <p:cNvGraphicFramePr/>
          <p:nvPr/>
        </p:nvGraphicFramePr>
        <p:xfrm>
          <a:off x="838080" y="2569320"/>
          <a:ext cx="10515240" cy="999720"/>
        </p:xfrm>
        <a:graphic>
          <a:graphicData uri="http://schemas.openxmlformats.org/drawingml/2006/table">
            <a:tbl>
              <a:tblPr/>
              <a:tblGrid>
                <a:gridCol w="2148840"/>
                <a:gridCol w="1356120"/>
                <a:gridCol w="1752480"/>
                <a:gridCol w="1752480"/>
                <a:gridCol w="1752480"/>
                <a:gridCol w="1752840"/>
              </a:tblGrid>
              <a:tr h="49788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Язык программирования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Библиотека для МО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Предобученные модели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Работа с сайтом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Работа с файлами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Интерактивный режим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26784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af-Z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Python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6784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af-Z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C#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6784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af-Z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Java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6784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af-Z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JavaScript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17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C2295A1-E130-4A6F-AF98-B4CECDB7B3CC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31.03.2021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8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Соломатин Р. И., «Поиск исполнителей по техническому заданию», Защита курсовой работы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899A190-931F-4D94-912E-79957DE4625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8</a:t>
            </a:fld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/19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11476080" y="5731200"/>
            <a:ext cx="612000" cy="445320"/>
          </a:xfrm>
          <a:prstGeom prst="actionButtonE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1391760"/>
            <a:ext cx="10515240" cy="78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14263"/>
                </a:solidFill>
                <a:latin typeface="Arial"/>
              </a:rPr>
              <a:t>База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2" name="Рисунок 8" descr=""/>
          <p:cNvPicPr/>
          <p:nvPr/>
        </p:nvPicPr>
        <p:blipFill>
          <a:blip r:embed="rId1"/>
          <a:stretch/>
        </p:blipFill>
        <p:spPr>
          <a:xfrm>
            <a:off x="5155560" y="2427840"/>
            <a:ext cx="6914880" cy="3752640"/>
          </a:xfrm>
          <a:prstGeom prst="rect">
            <a:avLst/>
          </a:prstGeom>
          <a:ln>
            <a:noFill/>
          </a:ln>
        </p:spPr>
      </p:pic>
      <p:sp>
        <p:nvSpPr>
          <p:cNvPr id="183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31084F6-8D95-4AD8-9231-7CE17DE162AE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31.03.2021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Соломатин Р. И., «Поиск исполнителей по техническому заданию», Защита курсовой работы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1DF8F6E-BA3E-4B34-86F2-2EC72ACDCE2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8</a:t>
            </a:fld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/19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11476080" y="5731200"/>
            <a:ext cx="612000" cy="445320"/>
          </a:xfrm>
          <a:prstGeom prst="actionButtonE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7" name="CustomShape 6"/>
          <p:cNvSpPr/>
          <p:nvPr/>
        </p:nvSpPr>
        <p:spPr>
          <a:xfrm>
            <a:off x="975240" y="2298960"/>
            <a:ext cx="30628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14263"/>
                </a:solidFill>
                <a:latin typeface="Arial"/>
              </a:rPr>
              <a:t>Данные брались со сайта ВШЭ и помещались в базу данных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1391760"/>
            <a:ext cx="10515240" cy="78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14263"/>
                </a:solidFill>
                <a:latin typeface="Arial"/>
              </a:rPr>
              <a:t>Описание алгоритма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38080" y="2277720"/>
            <a:ext cx="10515240" cy="389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214263"/>
                </a:solidFill>
                <a:latin typeface="Calibri"/>
              </a:rPr>
              <a:t>На вход BERT'у подавались тексты ВКР. Потом она обрабатывала тексты и возвращала предложения в своем векторном пространстве. Потом эти предложения кластеризовывались и находилось обобщение текста.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3B5E470-FABC-4B9F-AF0D-2ACB6F17454F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31.03.2021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1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Соломатин Р. И., «Поиск исполнителей по техническому заданию», Защита курсовой работы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2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56E263-5A3F-4B65-AF89-EA5A5B073D2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/19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58680" y="0"/>
            <a:ext cx="2600280" cy="114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7"/>
          <p:cNvSpPr/>
          <p:nvPr/>
        </p:nvSpPr>
        <p:spPr>
          <a:xfrm>
            <a:off x="11476080" y="5731200"/>
            <a:ext cx="612000" cy="445320"/>
          </a:xfrm>
          <a:prstGeom prst="actionButtonE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195" name="Рисунок 11" descr=""/>
          <p:cNvPicPr/>
          <p:nvPr/>
        </p:nvPicPr>
        <p:blipFill>
          <a:blip r:embed="rId1"/>
          <a:stretch/>
        </p:blipFill>
        <p:spPr>
          <a:xfrm>
            <a:off x="1592640" y="4594320"/>
            <a:ext cx="4502880" cy="1359360"/>
          </a:xfrm>
          <a:prstGeom prst="rect">
            <a:avLst/>
          </a:prstGeom>
          <a:ln>
            <a:noFill/>
          </a:ln>
        </p:spPr>
      </p:pic>
      <p:pic>
        <p:nvPicPr>
          <p:cNvPr id="196" name="Рисунок 13" descr=""/>
          <p:cNvPicPr/>
          <p:nvPr/>
        </p:nvPicPr>
        <p:blipFill>
          <a:blip r:embed="rId2"/>
          <a:stretch/>
        </p:blipFill>
        <p:spPr>
          <a:xfrm>
            <a:off x="7637400" y="3844440"/>
            <a:ext cx="2981880" cy="233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Рисунок 7" descr=""/>
          <p:cNvPicPr/>
          <p:nvPr/>
        </p:nvPicPr>
        <p:blipFill>
          <a:blip r:embed="rId1"/>
          <a:stretch/>
        </p:blipFill>
        <p:spPr>
          <a:xfrm>
            <a:off x="644760" y="1188000"/>
            <a:ext cx="4059000" cy="2199600"/>
          </a:xfrm>
          <a:prstGeom prst="rect">
            <a:avLst/>
          </a:prstGeom>
          <a:ln>
            <a:noFill/>
          </a:ln>
        </p:spPr>
      </p:pic>
      <p:sp>
        <p:nvSpPr>
          <p:cNvPr id="198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7A1B01E-F81A-40EF-8DE9-AFAAD85C337E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31.03.2021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Соломатин Р. И., «Поиск исполнителей по техническому заданию», Защита курсовой работы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CDEAB9-D7AA-4550-A856-D3E8F9C559A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/19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01" name="Рисунок 8" descr=""/>
          <p:cNvPicPr/>
          <p:nvPr/>
        </p:nvPicPr>
        <p:blipFill>
          <a:blip r:embed="rId2"/>
          <a:stretch/>
        </p:blipFill>
        <p:spPr>
          <a:xfrm>
            <a:off x="6326640" y="1214640"/>
            <a:ext cx="4023000" cy="2176920"/>
          </a:xfrm>
          <a:prstGeom prst="rect">
            <a:avLst/>
          </a:prstGeom>
          <a:ln>
            <a:noFill/>
          </a:ln>
        </p:spPr>
      </p:pic>
      <p:pic>
        <p:nvPicPr>
          <p:cNvPr id="202" name="Рисунок 9" descr=""/>
          <p:cNvPicPr/>
          <p:nvPr/>
        </p:nvPicPr>
        <p:blipFill>
          <a:blip r:embed="rId3"/>
          <a:stretch/>
        </p:blipFill>
        <p:spPr>
          <a:xfrm>
            <a:off x="685800" y="3694320"/>
            <a:ext cx="4053600" cy="1923120"/>
          </a:xfrm>
          <a:prstGeom prst="rect">
            <a:avLst/>
          </a:prstGeom>
          <a:ln>
            <a:noFill/>
          </a:ln>
        </p:spPr>
      </p:pic>
      <p:pic>
        <p:nvPicPr>
          <p:cNvPr id="203" name="Рисунок 10" descr=""/>
          <p:cNvPicPr/>
          <p:nvPr/>
        </p:nvPicPr>
        <p:blipFill>
          <a:blip r:embed="rId4"/>
          <a:stretch/>
        </p:blipFill>
        <p:spPr>
          <a:xfrm>
            <a:off x="6343560" y="3722760"/>
            <a:ext cx="3870720" cy="1890360"/>
          </a:xfrm>
          <a:prstGeom prst="rect">
            <a:avLst/>
          </a:prstGeom>
          <a:ln>
            <a:noFill/>
          </a:ln>
        </p:spPr>
      </p:pic>
      <p:sp>
        <p:nvSpPr>
          <p:cNvPr id="204" name="CustomShape 4"/>
          <p:cNvSpPr/>
          <p:nvPr/>
        </p:nvSpPr>
        <p:spPr>
          <a:xfrm>
            <a:off x="11476080" y="5731200"/>
            <a:ext cx="612000" cy="445320"/>
          </a:xfrm>
          <a:prstGeom prst="actionButtonE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5" name="CustomShape 5"/>
          <p:cNvSpPr/>
          <p:nvPr/>
        </p:nvSpPr>
        <p:spPr>
          <a:xfrm>
            <a:off x="2018880" y="3354480"/>
            <a:ext cx="17582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14263"/>
                </a:solidFill>
                <a:latin typeface="Arial"/>
              </a:rPr>
              <a:t>Все со всеми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7258680" y="3431520"/>
            <a:ext cx="27255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14263"/>
                </a:solidFill>
                <a:latin typeface="Arial"/>
              </a:rPr>
              <a:t>Минимальная разность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1419480" y="5649120"/>
            <a:ext cx="288000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14263"/>
                </a:solidFill>
                <a:latin typeface="Arial"/>
              </a:rPr>
              <a:t>Минимальная разность без повторов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7121880" y="5649120"/>
            <a:ext cx="2880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14263"/>
                </a:solidFill>
                <a:latin typeface="Arial"/>
              </a:rPr>
              <a:t>Усреднение эмбеддингов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TextShape 9"/>
          <p:cNvSpPr txBox="1"/>
          <p:nvPr/>
        </p:nvSpPr>
        <p:spPr>
          <a:xfrm>
            <a:off x="1463040" y="201600"/>
            <a:ext cx="10515240" cy="78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14263"/>
                </a:solidFill>
                <a:latin typeface="Arial"/>
              </a:rPr>
              <a:t>Подбор исполнителей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838080" y="1391760"/>
            <a:ext cx="10515240" cy="78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14263"/>
                </a:solidFill>
                <a:latin typeface="Arial"/>
              </a:rPr>
              <a:t>Расчет расстояний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838080" y="2277720"/>
            <a:ext cx="10515240" cy="389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214263"/>
                </a:solidFill>
                <a:latin typeface="Arial"/>
                <a:ea typeface="Calibri"/>
              </a:rPr>
              <a:t>• </a:t>
            </a:r>
            <a:r>
              <a:rPr b="0" lang="ru-RU" sz="2800" spc="-1" strike="noStrike">
                <a:solidFill>
                  <a:srgbClr val="214263"/>
                </a:solidFill>
                <a:latin typeface="Arial"/>
                <a:ea typeface="Calibri"/>
              </a:rPr>
              <a:t>Модуль  разницы элементов (Манхэтонновское расстояние)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214263"/>
                </a:solidFill>
                <a:latin typeface="Arial"/>
                <a:ea typeface="Calibri"/>
              </a:rPr>
              <a:t>• </a:t>
            </a:r>
            <a:r>
              <a:rPr b="0" lang="ru-RU" sz="2800" spc="-1" strike="noStrike">
                <a:solidFill>
                  <a:srgbClr val="214263"/>
                </a:solidFill>
                <a:latin typeface="Arial"/>
                <a:ea typeface="Calibri"/>
              </a:rPr>
              <a:t>Квадрат разницы элементов (Евклидово расстояние) 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49BAF41-7279-48D3-9AA7-7099E2648A79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31.03.2021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Соломатин Р. И., «Поиск исполнителей по техническому заданию», Защита курсовой работы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E3C50E-F5D8-4554-8C3D-024629484E3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/19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11476080" y="5731200"/>
            <a:ext cx="612000" cy="445320"/>
          </a:xfrm>
          <a:prstGeom prst="actionButtonE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38080" y="1391760"/>
            <a:ext cx="10515240" cy="78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14263"/>
                </a:solidFill>
                <a:latin typeface="Arial"/>
              </a:rPr>
              <a:t>Интерфейс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7" name="Рисунок 8" descr=""/>
          <p:cNvPicPr/>
          <p:nvPr/>
        </p:nvPicPr>
        <p:blipFill>
          <a:blip r:embed="rId1"/>
          <a:stretch/>
        </p:blipFill>
        <p:spPr>
          <a:xfrm>
            <a:off x="2925000" y="2277720"/>
            <a:ext cx="6341400" cy="3898800"/>
          </a:xfrm>
          <a:prstGeom prst="rect">
            <a:avLst/>
          </a:prstGeom>
          <a:ln>
            <a:noFill/>
          </a:ln>
        </p:spPr>
      </p:pic>
      <p:sp>
        <p:nvSpPr>
          <p:cNvPr id="21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945F24D-5A64-4A4F-8F8E-D83F27E92C53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31.03.2021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Соломатин Р. И., «Поиск исполнителей по техническому заданию», Защита курсовой работы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FB474FC-B1A8-409D-821E-CA4C78C8243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/19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11476080" y="5731200"/>
            <a:ext cx="612000" cy="445320"/>
          </a:xfrm>
          <a:prstGeom prst="actionButtonE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8080" y="1391760"/>
            <a:ext cx="10515240" cy="78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14263"/>
                </a:solidFill>
                <a:latin typeface="Arial"/>
              </a:rPr>
              <a:t>Тестирование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807AB6D-F1BD-4672-8E5A-69ACDA208014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31.03.2021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Соломатин Р. И., «Поиск исполнителей по техническому заданию», Защита курсовой работы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6FE022-5659-46E6-9F16-648140BE251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/19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58680" y="0"/>
            <a:ext cx="2600280" cy="114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6"/>
          <p:cNvSpPr/>
          <p:nvPr/>
        </p:nvSpPr>
        <p:spPr>
          <a:xfrm>
            <a:off x="11476080" y="5731200"/>
            <a:ext cx="612000" cy="445320"/>
          </a:xfrm>
          <a:prstGeom prst="actionButtonE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28" name="CustomShape 7"/>
          <p:cNvSpPr/>
          <p:nvPr/>
        </p:nvSpPr>
        <p:spPr>
          <a:xfrm>
            <a:off x="838080" y="2140560"/>
            <a:ext cx="10515240" cy="40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8"/>
          <p:cNvSpPr/>
          <p:nvPr/>
        </p:nvSpPr>
        <p:spPr>
          <a:xfrm>
            <a:off x="838080" y="2181240"/>
            <a:ext cx="105152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14263"/>
                </a:solidFill>
                <a:latin typeface="Calibri"/>
                <a:ea typeface="Calibri"/>
              </a:rPr>
              <a:t>Для одного из тестов была выбрана выпускная квалификационная работа Абросимовой П. С. с темой «Разработка средств автоматизации расширения онтологии на основе данных интернет-источников» руководителем была Лядова Л. Н. 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30" name="Table 9"/>
          <p:cNvGraphicFramePr/>
          <p:nvPr/>
        </p:nvGraphicFramePr>
        <p:xfrm>
          <a:off x="2714040" y="3227760"/>
          <a:ext cx="7507800" cy="1854000"/>
        </p:xfrm>
        <a:graphic>
          <a:graphicData uri="http://schemas.openxmlformats.org/drawingml/2006/table">
            <a:tbl>
              <a:tblPr/>
              <a:tblGrid>
                <a:gridCol w="2577240"/>
                <a:gridCol w="2353680"/>
                <a:gridCol w="2577240"/>
              </a:tblGrid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Тип алгоритма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Манхэттоновское расстояние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Расстояние Евклида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Все со всеми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Кушев В. О.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Кушев В. О.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Поиск минимального с повторами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Кычкин А. В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Кычкин А. В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Поиск минимального без повторов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Божья-Воля А. А.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Божья-Воля А. А.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Усреднение эмбеддингов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Кузнецов Д. Б.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Кузнецов Д. Б.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38080" y="1391760"/>
            <a:ext cx="10515240" cy="78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4400" spc="-1" strike="noStrike" cap="all">
                <a:solidFill>
                  <a:srgbClr val="214263"/>
                </a:solidFill>
                <a:latin typeface="Arial"/>
              </a:rPr>
              <a:t>Результат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838080" y="2277720"/>
            <a:ext cx="10515240" cy="3898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214263"/>
                </a:solidFill>
                <a:latin typeface="Arial"/>
                <a:ea typeface="Calibri"/>
              </a:rPr>
              <a:t>На основании текстового описания был произведён поиск путём расчёта расстояния между подаваемым текстом и профилем сотрудников. Было предложено несколько методов расчёта этого расстояния и было показано, что расстояние эвклида показало лучшее качество работы на нескольких примерах. На основании разработанной системы в дальнейшем требуется провести более детальное исселедование функций расстояния и выбрать ту, которая покажет наилучшее качество на большой выборке данных.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0B330F2-4F98-4AB8-8FF0-0C2532078361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31.03.2021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4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Соломатин Р. И., «Конвейерный алгоритм», Защита курсовой работы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E669556-0D1C-4E3F-AAFD-443FC1D29D2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/19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58680" y="0"/>
            <a:ext cx="2600280" cy="114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7"/>
          <p:cNvSpPr/>
          <p:nvPr/>
        </p:nvSpPr>
        <p:spPr>
          <a:xfrm>
            <a:off x="11476080" y="5731200"/>
            <a:ext cx="612000" cy="445320"/>
          </a:xfrm>
          <a:prstGeom prst="actionButtonE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483240" y="5810400"/>
            <a:ext cx="4649760" cy="43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5640" rIns="35640" tIns="35640" bIns="3564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 Narrow"/>
                <a:ea typeface="Arial Narrow"/>
              </a:rPr>
              <a:t>Соломатин</a:t>
            </a:r>
            <a:r>
              <a:rPr b="0" lang="ru-RU" sz="2400" spc="-1" strike="noStrike">
                <a:solidFill>
                  <a:srgbClr val="ffffff"/>
                </a:solidFill>
                <a:latin typeface="Arial Narrow"/>
                <a:ea typeface="Arial Narrow"/>
              </a:rPr>
              <a:t> </a:t>
            </a:r>
            <a:r>
              <a:rPr b="0" lang="ru-RU" sz="1800" spc="-1" strike="noStrike">
                <a:solidFill>
                  <a:srgbClr val="ffffff"/>
                </a:solidFill>
                <a:latin typeface="Arial Narrow"/>
                <a:ea typeface="Arial Narrow"/>
              </a:rPr>
              <a:t>Р. И.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935640" y="5866200"/>
            <a:ext cx="3668040" cy="346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5640" rIns="35640" tIns="35640" bIns="3564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 Narrow"/>
                <a:ea typeface="Arial Narrow"/>
              </a:rPr>
              <a:t>E-mail: risolomatin@edu.hse.ru</a:t>
            </a:r>
            <a:r>
              <a:rPr b="0" lang="ru-RU" sz="1800" spc="-1" strike="noStrike">
                <a:solidFill>
                  <a:srgbClr val="ffffff"/>
                </a:solidFill>
                <a:latin typeface="Arial Narrow"/>
                <a:ea typeface="Arial Narrow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4885200" y="3429000"/>
            <a:ext cx="1597680" cy="1544760"/>
          </a:xfrm>
          <a:prstGeom prst="rect">
            <a:avLst/>
          </a:prstGeom>
          <a:ln w="12600"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1866240" y="550080"/>
            <a:ext cx="7635600" cy="905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50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Спасибо за внимание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1342080" y="1366560"/>
            <a:ext cx="9420480" cy="1665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50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Готов ответить на ваши вопросы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1"/>
          <p:cNvGrpSpPr/>
          <p:nvPr/>
        </p:nvGrpSpPr>
        <p:grpSpPr>
          <a:xfrm>
            <a:off x="298800" y="881280"/>
            <a:ext cx="11431440" cy="4898880"/>
            <a:chOff x="298800" y="881280"/>
            <a:chExt cx="11431440" cy="4898880"/>
          </a:xfrm>
        </p:grpSpPr>
        <p:pic>
          <p:nvPicPr>
            <p:cNvPr id="244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298800" y="881280"/>
              <a:ext cx="2779560" cy="1563120"/>
            </a:xfrm>
            <a:prstGeom prst="rect">
              <a:avLst/>
            </a:prstGeom>
            <a:ln w="3240">
              <a:solidFill>
                <a:srgbClr val="d3d3d3"/>
              </a:solidFill>
              <a:round/>
            </a:ln>
          </p:spPr>
        </p:pic>
        <p:pic>
          <p:nvPicPr>
            <p:cNvPr id="245" name="Рисунок 4" descr=""/>
            <p:cNvPicPr/>
            <p:nvPr/>
          </p:nvPicPr>
          <p:blipFill>
            <a:blip r:embed="rId2"/>
            <a:stretch/>
          </p:blipFill>
          <p:spPr>
            <a:xfrm>
              <a:off x="3182760" y="881280"/>
              <a:ext cx="2779560" cy="1563120"/>
            </a:xfrm>
            <a:prstGeom prst="rect">
              <a:avLst/>
            </a:prstGeom>
            <a:ln w="3240">
              <a:solidFill>
                <a:srgbClr val="d3d3d3"/>
              </a:solidFill>
              <a:round/>
            </a:ln>
          </p:spPr>
        </p:pic>
        <p:pic>
          <p:nvPicPr>
            <p:cNvPr id="246" name="Рисунок 5" descr=""/>
            <p:cNvPicPr/>
            <p:nvPr/>
          </p:nvPicPr>
          <p:blipFill>
            <a:blip r:embed="rId3"/>
            <a:stretch/>
          </p:blipFill>
          <p:spPr>
            <a:xfrm>
              <a:off x="6066720" y="881280"/>
              <a:ext cx="2779560" cy="1563120"/>
            </a:xfrm>
            <a:prstGeom prst="rect">
              <a:avLst/>
            </a:prstGeom>
            <a:ln w="3240">
              <a:solidFill>
                <a:srgbClr val="d3d3d3"/>
              </a:solidFill>
              <a:round/>
            </a:ln>
          </p:spPr>
        </p:pic>
        <p:pic>
          <p:nvPicPr>
            <p:cNvPr id="247" name="Рисунок 6" descr=""/>
            <p:cNvPicPr/>
            <p:nvPr/>
          </p:nvPicPr>
          <p:blipFill>
            <a:blip r:embed="rId4"/>
            <a:stretch/>
          </p:blipFill>
          <p:spPr>
            <a:xfrm>
              <a:off x="8950680" y="881280"/>
              <a:ext cx="2779560" cy="1563120"/>
            </a:xfrm>
            <a:prstGeom prst="rect">
              <a:avLst/>
            </a:prstGeom>
            <a:ln w="3240">
              <a:solidFill>
                <a:srgbClr val="d3d3d3"/>
              </a:solidFill>
              <a:round/>
            </a:ln>
          </p:spPr>
        </p:pic>
        <p:pic>
          <p:nvPicPr>
            <p:cNvPr id="248" name="Рисунок 7" descr=""/>
            <p:cNvPicPr/>
            <p:nvPr/>
          </p:nvPicPr>
          <p:blipFill>
            <a:blip r:embed="rId5"/>
            <a:stretch/>
          </p:blipFill>
          <p:spPr>
            <a:xfrm>
              <a:off x="298800" y="2549160"/>
              <a:ext cx="2779560" cy="1563120"/>
            </a:xfrm>
            <a:prstGeom prst="rect">
              <a:avLst/>
            </a:prstGeom>
            <a:ln w="3240">
              <a:solidFill>
                <a:srgbClr val="d3d3d3"/>
              </a:solidFill>
              <a:round/>
            </a:ln>
          </p:spPr>
        </p:pic>
        <p:pic>
          <p:nvPicPr>
            <p:cNvPr id="249" name="Рисунок 8" descr=""/>
            <p:cNvPicPr/>
            <p:nvPr/>
          </p:nvPicPr>
          <p:blipFill>
            <a:blip r:embed="rId6"/>
            <a:stretch/>
          </p:blipFill>
          <p:spPr>
            <a:xfrm>
              <a:off x="3182760" y="2549160"/>
              <a:ext cx="2779560" cy="1563120"/>
            </a:xfrm>
            <a:prstGeom prst="rect">
              <a:avLst/>
            </a:prstGeom>
            <a:ln w="3240">
              <a:solidFill>
                <a:srgbClr val="d3d3d3"/>
              </a:solidFill>
              <a:round/>
            </a:ln>
          </p:spPr>
        </p:pic>
        <p:pic>
          <p:nvPicPr>
            <p:cNvPr id="250" name="Рисунок 9" descr=""/>
            <p:cNvPicPr/>
            <p:nvPr/>
          </p:nvPicPr>
          <p:blipFill>
            <a:blip r:embed="rId7"/>
            <a:stretch/>
          </p:blipFill>
          <p:spPr>
            <a:xfrm>
              <a:off x="6066720" y="2549160"/>
              <a:ext cx="2779560" cy="1563120"/>
            </a:xfrm>
            <a:prstGeom prst="rect">
              <a:avLst/>
            </a:prstGeom>
            <a:ln w="3240">
              <a:solidFill>
                <a:srgbClr val="d3d3d3"/>
              </a:solidFill>
              <a:round/>
            </a:ln>
          </p:spPr>
        </p:pic>
        <p:pic>
          <p:nvPicPr>
            <p:cNvPr id="251" name="Рисунок 10" descr=""/>
            <p:cNvPicPr/>
            <p:nvPr/>
          </p:nvPicPr>
          <p:blipFill>
            <a:blip r:embed="rId8"/>
            <a:stretch/>
          </p:blipFill>
          <p:spPr>
            <a:xfrm>
              <a:off x="8950680" y="2549160"/>
              <a:ext cx="2779560" cy="1563120"/>
            </a:xfrm>
            <a:prstGeom prst="rect">
              <a:avLst/>
            </a:prstGeom>
            <a:ln w="3240">
              <a:solidFill>
                <a:srgbClr val="d3d3d3"/>
              </a:solidFill>
              <a:round/>
            </a:ln>
          </p:spPr>
        </p:pic>
        <p:pic>
          <p:nvPicPr>
            <p:cNvPr id="252" name="Рисунок 11" descr=""/>
            <p:cNvPicPr/>
            <p:nvPr/>
          </p:nvPicPr>
          <p:blipFill>
            <a:blip r:embed="rId9"/>
            <a:stretch/>
          </p:blipFill>
          <p:spPr>
            <a:xfrm>
              <a:off x="298800" y="4217040"/>
              <a:ext cx="2779560" cy="1563120"/>
            </a:xfrm>
            <a:prstGeom prst="rect">
              <a:avLst/>
            </a:prstGeom>
            <a:ln w="3240">
              <a:solidFill>
                <a:srgbClr val="d3d3d3"/>
              </a:solidFill>
              <a:round/>
            </a:ln>
          </p:spPr>
        </p:pic>
        <p:pic>
          <p:nvPicPr>
            <p:cNvPr id="253" name="Рисунок 12" descr=""/>
            <p:cNvPicPr/>
            <p:nvPr/>
          </p:nvPicPr>
          <p:blipFill>
            <a:blip r:embed="rId10"/>
            <a:stretch/>
          </p:blipFill>
          <p:spPr>
            <a:xfrm>
              <a:off x="3182760" y="4217040"/>
              <a:ext cx="2779560" cy="1563120"/>
            </a:xfrm>
            <a:prstGeom prst="rect">
              <a:avLst/>
            </a:prstGeom>
            <a:ln w="3240">
              <a:solidFill>
                <a:srgbClr val="d3d3d3"/>
              </a:solidFill>
              <a:round/>
            </a:ln>
          </p:spPr>
        </p:pic>
        <p:pic>
          <p:nvPicPr>
            <p:cNvPr id="254" name="Рисунок 13" descr=""/>
            <p:cNvPicPr/>
            <p:nvPr/>
          </p:nvPicPr>
          <p:blipFill>
            <a:blip r:embed="rId11"/>
            <a:stretch/>
          </p:blipFill>
          <p:spPr>
            <a:xfrm>
              <a:off x="6066720" y="4217040"/>
              <a:ext cx="2779560" cy="1563120"/>
            </a:xfrm>
            <a:prstGeom prst="rect">
              <a:avLst/>
            </a:prstGeom>
            <a:ln w="3240">
              <a:solidFill>
                <a:srgbClr val="d3d3d3"/>
              </a:solidFill>
              <a:round/>
            </a:ln>
          </p:spPr>
        </p:pic>
        <p:pic>
          <p:nvPicPr>
            <p:cNvPr id="255" name="Рисунок 14" descr=""/>
            <p:cNvPicPr/>
            <p:nvPr/>
          </p:nvPicPr>
          <p:blipFill>
            <a:blip r:embed="rId12"/>
            <a:stretch/>
          </p:blipFill>
          <p:spPr>
            <a:xfrm>
              <a:off x="8950680" y="4217040"/>
              <a:ext cx="2779560" cy="1563120"/>
            </a:xfrm>
            <a:prstGeom prst="rect">
              <a:avLst/>
            </a:prstGeom>
            <a:ln w="3240">
              <a:solidFill>
                <a:srgbClr val="d3d3d3"/>
              </a:solidFill>
              <a:round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1391760"/>
            <a:ext cx="10515240" cy="78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14263"/>
                </a:solidFill>
                <a:latin typeface="Arial"/>
              </a:rPr>
              <a:t>План доклада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2277720"/>
            <a:ext cx="10515240" cy="389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214263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214263"/>
                </a:solidFill>
                <a:latin typeface="Calibri"/>
              </a:rPr>
              <a:t>Актуальность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214263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214263"/>
                </a:solidFill>
                <a:latin typeface="Calibri"/>
              </a:rPr>
              <a:t>Цели и задачи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214263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214263"/>
                </a:solidFill>
                <a:latin typeface="Calibri"/>
              </a:rPr>
              <a:t>Проектирование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214263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214263"/>
                </a:solidFill>
                <a:latin typeface="Calibri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214263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214263"/>
                </a:solidFill>
                <a:latin typeface="Calibri"/>
              </a:rPr>
              <a:t>Результаты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214263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214263"/>
                </a:solidFill>
                <a:latin typeface="Calibri"/>
              </a:rPr>
              <a:t>Заключение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2FD8D1C-C2FB-4B8C-B0E8-95CE7E27E86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2</a:t>
            </a:fld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/1</a:t>
            </a: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9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1391760"/>
            <a:ext cx="10515240" cy="646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14263"/>
                </a:solidFill>
                <a:latin typeface="Arial"/>
              </a:rPr>
              <a:t>Актуальность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2164320"/>
            <a:ext cx="10515240" cy="401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214263"/>
                </a:solidFill>
                <a:latin typeface="Arial"/>
              </a:rPr>
              <a:t>Каждый день выкладывается много тендеров. В ВШЭ много людей с</a:t>
            </a:r>
            <a:r>
              <a:rPr b="0" lang="en-US" sz="2800" spc="-1" strike="noStrike">
                <a:solidFill>
                  <a:srgbClr val="214263"/>
                </a:solidFill>
                <a:latin typeface="Arial"/>
              </a:rPr>
              <a:t> </a:t>
            </a:r>
            <a:r>
              <a:rPr b="0" lang="ru-RU" sz="2800" spc="-1" strike="noStrike">
                <a:solidFill>
                  <a:srgbClr val="214263"/>
                </a:solidFill>
                <a:latin typeface="Arial"/>
              </a:rPr>
              <a:t>разными компетенциями, и надо по текстовому описанию тендера понять, кто</a:t>
            </a:r>
            <a:r>
              <a:rPr b="0" lang="en-US" sz="2800" spc="-1" strike="noStrike">
                <a:solidFill>
                  <a:srgbClr val="214263"/>
                </a:solidFill>
                <a:latin typeface="Arial"/>
              </a:rPr>
              <a:t> </a:t>
            </a:r>
            <a:r>
              <a:rPr b="0" lang="ru-RU" sz="2800" spc="-1" strike="noStrike">
                <a:solidFill>
                  <a:srgbClr val="214263"/>
                </a:solidFill>
                <a:latin typeface="Arial"/>
              </a:rPr>
              <a:t>его сможет сделать.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93CBED6-494A-4E62-8653-A33922918EF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3</a:t>
            </a:fld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/1</a:t>
            </a: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4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850CF21-BBCE-44C1-8E9B-82B997AA760C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31.03.2021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5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Соломатин Р. И., «Поиск исполнителей по техническому заданию», Защита курсовой работы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58680" y="0"/>
            <a:ext cx="2600280" cy="114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11476080" y="5731200"/>
            <a:ext cx="612000" cy="445320"/>
          </a:xfrm>
          <a:prstGeom prst="actionButtonE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1391760"/>
            <a:ext cx="10515240" cy="78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14263"/>
                </a:solidFill>
                <a:latin typeface="Arial"/>
              </a:rPr>
              <a:t>Проблема и гипотеза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2277720"/>
            <a:ext cx="10515240" cy="389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214263"/>
                </a:solidFill>
                <a:latin typeface="Arial"/>
              </a:rPr>
              <a:t>Проблема - автоматический поиск исполнителей под тендер, заданный текстовым описанием.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214263"/>
                </a:solidFill>
                <a:latin typeface="Arial"/>
              </a:rPr>
              <a:t>Гипотеза - можно ли автоматически подобрать исполнителя на основании анализа текстов ВКР.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AA4ECA5-BF59-48C3-912A-0280DBDAD549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31.03.2021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Соломатин Р. И., «Поиск исполнителей по техническому заданию», Защита курсовой работы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8DFCC0-3BA2-45B2-9261-24EBB5A1CA3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4</a:t>
            </a:fld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/1</a:t>
            </a: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1476080" y="5731200"/>
            <a:ext cx="612000" cy="445320"/>
          </a:xfrm>
          <a:prstGeom prst="actionButtonE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1391760"/>
            <a:ext cx="10515240" cy="78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14263"/>
                </a:solidFill>
                <a:latin typeface="Arial"/>
              </a:rPr>
              <a:t>Существующие решения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2277720"/>
            <a:ext cx="10515240" cy="389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14263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214263"/>
                </a:solidFill>
                <a:latin typeface="Arial"/>
                <a:ea typeface="Calibri"/>
              </a:rPr>
              <a:t>Много тендеров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14263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214263"/>
                </a:solidFill>
                <a:latin typeface="Arial"/>
                <a:ea typeface="Calibri"/>
              </a:rPr>
              <a:t>Много людей с разными компетенциями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14263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214263"/>
                </a:solidFill>
                <a:latin typeface="Arial"/>
                <a:ea typeface="Calibri"/>
              </a:rPr>
              <a:t>Тяжело масштабировать, потому что необходимо знать много про разных людей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14263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214263"/>
                </a:solidFill>
                <a:latin typeface="Arial"/>
                <a:ea typeface="Calibri"/>
              </a:rPr>
              <a:t>Тратится много времени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6A0F0B1-4493-4C4C-82EC-C180FC1C4692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31.03.2021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Соломатин Р. И., «Поиск исполнителей по техническому заданию», Защита курсовой работы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4B31057-6A0C-45A9-ADB1-3C45B77E8EB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5</a:t>
            </a:fld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/19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11476080" y="5731200"/>
            <a:ext cx="612000" cy="445320"/>
          </a:xfrm>
          <a:prstGeom prst="actionButtonE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1391760"/>
            <a:ext cx="10515240" cy="78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14263"/>
                </a:solidFill>
                <a:latin typeface="Arial"/>
              </a:rPr>
              <a:t>Цель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2277720"/>
            <a:ext cx="10515240" cy="389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214263"/>
                </a:solidFill>
                <a:latin typeface="Arial"/>
              </a:rPr>
              <a:t>Цель работы – создать информационную систему для поиска исполнителя по текстовому описанию тендера.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08D13E6-8FCC-4936-A1C7-C2D3D58DDD35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31.03.2021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3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Соломатин Р. И., «Поиск исполнителей по техническому заданию», Защита курсовой работы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5CD9F0E-272B-4299-8B73-F157ED01315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6</a:t>
            </a:fld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/19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58680" y="0"/>
            <a:ext cx="2600280" cy="114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7"/>
          <p:cNvSpPr/>
          <p:nvPr/>
        </p:nvSpPr>
        <p:spPr>
          <a:xfrm>
            <a:off x="11476080" y="5731200"/>
            <a:ext cx="612000" cy="445320"/>
          </a:xfrm>
          <a:prstGeom prst="actionButtonE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1391760"/>
            <a:ext cx="10515240" cy="78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14263"/>
                </a:solidFill>
                <a:latin typeface="Arial"/>
              </a:rPr>
              <a:t>Объект и предмет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838080" y="2277720"/>
            <a:ext cx="10515240" cy="389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800" spc="-1" strike="noStrike">
                <a:solidFill>
                  <a:srgbClr val="253957"/>
                </a:solidFill>
                <a:latin typeface="Arial"/>
              </a:rPr>
              <a:t>Объект исследования</a:t>
            </a:r>
            <a:r>
              <a:rPr b="0" lang="ru-RU" sz="2800" spc="-1" strike="noStrike">
                <a:solidFill>
                  <a:srgbClr val="253957"/>
                </a:solidFill>
                <a:latin typeface="Arial"/>
              </a:rPr>
              <a:t> - процесс </a:t>
            </a:r>
            <a:r>
              <a:rPr b="0" lang="ru-RU" sz="2800" spc="-1" strike="noStrike" u="sng">
                <a:solidFill>
                  <a:srgbClr val="253957"/>
                </a:solidFill>
                <a:uFillTx/>
                <a:latin typeface="Arial"/>
              </a:rPr>
              <a:t>поиска исполнителей </a:t>
            </a:r>
            <a:r>
              <a:rPr b="0" lang="ru-RU" sz="2800" spc="-1" strike="noStrike">
                <a:solidFill>
                  <a:srgbClr val="253957"/>
                </a:solidFill>
                <a:latin typeface="Arial"/>
              </a:rPr>
              <a:t>по текстовому описанию </a:t>
            </a:r>
            <a:r>
              <a:rPr b="0" lang="ru-RU" sz="2800" spc="-1" strike="noStrike" u="sng">
                <a:solidFill>
                  <a:srgbClr val="253957"/>
                </a:solidFill>
                <a:uFillTx/>
                <a:latin typeface="Arial"/>
              </a:rPr>
              <a:t>тендера</a:t>
            </a:r>
            <a:r>
              <a:rPr b="0" lang="ru-RU" sz="2800" spc="-1" strike="noStrike">
                <a:solidFill>
                  <a:srgbClr val="253957"/>
                </a:solidFill>
                <a:latin typeface="Arial"/>
              </a:rPr>
              <a:t>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800" spc="-1" strike="noStrike">
                <a:solidFill>
                  <a:srgbClr val="253957"/>
                </a:solidFill>
                <a:latin typeface="Arial"/>
              </a:rPr>
              <a:t>Предмет исследования </a:t>
            </a:r>
            <a:r>
              <a:rPr b="0" lang="ru-RU" sz="2800" spc="-1" strike="noStrike">
                <a:solidFill>
                  <a:srgbClr val="253957"/>
                </a:solidFill>
                <a:latin typeface="Arial"/>
              </a:rPr>
              <a:t>- </a:t>
            </a:r>
            <a:r>
              <a:rPr b="0" lang="ru-RU" sz="2800" spc="-1" strike="noStrike" u="sng">
                <a:solidFill>
                  <a:srgbClr val="253957"/>
                </a:solidFill>
                <a:uFillTx/>
                <a:latin typeface="Arial"/>
              </a:rPr>
              <a:t>автоматизация</a:t>
            </a:r>
            <a:r>
              <a:rPr b="0" lang="ru-RU" sz="2800" spc="-1" strike="noStrike">
                <a:solidFill>
                  <a:srgbClr val="253957"/>
                </a:solidFill>
                <a:latin typeface="Arial"/>
              </a:rPr>
              <a:t> процесса поиска исполнителей по текстовому описанию тендера.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16316A9-536E-4A17-9C8E-7C05AF0B6118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31.03.2021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Соломатин Р. И., «Поиск исполнителей по техническому заданию», Защита курсовой работы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04F8D88-B6BB-483E-8264-A1081A8A339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7</a:t>
            </a:fld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/19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58680" y="0"/>
            <a:ext cx="2600280" cy="114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11476080" y="5731200"/>
            <a:ext cx="612000" cy="445320"/>
          </a:xfrm>
          <a:prstGeom prst="actionButtonE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1391760"/>
            <a:ext cx="10515240" cy="78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14263"/>
                </a:solidFill>
                <a:latin typeface="Arial"/>
              </a:rPr>
              <a:t>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38080" y="2277720"/>
            <a:ext cx="10515240" cy="389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14263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214263"/>
                </a:solidFill>
                <a:latin typeface="Calibri"/>
              </a:rPr>
              <a:t>Сбор данных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14263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214263"/>
                </a:solidFill>
                <a:latin typeface="Calibri"/>
              </a:rPr>
              <a:t>Разработать информационную систему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9148169-1E4D-4C6A-ABE3-B9541375AE07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31.03.2021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Соломатин Р. И., «Поиск исполнителей по техническому заданию», Защита курсовой работы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1AE1877-770F-4EBC-BF78-E9EDD096551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8</a:t>
            </a:fld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/19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11476080" y="5731200"/>
            <a:ext cx="612000" cy="445320"/>
          </a:xfrm>
          <a:prstGeom prst="actionButtonE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953080" y="2787480"/>
            <a:ext cx="6285600" cy="1231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ru-RU" sz="4400" spc="-1" strike="noStrike">
                <a:solidFill>
                  <a:srgbClr val="214263"/>
                </a:solidFill>
                <a:latin typeface="Calibri Light"/>
              </a:rPr>
              <a:t>Проектирование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4F1930E-7522-4ACD-838F-15F25133C0DC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31.03.2021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Соломатин Р. И., «Поиск исполнителей по техническому заданию», Защита курсовой работы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FAA51C-7685-427E-B039-805C36BA80D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8</a:t>
            </a:fld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/19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11476080" y="5731200"/>
            <a:ext cx="612000" cy="445320"/>
          </a:xfrm>
          <a:prstGeom prst="actionButtonE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Application>LibreOffice/6.4.6.2$Linux_X86_64 LibreOffice_project/40$Build-2</Application>
  <Words>725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2020-02-16T07:22:31Z</dcterms:created>
  <dc:creator>Роман Соломатин</dc:creator>
  <dc:description/>
  <dc:language>en-US</dc:language>
  <cp:lastModifiedBy/>
  <dcterms:modified xsi:type="dcterms:W3CDTF">2021-03-31T13:35:45Z</dcterms:modified>
  <cp:revision>358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