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22"/>
  </p:notesMasterIdLst>
  <p:sldIdLst>
    <p:sldId id="265" r:id="rId3"/>
    <p:sldId id="274" r:id="rId4"/>
    <p:sldId id="266" r:id="rId5"/>
    <p:sldId id="275" r:id="rId6"/>
    <p:sldId id="287" r:id="rId7"/>
    <p:sldId id="267" r:id="rId8"/>
    <p:sldId id="268" r:id="rId9"/>
    <p:sldId id="286" r:id="rId10"/>
    <p:sldId id="288" r:id="rId11"/>
    <p:sldId id="289" r:id="rId12"/>
    <p:sldId id="278" r:id="rId13"/>
    <p:sldId id="269" r:id="rId14"/>
    <p:sldId id="284" r:id="rId15"/>
    <p:sldId id="285" r:id="rId16"/>
    <p:sldId id="281" r:id="rId17"/>
    <p:sldId id="270" r:id="rId18"/>
    <p:sldId id="271" r:id="rId19"/>
    <p:sldId id="263" r:id="rId20"/>
    <p:sldId id="29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D54B075-9113-4A1C-9D1B-37F6B8965779}">
          <p14:sldIdLst>
            <p14:sldId id="265"/>
            <p14:sldId id="274"/>
          </p14:sldIdLst>
        </p14:section>
        <p14:section name="Раздел оглавления" id="{CE0FB56E-69EE-41C5-AC50-6216337FEDA9}">
          <p14:sldIdLst/>
        </p14:section>
        <p14:section name="Актуальность" id="{6FE67B54-15DA-4241-B7FD-7F2B82C1243E}">
          <p14:sldIdLst>
            <p14:sldId id="266"/>
          </p14:sldIdLst>
        </p14:section>
        <p14:section name="Проблема и гипотеза" id="{8DE872D2-9BF2-42E5-88CF-227BCD5AD79B}">
          <p14:sldIdLst>
            <p14:sldId id="275"/>
          </p14:sldIdLst>
        </p14:section>
        <p14:section name="Существующие решения" id="{6A7D2131-B7D2-4161-83EB-ACAF1E5A4E07}">
          <p14:sldIdLst>
            <p14:sldId id="287"/>
            <p14:sldId id="267"/>
          </p14:sldIdLst>
        </p14:section>
        <p14:section name="Объект и предмет" id="{460ED941-A18C-402F-A32F-67F23B387173}">
          <p14:sldIdLst>
            <p14:sldId id="268"/>
            <p14:sldId id="286"/>
          </p14:sldIdLst>
        </p14:section>
        <p14:section name="Проектирование" id="{540A6FD8-17C1-4D50-BE93-626B8BE31D64}">
          <p14:sldIdLst>
            <p14:sldId id="288"/>
          </p14:sldIdLst>
        </p14:section>
        <p14:section name="Выбор технологий" id="{225728C7-9C23-4E83-AD49-148698580E56}">
          <p14:sldIdLst>
            <p14:sldId id="289"/>
          </p14:sldIdLst>
        </p14:section>
        <p14:section name="База данных" id="{0FEC1E6B-6776-4B0B-AA7E-AF3E24F0F93E}">
          <p14:sldIdLst>
            <p14:sldId id="278"/>
          </p14:sldIdLst>
        </p14:section>
        <p14:section name="Описание алгоритма" id="{4374C114-297B-4E02-9868-53456D14337D}">
          <p14:sldIdLst>
            <p14:sldId id="269"/>
          </p14:sldIdLst>
        </p14:section>
        <p14:section name="Подбор исполнителей" id="{E552B6CE-5A9B-4018-95AB-208637872437}">
          <p14:sldIdLst>
            <p14:sldId id="284"/>
          </p14:sldIdLst>
        </p14:section>
        <p14:section name="Расчет расстояний" id="{9F1EE0BF-4A2C-4F03-A7D7-0FAADE1FD014}">
          <p14:sldIdLst>
            <p14:sldId id="285"/>
            <p14:sldId id="281"/>
          </p14:sldIdLst>
        </p14:section>
        <p14:section name="Тестирование" id="{1894B550-EE18-4455-800D-C296ED3AC844}">
          <p14:sldIdLst>
            <p14:sldId id="270"/>
          </p14:sldIdLst>
        </p14:section>
        <p14:section name="Результат" id="{C028F5FA-849A-4883-9527-396E0B3FA130}">
          <p14:sldIdLst>
            <p14:sldId id="271"/>
            <p14:sldId id="26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63"/>
    <a:srgbClr val="253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9EEC3-AA8C-45B4-B606-FA5818F20951}" v="1697" dt="2021-03-29T09:49:47.846"/>
    <p1510:client id="{1BC9258F-D742-6609-37F2-8F5E2C54E73D}" v="10" dt="2021-03-29T16:14:01.189"/>
    <p1510:client id="{22AF5205-7FFD-9299-92F5-9C6DF889C35A}" v="493" dt="2021-03-30T18:34:32.581"/>
    <p1510:client id="{73391B7D-51B1-9B2C-D456-ABBCF1D032FA}" v="57" dt="2021-03-28T19:53:20.996"/>
    <p1510:client id="{CC1BB5B6-0646-C64F-0055-F4846336F123}" v="386" dt="2021-03-29T16:39:38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D60D-4961-4E04-8894-69A2FCC1B86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D0D58-01DD-4602-B464-DC4F08D495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2615127" y="-18670"/>
            <a:ext cx="9608854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4278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2416969" y="4473773"/>
            <a:ext cx="7358063" cy="39049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2416969" y="2969288"/>
            <a:ext cx="7358063" cy="5443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35869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4603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1451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522819-1A41-417A-B8D3-75ACA0F8D9D1}"/>
              </a:ext>
            </a:extLst>
          </p:cNvPr>
          <p:cNvSpPr/>
          <p:nvPr userDrawn="1"/>
        </p:nvSpPr>
        <p:spPr>
          <a:xfrm>
            <a:off x="0" y="0"/>
            <a:ext cx="2871537" cy="6858000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C5DCB-3829-49F1-B8CB-2984A78E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2117559"/>
            <a:ext cx="7086600" cy="1392404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90468-A450-45B3-A270-CA7904163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8" y="3602038"/>
            <a:ext cx="7086601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6A3DC-B370-4CD7-9E2D-981A2A6A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D6A4E7-D9E9-4DAD-9D38-FC268AC54E91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36D59-0D84-4232-A093-6E578542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669D1B-04C7-4285-ACA3-58BD254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E43089E8-CE1A-40D7-B8FC-6C8B350C5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201" y="277427"/>
            <a:ext cx="1903130" cy="18401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7354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8F3F7-1379-4775-8623-BFB4174D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1"/>
            <a:ext cx="10515600" cy="786988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F63DB-FDAA-44AF-AF2D-01BA3E35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687"/>
            <a:ext cx="10515600" cy="38992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6997E-14FA-4F40-A6AE-AD2E3FA9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379AA-8AE4-4E79-8958-7BD74987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D6036-E741-4962-A133-31AE180F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83AC1-6122-41E9-A15F-C0A73CBB2E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4E7C2516-EBB7-4147-9A96-D7255D7D85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385" y="114545"/>
            <a:ext cx="879899" cy="8798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Линия">
            <a:extLst>
              <a:ext uri="{FF2B5EF4-FFF2-40B4-BE49-F238E27FC236}">
                <a16:creationId xmlns:a16="http://schemas.microsoft.com/office/drawing/2014/main" id="{8942A91B-BC37-4DD3-8215-B3777F29E5D7}"/>
              </a:ext>
            </a:extLst>
          </p:cNvPr>
          <p:cNvSpPr/>
          <p:nvPr userDrawn="1"/>
        </p:nvSpPr>
        <p:spPr>
          <a:xfrm flipV="1">
            <a:off x="208547" y="1116513"/>
            <a:ext cx="11726779" cy="57317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120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F40CA8-474C-44DD-AFF7-7F7F986F319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53957"/>
          </a:solidFill>
          <a:ln>
            <a:solidFill>
              <a:srgbClr val="2539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Изображение" descr="Изображение">
            <a:extLst>
              <a:ext uri="{FF2B5EF4-FFF2-40B4-BE49-F238E27FC236}">
                <a16:creationId xmlns:a16="http://schemas.microsoft.com/office/drawing/2014/main" id="{7F9D6E62-F878-4A17-9A04-353C8E9AB3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6720" y="2540151"/>
            <a:ext cx="1838559" cy="177769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707699-3FF9-46E5-97F4-16E640EB8388}"/>
              </a:ext>
            </a:extLst>
          </p:cNvPr>
          <p:cNvSpPr txBox="1"/>
          <p:nvPr userDrawn="1"/>
        </p:nvSpPr>
        <p:spPr>
          <a:xfrm>
            <a:off x="7890276" y="532196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C05A1-EC39-47C6-BE28-56D5F54453B8}"/>
              </a:ext>
            </a:extLst>
          </p:cNvPr>
          <p:cNvSpPr txBox="1"/>
          <p:nvPr userDrawn="1"/>
        </p:nvSpPr>
        <p:spPr>
          <a:xfrm>
            <a:off x="1125388" y="5321968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61C132-058A-43D9-88AB-C411B71BE7B1}"/>
              </a:ext>
            </a:extLst>
          </p:cNvPr>
          <p:cNvSpPr txBox="1"/>
          <p:nvPr userDrawn="1"/>
        </p:nvSpPr>
        <p:spPr>
          <a:xfrm>
            <a:off x="4507831" y="5304437"/>
            <a:ext cx="3176336" cy="49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7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2653605" y="446484"/>
            <a:ext cx="6875860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416969" y="4723805"/>
            <a:ext cx="7358063" cy="1000126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416969" y="5759648"/>
            <a:ext cx="7358063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0813"/>
            <a:ext cx="298158" cy="3289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5876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5043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247804" y="446484"/>
            <a:ext cx="3750469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446484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3348633"/>
            <a:ext cx="3750469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14300" algn="ctr">
              <a:spcBef>
                <a:spcPts val="0"/>
              </a:spcBef>
              <a:buSzTx/>
              <a:buNone/>
              <a:defRPr sz="2200"/>
            </a:lvl2pPr>
            <a:lvl3pPr marL="0" indent="228600" algn="ctr">
              <a:spcBef>
                <a:spcPts val="0"/>
              </a:spcBef>
              <a:buSzTx/>
              <a:buNone/>
              <a:defRPr sz="2200"/>
            </a:lvl3pPr>
            <a:lvl4pPr marL="0" indent="342900" algn="ctr">
              <a:spcBef>
                <a:spcPts val="0"/>
              </a:spcBef>
              <a:buSzTx/>
              <a:buNone/>
              <a:defRPr sz="2200"/>
            </a:lvl4pPr>
            <a:lvl5pPr marL="0" indent="45720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1678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498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433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1830586"/>
            <a:ext cx="3750469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193727" y="1830586"/>
            <a:ext cx="3750469" cy="4420196"/>
          </a:xfrm>
          <a:prstGeom prst="rect">
            <a:avLst/>
          </a:prstGeom>
        </p:spPr>
        <p:txBody>
          <a:bodyPr/>
          <a:lstStyle>
            <a:lvl1pPr marL="232682" indent="-232682">
              <a:spcBef>
                <a:spcPts val="2250"/>
              </a:spcBef>
              <a:defRPr sz="1900"/>
            </a:lvl1pPr>
            <a:lvl2pPr marL="404132" indent="-232682">
              <a:spcBef>
                <a:spcPts val="2250"/>
              </a:spcBef>
              <a:defRPr sz="1900"/>
            </a:lvl2pPr>
            <a:lvl3pPr marL="575582" indent="-232682">
              <a:spcBef>
                <a:spcPts val="2250"/>
              </a:spcBef>
              <a:defRPr sz="1900"/>
            </a:lvl3pPr>
            <a:lvl4pPr marL="747032" indent="-232682">
              <a:spcBef>
                <a:spcPts val="2250"/>
              </a:spcBef>
              <a:defRPr sz="1900"/>
            </a:lvl4pPr>
            <a:lvl5pPr marL="918482" indent="-232682">
              <a:spcBef>
                <a:spcPts val="2250"/>
              </a:spcBef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0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4766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247804" y="3580805"/>
            <a:ext cx="3750469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252177" y="625078"/>
            <a:ext cx="3750470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2193727" y="625078"/>
            <a:ext cx="3750469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7541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298158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5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hf hdr="0"/>
  <p:txStyles>
    <p:title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308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530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753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975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1197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14199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16421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186443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2086681" marR="0" indent="-308681" algn="l" defTabSz="410766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41ECB-AC07-4FF6-8784-C8B4DB07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7298E-F3C9-49EE-9273-82DB4F62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5FB19-1941-49C6-AA13-9E09036E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78A8-C1CA-456E-A4F3-6869475A6A63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27C10-5D30-4619-A27D-BDC590784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814A7-5283-419E-996A-9AFD1FCF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3AC1-6122-41E9-A15F-C0A73CBB2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slide" Target="slide9.xml"/><Relationship Id="rId3" Type="http://schemas.openxmlformats.org/officeDocument/2006/relationships/image" Target="../media/image13.png"/><Relationship Id="rId21" Type="http://schemas.openxmlformats.org/officeDocument/2006/relationships/slide" Target="slide12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slide" Target="slide7.xml"/><Relationship Id="rId25" Type="http://schemas.openxmlformats.org/officeDocument/2006/relationships/slide" Target="slide17.xml"/><Relationship Id="rId2" Type="http://schemas.openxmlformats.org/officeDocument/2006/relationships/image" Target="../media/image12.png"/><Relationship Id="rId16" Type="http://schemas.openxmlformats.org/officeDocument/2006/relationships/slide" Target="slide5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slide" Target="slide16.xml"/><Relationship Id="rId5" Type="http://schemas.openxmlformats.org/officeDocument/2006/relationships/image" Target="../media/image15.png"/><Relationship Id="rId15" Type="http://schemas.openxmlformats.org/officeDocument/2006/relationships/slide" Target="slide4.xml"/><Relationship Id="rId23" Type="http://schemas.openxmlformats.org/officeDocument/2006/relationships/slide" Target="slide14.xml"/><Relationship Id="rId10" Type="http://schemas.openxmlformats.org/officeDocument/2006/relationships/image" Target="../media/image20.png"/><Relationship Id="rId19" Type="http://schemas.openxmlformats.org/officeDocument/2006/relationships/slide" Target="slide10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slide" Target="slide3.xml"/><Relationship Id="rId2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5185172" y="802083"/>
            <a:ext cx="1" cy="138867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66" hangingPunct="0">
              <a:defRPr sz="3200"/>
            </a:pPr>
            <a:endParaRPr sz="16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52" name="Очень крутой…"/>
          <p:cNvSpPr txBox="1"/>
          <p:nvPr/>
        </p:nvSpPr>
        <p:spPr>
          <a:xfrm>
            <a:off x="3558457" y="2204864"/>
            <a:ext cx="7182059" cy="1688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b"/>
          <a:lstStyle/>
          <a:p>
            <a:pPr defTabSz="410766" hangingPunct="0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3200" b="1" kern="0" cap="all" dirty="0">
                <a:solidFill>
                  <a:srgbClr val="253957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Разработка информационной системы для поиска исполнителей по техническому заданию прикладного проекта</a:t>
            </a:r>
            <a:endParaRPr sz="3200" b="1" kern="0" cap="all" dirty="0">
              <a:solidFill>
                <a:srgbClr val="253957"/>
              </a:solidFill>
              <a:latin typeface="Arial" panose="020B0604020202020204" pitchFamily="34" charset="0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3558457" y="4464782"/>
            <a:ext cx="5152405" cy="586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Автор Соломатин Р. И.</a:t>
            </a:r>
          </a:p>
          <a:p>
            <a:pPr defTabSz="410766" hangingPunct="0"/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 </a:t>
            </a:r>
            <a:r>
              <a:rPr lang="ru-RU" sz="2100" kern="0" dirty="0" err="1">
                <a:latin typeface="Arial" panose="020B0604020202020204" pitchFamily="34" charset="0"/>
                <a:cs typeface="Arial" panose="020B0604020202020204" pitchFamily="34" charset="0"/>
              </a:rPr>
              <a:t>Бузмаков</a:t>
            </a:r>
            <a:r>
              <a:rPr lang="ru-RU" sz="2100" kern="0" dirty="0">
                <a:latin typeface="Arial" panose="020B0604020202020204" pitchFamily="34" charset="0"/>
                <a:cs typeface="Arial" panose="020B0604020202020204" pitchFamily="34" charset="0"/>
              </a:rPr>
              <a:t> А. В.</a:t>
            </a:r>
            <a:endParaRPr sz="2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3558458" y="762141"/>
            <a:ext cx="4721712" cy="71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410766" hangingPunct="0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2100" kern="0" dirty="0">
                <a:solidFill>
                  <a:srgbClr val="253957"/>
                </a:solidFill>
                <a:latin typeface="Arial Narrow"/>
                <a:sym typeface="Arial Narrow"/>
              </a:rPr>
              <a:t>Факультет экономики, менеджмента и бизнес-информатики</a:t>
            </a:r>
            <a:endParaRPr sz="2100" kern="0" dirty="0">
              <a:solidFill>
                <a:srgbClr val="253957"/>
              </a:solidFill>
              <a:latin typeface="Arial Narrow"/>
              <a:sym typeface="Arial Narrow"/>
            </a:endParaRPr>
          </a:p>
        </p:txBody>
      </p:sp>
      <p:sp>
        <p:nvSpPr>
          <p:cNvPr id="55" name="Москва, 2017"/>
          <p:cNvSpPr txBox="1"/>
          <p:nvPr/>
        </p:nvSpPr>
        <p:spPr>
          <a:xfrm>
            <a:off x="3558458" y="5946258"/>
            <a:ext cx="4721712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400" kern="0" dirty="0">
                <a:latin typeface="Arial Narrow"/>
              </a:rPr>
              <a:t>Пермь</a:t>
            </a:r>
            <a:r>
              <a:rPr sz="1400" kern="0" dirty="0">
                <a:latin typeface="Arial Narrow"/>
              </a:rPr>
              <a:t>, 20</a:t>
            </a:r>
            <a:r>
              <a:rPr lang="ru-RU" sz="1400" kern="0" dirty="0">
                <a:latin typeface="Arial Narrow"/>
              </a:rPr>
              <a:t>21</a:t>
            </a:r>
            <a:endParaRPr sz="1400" kern="0" dirty="0">
              <a:latin typeface="Arial Narrow"/>
            </a:endParaRPr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" y="665370"/>
            <a:ext cx="1368060" cy="1322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D444D-2C3C-4B09-BAFC-1638E65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Выбор технологий</a:t>
            </a:r>
            <a:endParaRPr lang="ru-RU" dirty="0">
              <a:solidFill>
                <a:srgbClr val="214263"/>
              </a:solidFill>
              <a:latin typeface="Arial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5BA2143-9188-44B6-90FB-804F690DB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66345"/>
              </p:ext>
            </p:extLst>
          </p:nvPr>
        </p:nvGraphicFramePr>
        <p:xfrm>
          <a:off x="838200" y="2569164"/>
          <a:ext cx="10515595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11">
                  <a:extLst>
                    <a:ext uri="{9D8B030D-6E8A-4147-A177-3AD203B41FA5}">
                      <a16:colId xmlns:a16="http://schemas.microsoft.com/office/drawing/2014/main" val="2650632354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281440421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36483104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49434932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69524023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2697796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Язык программирования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Библиотека для МО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Предобученные модели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Работа с сайтом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Работа с файлами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Интерактивный режим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15726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Python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549705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C#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077145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Java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39586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>
                          <a:effectLst/>
                        </a:rPr>
                        <a:t>JavaScript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>
                          <a:effectLst/>
                        </a:rPr>
                        <a:t>?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02018340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AFAA7D6-7FB7-499C-A8B4-1602B56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BCB7D-DBCD-44C8-A2E3-02BEFE6E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4E179-4164-48B6-9EF9-5479725A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10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D53E936-F122-4F8D-A5BD-AD37D4610054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62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3DE28-632E-41E6-B300-DE0CF0A3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База данных</a:t>
            </a:r>
            <a:endParaRPr lang="ru-RU" dirty="0"/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1D5A9DA9-42E6-4886-8443-6394B1392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594" y="2427956"/>
            <a:ext cx="6915150" cy="375285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1014546-F1B3-49B3-87B9-FCE5A95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0182B-4216-4CD1-BA33-73ACB77B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C3245-DF2E-475E-B991-113F0DC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11</a:t>
            </a:fld>
            <a:r>
              <a:rPr lang="ru-RU" dirty="0"/>
              <a:t>/19</a:t>
            </a:r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9A761F8-EFAD-4330-9095-3A434FF17B80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071AF-2DEB-4A77-9225-9CB1CAB47189}"/>
              </a:ext>
            </a:extLst>
          </p:cNvPr>
          <p:cNvSpPr txBox="1"/>
          <p:nvPr/>
        </p:nvSpPr>
        <p:spPr>
          <a:xfrm>
            <a:off x="975360" y="2299063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брались со сайта ВШЭ и помещались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9072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CA421-7772-44EC-9849-FA0EBD53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E1F10-6B83-4292-A124-2FC629F5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cs typeface="Calibri"/>
              </a:rPr>
              <a:t>На вход BERT'у подавались тексты ВКР. Потом она обрабатывала тексты и возвращала предложения в своем векторном пространстве. Потом эти предложения </a:t>
            </a:r>
            <a:r>
              <a:rPr lang="ru-RU" dirty="0" err="1">
                <a:solidFill>
                  <a:srgbClr val="214263"/>
                </a:solidFill>
                <a:cs typeface="Calibri"/>
              </a:rPr>
              <a:t>кластеризовывались</a:t>
            </a:r>
            <a:r>
              <a:rPr lang="ru-RU" dirty="0">
                <a:solidFill>
                  <a:srgbClr val="214263"/>
                </a:solidFill>
                <a:cs typeface="Calibri"/>
              </a:rPr>
              <a:t> и находилось обобщение текста.</a:t>
            </a:r>
            <a:endParaRPr lang="ru-RU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DA654-9427-425F-BB91-1321AC0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5A717-B33B-48AB-B10D-CB44C9D3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CB92D-C4ED-42EB-B8E8-D5D1C5E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12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4AAF04FB-FB40-4DBF-A16F-0D85EB4A927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888B3C2-0115-4F93-B514-832010129DB2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89DF03-5218-4C4C-A285-6ACE573B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30" y="4594342"/>
            <a:ext cx="4503370" cy="135980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40B73F-1A6A-4919-88BF-7A9D7BB8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17" y="3844520"/>
            <a:ext cx="2982310" cy="23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0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537FE9D-BFD5-4E2F-8DDB-1AB4A87E8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56" y="1188027"/>
            <a:ext cx="4059528" cy="220001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09ADF70-C82D-4809-91F5-4BB3D86C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6A6FE-432D-4D59-A5FE-FDEE718C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F32FD-B467-4913-982A-07E639F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13</a:t>
            </a:fld>
            <a:r>
              <a:rPr lang="ru-RU" dirty="0"/>
              <a:t>/19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A2120B8E-CBEB-45DD-A8B1-4675FC31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1214496"/>
            <a:ext cx="4023360" cy="2177298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474BDC6-8142-47F7-BCE3-0330A7B0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94155"/>
            <a:ext cx="4053840" cy="1923329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BD7D60D5-B58F-4FC0-97B0-0BF06A0B3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29" y="3722828"/>
            <a:ext cx="3870960" cy="1890684"/>
          </a:xfrm>
          <a:prstGeom prst="rect">
            <a:avLst/>
          </a:prstGeom>
        </p:spPr>
      </p:pic>
      <p:sp>
        <p:nvSpPr>
          <p:cNvPr id="12" name="Управляющая кнопка: &quot;В конец&quot;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91499E0-D2EF-46F5-8E39-118F961461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6D0F1-CA56-45A7-830E-BCA92E918F34}"/>
              </a:ext>
            </a:extLst>
          </p:cNvPr>
          <p:cNvSpPr txBox="1"/>
          <p:nvPr/>
        </p:nvSpPr>
        <p:spPr>
          <a:xfrm>
            <a:off x="2018872" y="3354511"/>
            <a:ext cx="1758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Все со всеми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3298C-E4C1-400A-8E0A-26AABA2CA539}"/>
              </a:ext>
            </a:extLst>
          </p:cNvPr>
          <p:cNvSpPr txBox="1"/>
          <p:nvPr/>
        </p:nvSpPr>
        <p:spPr>
          <a:xfrm>
            <a:off x="7258692" y="3431566"/>
            <a:ext cx="2726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Минимальная разность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010C-7ED1-4E7C-ABD6-F6D17C9E16AF}"/>
              </a:ext>
            </a:extLst>
          </p:cNvPr>
          <p:cNvSpPr txBox="1"/>
          <p:nvPr/>
        </p:nvSpPr>
        <p:spPr>
          <a:xfrm>
            <a:off x="1419545" y="5649072"/>
            <a:ext cx="288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Минимальная разность без повторов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A6A7E-2836-4BFF-90FF-F511D2500EBA}"/>
              </a:ext>
            </a:extLst>
          </p:cNvPr>
          <p:cNvSpPr txBox="1"/>
          <p:nvPr/>
        </p:nvSpPr>
        <p:spPr>
          <a:xfrm>
            <a:off x="7121701" y="5649071"/>
            <a:ext cx="28801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Усреднение </a:t>
            </a:r>
            <a:r>
              <a:rPr lang="ru-RU" dirty="0" err="1">
                <a:solidFill>
                  <a:srgbClr val="214263"/>
                </a:solidFill>
                <a:latin typeface="Arial"/>
                <a:cs typeface="Arial"/>
              </a:rPr>
              <a:t>эмбеддингов</a:t>
            </a:r>
            <a:endParaRPr lang="ru-RU" dirty="0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C59DC0-8C61-44E9-A5DA-999B94A0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211" y="201731"/>
            <a:ext cx="10515600" cy="786988"/>
          </a:xfrm>
        </p:spPr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Подбор исполнителей</a:t>
            </a:r>
            <a:endParaRPr lang="ru-RU" dirty="0">
              <a:solidFill>
                <a:srgbClr val="21426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8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B610F-AEED-4020-9BD6-93382F9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Расчет расстояний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3801F-6789-48E7-99D5-94DC4116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• Модуль  разницы элементов (</a:t>
            </a:r>
            <a:r>
              <a:rPr lang="ru-RU" err="1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Манхэтонновское</a:t>
            </a:r>
            <a:r>
              <a:rPr lang="ru-RU">
                <a:solidFill>
                  <a:srgbClr val="214263"/>
                </a:solidFill>
                <a:latin typeface="Arial"/>
                <a:ea typeface="+mn-lt"/>
                <a:cs typeface="+mn-lt"/>
              </a:rPr>
              <a:t> расстояние)</a:t>
            </a:r>
            <a:endParaRPr lang="ru-RU"/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• Квадрат разницы элементов (Евклидово расстояние) </a:t>
            </a:r>
            <a:endParaRPr lang="ru-RU">
              <a:solidFill>
                <a:srgbClr val="214263"/>
              </a:solidFill>
              <a:latin typeface="Arial"/>
              <a:cs typeface="Calibri" panose="020F0502020204030204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304CD-937C-4F73-8DAE-0F12C19A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D8879-DE14-46D8-9299-FD2D179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DCB7D-0332-402D-A7F5-EEA12A0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14</a:t>
            </a:fld>
            <a:r>
              <a:rPr lang="ru-RU" dirty="0"/>
              <a:t>/19</a:t>
            </a:r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A2E20EB-4085-4A90-9CC3-791F337B0529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34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CD685-17D6-43D6-8723-C2E2F8D0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Интерфейс</a:t>
            </a:r>
            <a:endParaRPr lang="ru-RU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11C7B900-336E-4684-8247-BD1F16E1C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079" y="2277687"/>
            <a:ext cx="6341841" cy="389927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986B8E61-4A95-4102-87FD-A47892C5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4980B-50C8-4EFE-89CF-9B5367A2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AF17D-1B40-46AA-9596-A281A190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15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31BCE94-7DF4-4685-B692-F944494F2BD6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26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2013B-3112-42FB-BC5F-C86CA218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D5323-4936-487F-845C-39B720F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FD4-FE23-4F55-876D-466742D0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8CF5F-2716-40DB-8DC0-23676281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16</a:t>
            </a:fld>
            <a:r>
              <a:rPr lang="en-US"/>
              <a:t>/19</a:t>
            </a:r>
            <a:endParaRPr lang="ru-RU">
              <a:cs typeface="Calibri" panose="020F0502020204030204"/>
            </a:endParaRPr>
          </a:p>
        </p:txBody>
      </p:sp>
      <p:sp>
        <p:nvSpPr>
          <p:cNvPr id="10" name="Прямоугольник 9">
            <a:hlinkClick r:id="" action="ppaction://noaction"/>
            <a:extLst>
              <a:ext uri="{FF2B5EF4-FFF2-40B4-BE49-F238E27FC236}">
                <a16:creationId xmlns:a16="http://schemas.microsoft.com/office/drawing/2014/main" id="{6B3293D9-65AA-4E11-B05D-F1CDC4A7CEC8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FE8AC9D-4FBE-492E-B58E-EFE2F303622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2F8B874-A2F9-454B-B394-E34A790C9FCA}"/>
              </a:ext>
            </a:extLst>
          </p:cNvPr>
          <p:cNvSpPr txBox="1">
            <a:spLocks/>
          </p:cNvSpPr>
          <p:nvPr/>
        </p:nvSpPr>
        <p:spPr>
          <a:xfrm>
            <a:off x="838200" y="2140567"/>
            <a:ext cx="10515600" cy="4036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4FAA7-8A13-4557-913B-42CE348256F4}"/>
              </a:ext>
            </a:extLst>
          </p:cNvPr>
          <p:cNvSpPr txBox="1"/>
          <p:nvPr/>
        </p:nvSpPr>
        <p:spPr>
          <a:xfrm>
            <a:off x="838200" y="2181225"/>
            <a:ext cx="10515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4263"/>
                </a:solidFill>
                <a:ea typeface="+mn-lt"/>
                <a:cs typeface="+mn-lt"/>
              </a:rPr>
              <a:t>Для одного из тестов была выбрана выпускная квалификационная работа Абросимовой П. С. с темой «Разработка средств автоматизации расширения онтологии на основе данных интернет-источников» руководителем была Лядова Л. Н. 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39645A5-CF6E-4B5F-90D8-0573B2836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48374"/>
              </p:ext>
            </p:extLst>
          </p:nvPr>
        </p:nvGraphicFramePr>
        <p:xfrm>
          <a:off x="2714089" y="3227797"/>
          <a:ext cx="750822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270">
                  <a:extLst>
                    <a:ext uri="{9D8B030D-6E8A-4147-A177-3AD203B41FA5}">
                      <a16:colId xmlns:a16="http://schemas.microsoft.com/office/drawing/2014/main" val="2109762289"/>
                    </a:ext>
                  </a:extLst>
                </a:gridCol>
                <a:gridCol w="2353682">
                  <a:extLst>
                    <a:ext uri="{9D8B030D-6E8A-4147-A177-3AD203B41FA5}">
                      <a16:colId xmlns:a16="http://schemas.microsoft.com/office/drawing/2014/main" val="1100553313"/>
                    </a:ext>
                  </a:extLst>
                </a:gridCol>
                <a:gridCol w="2577270">
                  <a:extLst>
                    <a:ext uri="{9D8B030D-6E8A-4147-A177-3AD203B41FA5}">
                      <a16:colId xmlns:a16="http://schemas.microsoft.com/office/drawing/2014/main" val="363350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Тип алгоритма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Манхэттоновское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расстояние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Расстояние Евклида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8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Все со всеми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Кушев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В. О.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Кушев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В. 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3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Поиск минимального с повторами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Кычкин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А. 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Кычкин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А. 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0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Поиск минимального без повторов 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Божья-Воля А. 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Божья-Воля А. 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5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Усреднение </a:t>
                      </a:r>
                      <a:r>
                        <a:rPr lang="ru-RU" sz="1800" b="0" i="0" u="none" strike="noStrike" noProof="0" err="1">
                          <a:latin typeface="Calibri"/>
                        </a:rPr>
                        <a:t>эмбеддингов</a:t>
                      </a:r>
                      <a:endParaRPr lang="ru-RU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Кузнецов Д. 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Кузнецов Д. Б.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60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2C088-714A-4C90-92BC-DA87DD51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cap="all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  <a:sym typeface="Arial Narrow"/>
              </a:rPr>
              <a:t>Результат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744D-A6A4-41E6-86A0-FA1CB2AC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На основании текстового описания был произведён поиск путём расчёта расстояния между подаваемым текстом и профилем сотрудников. Было предложено несколько методов расчёта этого расстояния и было показано, что расстояние </a:t>
            </a:r>
            <a:r>
              <a:rPr lang="ru-RU" sz="2400" dirty="0" err="1">
                <a:solidFill>
                  <a:srgbClr val="214263"/>
                </a:solidFill>
                <a:latin typeface="Arial"/>
                <a:ea typeface="+mn-lt"/>
                <a:cs typeface="+mn-lt"/>
              </a:rPr>
              <a:t>эвклида</a:t>
            </a: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 показало лучшее качество работы на нескольких примерах. На основании разработанной системы в дальнейшем требуется провести более детальное </a:t>
            </a:r>
            <a:r>
              <a:rPr lang="ru-RU" sz="2400" dirty="0" err="1">
                <a:solidFill>
                  <a:srgbClr val="214263"/>
                </a:solidFill>
                <a:latin typeface="Arial"/>
                <a:ea typeface="+mn-lt"/>
                <a:cs typeface="+mn-lt"/>
              </a:rPr>
              <a:t>исселедование</a:t>
            </a:r>
            <a:r>
              <a:rPr lang="ru-RU" sz="2400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 функций расстояния и выбрать ту, которая покажет наилучшее качество на большой выборке данных.</a:t>
            </a:r>
            <a:endParaRPr lang="ru-RU" sz="2400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C564D-4EAC-458B-8753-C37658C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A6BCE-A2C5-4CFE-8BD6-0CD75B4F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Соломатин Р. И., «Конвейерный алгоритм»,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D86CA-5036-41D6-9C56-E78FBB3A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17</a:t>
            </a:fld>
            <a:r>
              <a:rPr lang="ru-RU" dirty="0"/>
              <a:t>/19</a:t>
            </a:r>
          </a:p>
        </p:txBody>
      </p:sp>
      <p:sp>
        <p:nvSpPr>
          <p:cNvPr id="9" name="Прямоугольник 8">
            <a:hlinkClick r:id="" action="ppaction://noaction"/>
            <a:extLst>
              <a:ext uri="{FF2B5EF4-FFF2-40B4-BE49-F238E27FC236}">
                <a16:creationId xmlns:a16="http://schemas.microsoft.com/office/drawing/2014/main" id="{80F23A8C-C7FF-49CC-BC3E-67AB44F94817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 конец&quot;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3A21257-E414-4745-9FE1-9070D07B4AA5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19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Адрес: ТехтТехтТехтТехтТехтТехтТехтТехтТехтТехтТехтТехтТехт"/>
          <p:cNvSpPr txBox="1"/>
          <p:nvPr/>
        </p:nvSpPr>
        <p:spPr>
          <a:xfrm>
            <a:off x="6483144" y="5808873"/>
            <a:ext cx="465007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r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ru-RU" sz="1800" kern="0" dirty="0">
                <a:latin typeface="Arial Narrow"/>
              </a:rPr>
              <a:t>Соломатин</a:t>
            </a:r>
            <a:r>
              <a:rPr lang="ru-RU" kern="0" dirty="0">
                <a:latin typeface="Arial Narrow"/>
              </a:rPr>
              <a:t> </a:t>
            </a:r>
            <a:r>
              <a:rPr lang="ru-RU" sz="1800" kern="0" dirty="0">
                <a:latin typeface="Arial Narrow"/>
              </a:rPr>
              <a:t>Р. И.</a:t>
            </a:r>
            <a:endParaRPr sz="1800" kern="0" dirty="0">
              <a:latin typeface="Arial Narrow"/>
            </a:endParaRPr>
          </a:p>
        </p:txBody>
      </p:sp>
      <p:sp>
        <p:nvSpPr>
          <p:cNvPr id="102" name="Телефон.: +Х (ХХХ) ХХХ ХХХХ"/>
          <p:cNvSpPr txBox="1"/>
          <p:nvPr/>
        </p:nvSpPr>
        <p:spPr>
          <a:xfrm>
            <a:off x="935810" y="5865191"/>
            <a:ext cx="3668273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defTabSz="321469" hangingPunct="0"/>
            <a:r>
              <a:rPr lang="en-US" sz="1800" kern="0" dirty="0">
                <a:latin typeface="Arial Narrow"/>
              </a:rPr>
              <a:t>E-mail: risolomatin@edu.hse.ru</a:t>
            </a:r>
            <a:r>
              <a:rPr sz="1800" kern="0" dirty="0">
                <a:latin typeface="Arial Narrow"/>
              </a:rPr>
              <a:t> </a:t>
            </a:r>
          </a:p>
        </p:txBody>
      </p:sp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19" y="3429000"/>
            <a:ext cx="1597925" cy="15450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409F4-5077-4E81-861B-26C2FAD5FF63}"/>
              </a:ext>
            </a:extLst>
          </p:cNvPr>
          <p:cNvSpPr txBox="1"/>
          <p:nvPr/>
        </p:nvSpPr>
        <p:spPr>
          <a:xfrm>
            <a:off x="1866161" y="546120"/>
            <a:ext cx="763604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Спасибо за внимание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0D11-30B7-4B5C-B3D1-B53DC47583BB}"/>
              </a:ext>
            </a:extLst>
          </p:cNvPr>
          <p:cNvSpPr txBox="1"/>
          <p:nvPr/>
        </p:nvSpPr>
        <p:spPr>
          <a:xfrm>
            <a:off x="1342239" y="1742330"/>
            <a:ext cx="942083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rPr>
              <a:t>Готов ответить на ваши вопросы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" name="Интерактивное оглавление 2">
                <a:extLst>
                  <a:ext uri="{FF2B5EF4-FFF2-40B4-BE49-F238E27FC236}">
                    <a16:creationId xmlns:a16="http://schemas.microsoft.com/office/drawing/2014/main" id="{70F20CAC-6FC4-4E87-83DD-02C4D94D26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810342"/>
                  </p:ext>
                </p:extLst>
              </p:nvPr>
            </p:nvGraphicFramePr>
            <p:xfrm>
              <a:off x="-162560" y="0"/>
              <a:ext cx="12354560" cy="6662057"/>
            </p:xfrm>
            <a:graphic>
              <a:graphicData uri="http://schemas.microsoft.com/office/powerpoint/2016/summaryzoom">
                <psuz:summaryZm>
                  <psuz:summaryZmObj sectionId="{6FE67B54-15DA-4241-B7FD-7F2B82C1243E}">
                    <psuz:zmPr id="{C2394DD9-39AF-41DE-990B-52B8EC60675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DE872D2-9BF2-42E5-88CF-227BCD5AD79B}">
                    <psuz:zmPr id="{BCC4FADF-8C2D-46DC-9FFA-6622A7D2743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A7D2131-B7D2-4161-83EB-ACAF1E5A4E07}">
                    <psuz:zmPr id="{E314AD91-8EE5-462A-B8A2-18276027A76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60ED941-A18C-402F-A32F-67F23B387173}">
                    <psuz:zmPr id="{C96110A3-4FAC-4807-9DCA-94CDE9C0E08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881351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0A6FD8-17C1-4D50-BE93-626B8BE31D64}">
                    <psuz:zmPr id="{1204A253-D350-4216-B758-7CE858A87BE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5728C7-9C23-4E83-AD49-148698580E56}">
                    <psuz:zmPr id="{126BEAFB-34FC-43D5-8D94-9F81666F812E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FEC1E6B-6776-4B0B-AA7E-AF3E24F0F93E}">
                    <psuz:zmPr id="{A2980A2F-CC35-4132-98CC-E86789E148C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374C114-297B-4E02-9868-53456D14337D}">
                    <psuz:zmPr id="{5540749D-90CF-4797-A2D1-CD5ABDDB6F4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2549217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52B6CE-5A9B-4018-95AB-208637872437}">
                    <psuz:zmPr id="{5CA5BBA5-5E70-4517-8319-C54EF6EA9887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61365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F1EE0BF-4A2C-4F03-A7D7-0FAADE1FD014}">
                    <psuz:zmPr id="{8BA58A48-7709-4D5D-9B05-B9783C53422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45383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894B550-EE18-4455-800D-C296ED3AC844}">
                    <psuz:zmPr id="{6AF28E33-712E-4A72-AB0B-122F0776AE9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29401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028F5FA-849A-4883-9527-396E0B3FA130}">
                    <psuz:zmPr id="{A3D0C240-5810-4CAF-814F-2ABF97BADF4E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113419" y="4217083"/>
                          <a:ext cx="2779776" cy="15636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" name="Интерактивное оглавление 2">
                <a:extLst>
                  <a:ext uri="{FF2B5EF4-FFF2-40B4-BE49-F238E27FC236}">
                    <a16:creationId xmlns:a16="http://schemas.microsoft.com/office/drawing/2014/main" id="{70F20CAC-6FC4-4E87-83DD-02C4D94D264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62560" y="0"/>
                <a:ext cx="12354560" cy="6662057"/>
                <a:chOff x="-162560" y="0"/>
                <a:chExt cx="12354560" cy="6662057"/>
              </a:xfrm>
            </p:grpSpPr>
            <p:pic>
              <p:nvPicPr>
                <p:cNvPr id="2" name="Рисунок 2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8805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Рисунок 4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2823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66841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0859" y="881351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8805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2823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6841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0859" y="2549217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8805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2823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6841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0859" y="4217083"/>
                  <a:ext cx="2779776" cy="156362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763316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7666FF-2C62-4DEC-BBD1-C57519AD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доклада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4F10AF0-0F14-4692-898E-CCF4C4F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Актуальность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  <a:cs typeface="Calibri"/>
              </a:rPr>
              <a:t>Проектирование</a:t>
            </a:r>
            <a:endParaRPr lang="ru-RU" dirty="0">
              <a:solidFill>
                <a:srgbClr val="21426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214263"/>
                </a:solidFill>
              </a:rPr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495A5C-F8B1-4926-A014-F3088D68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932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97D4E7C-FAB9-46AA-8C70-2B14CB6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20"/>
            <a:ext cx="10515600" cy="646705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Актуальность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44E6A7C-87B2-46C6-94A4-F546307F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360"/>
            <a:ext cx="10515600" cy="4012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Каждый день выкладывается много тендеров. В ВШЭ много людей с</a:t>
            </a:r>
            <a:r>
              <a:rPr lang="en-US" dirty="0">
                <a:solidFill>
                  <a:srgbClr val="214263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разными компетенциями, и надо по текстовому описанию тендера понять, кто</a:t>
            </a:r>
            <a:r>
              <a:rPr lang="en-US" dirty="0">
                <a:solidFill>
                  <a:srgbClr val="214263"/>
                </a:solidFill>
                <a:latin typeface="Arial"/>
                <a:cs typeface="Arial"/>
              </a:rPr>
              <a:t> </a:t>
            </a:r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его сможет сделать.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6D0D5-595F-4C0B-ACFF-70265FF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r>
              <a:rPr lang="en-US" dirty="0"/>
              <a:t>/1</a:t>
            </a:r>
            <a:r>
              <a:rPr lang="ru-RU" dirty="0"/>
              <a:t>9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D7218BD4-DAFD-4490-A8C5-A52F3DDB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F07-BEF6-4A4B-87A9-3132FB1010E4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F276E67F-EE04-49FB-95DD-AC50802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10" name="Прямоугольник 9">
            <a:hlinkClick r:id="" action="ppaction://noaction"/>
            <a:extLst>
              <a:ext uri="{FF2B5EF4-FFF2-40B4-BE49-F238E27FC236}">
                <a16:creationId xmlns:a16="http://schemas.microsoft.com/office/drawing/2014/main" id="{5D94C966-BAF6-4496-8BA7-27BE77056E5B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В конец&quot;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0F8F147-542D-4AC7-9904-38FA054F1B8C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12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970EB7-DEBB-46E1-BB43-45D9AC82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Проблема и гипотеза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0D7EB005-02D7-4E51-8067-3CE956FF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Проблема - автоматический поиск исполнителей под тендер, заданный текстовым описанием.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Гипотеза - можно ли автоматически на основании анализа текстов ВКР.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CC222-9617-466C-B492-CE1C4C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15C28-D8F0-4198-B63E-391C696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36C62-0DB0-4494-AF97-B631DA0E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4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  <p:sp>
        <p:nvSpPr>
          <p:cNvPr id="10" name="Управляющая кнопка: &quot;В конец&quot;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AE070EA-B16E-456F-83D4-208BBB30F28D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03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395B-D134-4BEE-9326-10C87C73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Существующие решения</a:t>
            </a:r>
            <a:endParaRPr lang="ru-RU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D338B-44D3-45FA-B8A4-BB05B2A2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Много тендеров </a:t>
            </a: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Много людей с разными компетенциями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Тяжело масштабировать, потому что необходимо знать много про разных людей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  <a:p>
            <a:r>
              <a:rPr lang="ru-RU" dirty="0">
                <a:solidFill>
                  <a:srgbClr val="214263"/>
                </a:solidFill>
                <a:latin typeface="Arial"/>
                <a:ea typeface="+mn-lt"/>
                <a:cs typeface="+mn-lt"/>
              </a:rPr>
              <a:t>Тратится много времени</a:t>
            </a:r>
            <a:endParaRPr lang="ru-RU" dirty="0">
              <a:solidFill>
                <a:srgbClr val="214263"/>
              </a:solidFill>
              <a:latin typeface="Arial"/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C6F38-B612-4D90-9742-F96CF62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0B3E4-DA32-4DBB-934A-E8B734D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0CAA4-6655-4F4A-9BEA-F730ACA3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5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787622E-1E4B-4D4F-B0D6-874E0D6C6F6F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9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00C5-DAFC-451E-9844-B3E18160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Цель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FEAEA-E500-44EB-BF2F-ADD76E69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Цель работы – создать информационную систему для поиска </a:t>
            </a:r>
            <a:r>
              <a:rPr lang="ru-RU">
                <a:solidFill>
                  <a:srgbClr val="214263"/>
                </a:solidFill>
                <a:latin typeface="Arial"/>
                <a:cs typeface="Arial"/>
              </a:rPr>
              <a:t>исполнителя по</a:t>
            </a:r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 текстовому описанию тендера.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8E6A3-8E94-4D22-B5D7-112E43AC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9C033-43E2-41AA-AECA-FDF1E1B9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0D37F-7872-434A-A75A-EEC4937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6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361E7BB3-BDA1-4C71-ABA6-BB2337498284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B7E6CD1-4D5B-4117-8317-021FB705C751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84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29F3D-B174-4264-A565-CD64F4FF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Arial"/>
              </a:rPr>
              <a:t>Объект и предмет</a:t>
            </a:r>
            <a:endParaRPr lang="ru-RU" dirty="0">
              <a:solidFill>
                <a:srgbClr val="2142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66FB0-4240-44BB-8D8E-9260CAE1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253957"/>
                </a:solidFill>
                <a:latin typeface="Arial"/>
                <a:cs typeface="Arial"/>
              </a:rPr>
              <a:t>Объект исследования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 - процесс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поиска исполнителей 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по текстовому описанию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тендера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253957"/>
                </a:solidFill>
                <a:latin typeface="Arial"/>
                <a:cs typeface="Arial"/>
              </a:rPr>
              <a:t>Предмет исследования 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- </a:t>
            </a:r>
            <a:r>
              <a:rPr lang="ru-RU" u="sng" dirty="0">
                <a:solidFill>
                  <a:srgbClr val="253957"/>
                </a:solidFill>
                <a:latin typeface="Arial"/>
                <a:cs typeface="Arial"/>
              </a:rPr>
              <a:t>автоматизация</a:t>
            </a:r>
            <a:r>
              <a:rPr lang="ru-RU" dirty="0">
                <a:solidFill>
                  <a:srgbClr val="253957"/>
                </a:solidFill>
                <a:latin typeface="Arial"/>
                <a:cs typeface="Arial"/>
              </a:rPr>
              <a:t> процесса поиска исполнителей по текстовому описанию тендера.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E9DDE-74A5-4E29-BB6F-C08F7FCF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737BB-80D8-4C84-AF5B-CEB56B0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02DEC-CAC1-4E01-A3D6-35AD1AC6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7</a:t>
            </a:fld>
            <a:r>
              <a:rPr lang="ru-RU" dirty="0"/>
              <a:t>/19</a:t>
            </a:r>
          </a:p>
        </p:txBody>
      </p:sp>
      <p:sp>
        <p:nvSpPr>
          <p:cNvPr id="7" name="Прямоугольник 6">
            <a:hlinkClick r:id="" action="ppaction://noaction"/>
            <a:extLst>
              <a:ext uri="{FF2B5EF4-FFF2-40B4-BE49-F238E27FC236}">
                <a16:creationId xmlns:a16="http://schemas.microsoft.com/office/drawing/2014/main" id="{C49C6B8F-DB6C-4228-9F58-4ABA46C6FDFD}"/>
              </a:ext>
            </a:extLst>
          </p:cNvPr>
          <p:cNvSpPr/>
          <p:nvPr/>
        </p:nvSpPr>
        <p:spPr>
          <a:xfrm>
            <a:off x="58723" y="0"/>
            <a:ext cx="2600587" cy="1149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конец&quot;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44FDCC3-98AA-45C6-9EE2-BE0FF8199327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8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71B53-EEAF-4426-BEE1-221D903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4263"/>
                </a:solidFill>
                <a:latin typeface="Arial"/>
                <a:cs typeface="Calibri Light"/>
              </a:rPr>
              <a:t>Задачи</a:t>
            </a:r>
            <a:endParaRPr lang="ru-RU">
              <a:solidFill>
                <a:srgbClr val="214263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6734E-A1F4-48F1-B1BC-EB856884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214263"/>
                </a:solidFill>
                <a:cs typeface="Calibri"/>
              </a:rPr>
              <a:t>Сбор данных</a:t>
            </a:r>
          </a:p>
          <a:p>
            <a:r>
              <a:rPr lang="ru-RU">
                <a:solidFill>
                  <a:srgbClr val="214263"/>
                </a:solidFill>
                <a:cs typeface="Calibri"/>
              </a:rPr>
              <a:t>Разработать информационную систему</a:t>
            </a:r>
            <a:endParaRPr lang="ru-RU" dirty="0">
              <a:solidFill>
                <a:srgbClr val="214263"/>
              </a:solidFill>
              <a:cs typeface="Calibri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2ABE9-E273-4D0B-B83B-644E895C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3A2EC-7879-47F2-83E9-BD9E2B23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3A418-8F7F-4621-B03E-EA6A2EA3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8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322389C-176F-4680-8764-BFCFA5881963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A6E6D-1327-4DDF-A188-04C3A757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964" y="2787395"/>
            <a:ext cx="6286072" cy="1232201"/>
          </a:xfrm>
        </p:spPr>
        <p:txBody>
          <a:bodyPr/>
          <a:lstStyle/>
          <a:p>
            <a:r>
              <a:rPr lang="ru-RU" b="1" dirty="0">
                <a:solidFill>
                  <a:srgbClr val="214263"/>
                </a:solidFill>
                <a:cs typeface="Calibri Light"/>
              </a:rPr>
              <a:t>Проектирование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18E9B-BA30-41B7-829B-CA16AC5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1908-91D1-41BC-B61A-BEDA2FC649DE}" type="datetime1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1A44A-2473-48EB-8F94-9C926DA4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Соломатин Р. И., «Поиск исполнителей по техническому заданию», Защита курсовой работы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163C6-5D28-4F70-B3F5-03371608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3AC1-6122-41E9-A15F-C0A73CBB2E44}" type="slidenum">
              <a:rPr lang="ru-RU" smtClean="0"/>
              <a:t>9</a:t>
            </a:fld>
            <a:r>
              <a:rPr lang="ru-RU" dirty="0"/>
              <a:t>/19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BBF539B-2492-448B-9133-010B916FF65A}"/>
              </a:ext>
            </a:extLst>
          </p:cNvPr>
          <p:cNvSpPr/>
          <p:nvPr/>
        </p:nvSpPr>
        <p:spPr>
          <a:xfrm>
            <a:off x="11476140" y="5731329"/>
            <a:ext cx="612396" cy="445634"/>
          </a:xfrm>
          <a:prstGeom prst="actionButtonE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190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725</Words>
  <Application>Microsoft Office PowerPoint</Application>
  <PresentationFormat>Широкоэкранный</PresentationFormat>
  <Paragraphs>144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Helvetica</vt:lpstr>
      <vt:lpstr>Helvetica Light</vt:lpstr>
      <vt:lpstr>White</vt:lpstr>
      <vt:lpstr>Специальное оформление</vt:lpstr>
      <vt:lpstr>Презентация PowerPoint</vt:lpstr>
      <vt:lpstr>План доклада</vt:lpstr>
      <vt:lpstr>Актуальность</vt:lpstr>
      <vt:lpstr>Проблема и гипотеза</vt:lpstr>
      <vt:lpstr>Существующие решения</vt:lpstr>
      <vt:lpstr>Цель</vt:lpstr>
      <vt:lpstr>Объект и предмет</vt:lpstr>
      <vt:lpstr>Задачи</vt:lpstr>
      <vt:lpstr>Проектирование</vt:lpstr>
      <vt:lpstr>Выбор технологий</vt:lpstr>
      <vt:lpstr>База данных</vt:lpstr>
      <vt:lpstr>Описание алгоритма</vt:lpstr>
      <vt:lpstr>Подбор исполнителей</vt:lpstr>
      <vt:lpstr>Расчет расстояний</vt:lpstr>
      <vt:lpstr>Интерфейс</vt:lpstr>
      <vt:lpstr>Тестирование</vt:lpstr>
      <vt:lpstr>Результат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Соломатин</dc:creator>
  <cp:lastModifiedBy>Роман</cp:lastModifiedBy>
  <cp:revision>357</cp:revision>
  <dcterms:created xsi:type="dcterms:W3CDTF">2020-02-16T07:22:31Z</dcterms:created>
  <dcterms:modified xsi:type="dcterms:W3CDTF">2021-03-31T07:57:20Z</dcterms:modified>
</cp:coreProperties>
</file>