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cd06df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cd06df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819303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819303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3ba63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3ba63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40b45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40b45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819303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819303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3ba636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3ba636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919ee8d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919ee8d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40b450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40b450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3ba63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3ba63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cd06df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cd06df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7bbac0f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7bbac0f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cd06df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cd06df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cd06df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cd06df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d06df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d06df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40b450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40b450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d9c781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d9c781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d9c78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d9c78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d9c78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d9c78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d9c781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d9c78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d9c781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d9c781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3ba63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3ba63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876dc7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876dc7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819303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819303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d9c77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d9c77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d9c778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d9c778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d9c778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d9c778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9c778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9c778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d9c778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d9c778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07eee9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07eee9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7eee94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07eee94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7eee94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7eee94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7eee9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07eee9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7bbac0f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7bbac0f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784f28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0784f28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784f2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784f2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819303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819303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819303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819303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5819303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5819303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0aa3701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0aa3701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0aa3701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0aa3701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0aa3701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0aa3701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0aa3701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0aa3701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0aa3701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0aa3701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cd06d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cd06d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aa370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aa370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43ba63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43ba63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0919ee8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0919ee8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cd06df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cd06df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d06df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d06df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cd06df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cd06df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cd06df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cd06df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amograje/co-gdzie-kied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tart.spring.io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l.wikipedia.org/wiki/Model_relacyjny" TargetMode="External"/><Relationship Id="rId4" Type="http://schemas.openxmlformats.org/officeDocument/2006/relationships/hyperlink" Target="https://pl.wikipedia.org/wiki/Java" TargetMode="External"/><Relationship Id="rId9" Type="http://schemas.openxmlformats.org/officeDocument/2006/relationships/hyperlink" Target="https://pl.wikipedia.org/wiki/GNU_General_Public_License" TargetMode="External"/><Relationship Id="rId5" Type="http://schemas.openxmlformats.org/officeDocument/2006/relationships/hyperlink" Target="https://pl.wikipedia.org/wiki/Otwarte_oprogramowanie" TargetMode="External"/><Relationship Id="rId6" Type="http://schemas.openxmlformats.org/officeDocument/2006/relationships/hyperlink" Target="https://pl.wikipedia.org/wiki/Java" TargetMode="External"/><Relationship Id="rId7" Type="http://schemas.openxmlformats.org/officeDocument/2006/relationships/hyperlink" Target="https://pl.wikipedia.org/wiki/Sun_Microsystems" TargetMode="External"/><Relationship Id="rId8" Type="http://schemas.openxmlformats.org/officeDocument/2006/relationships/hyperlink" Target="https://pl.wikipedia.org/wiki/Licencja_(prawo)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l.wikipedia.org/wiki/Framework" TargetMode="External"/><Relationship Id="rId4" Type="http://schemas.openxmlformats.org/officeDocument/2006/relationships/hyperlink" Target="https://pl.wikipedia.org/wiki/Java" TargetMode="External"/><Relationship Id="rId5" Type="http://schemas.openxmlformats.org/officeDocument/2006/relationships/hyperlink" Target="https://pl.wikipedia.org/wiki/Framework" TargetMode="External"/><Relationship Id="rId6" Type="http://schemas.openxmlformats.org/officeDocument/2006/relationships/hyperlink" Target="https://pl.wikipedia.org/wiki/Model_relacyjny" TargetMode="External"/><Relationship Id="rId7" Type="http://schemas.openxmlformats.org/officeDocument/2006/relationships/hyperlink" Target="https://pl.wikipedia.org/wiki/Mapowanie_obiektowo-relacyj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gdzie kiedy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Błoński, Brożek, Rusin, Szlachta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ekran z wynikami 2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00" y="1017725"/>
            <a:ext cx="54292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751" y="966600"/>
            <a:ext cx="224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produkcyjne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dotyczące systemu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Aplikacja mobilna wymaga systemu operacyjnego Android w wersji co najmniej 4.1</a:t>
            </a:r>
            <a:r>
              <a:rPr lang="pl"/>
              <a:t> oraz połączenia z Internetem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Strona internetowa wymaga przeglądarki Chrome, Firefox lub Edge oraz połączenia z Internetem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Aplikacja serwerowa wymaga zainstalowanej na serwerze Javy w wersji co najmniej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Aplikacja serwerowa musi działać bez przerwy, aby w każdej chwili móc obsłużyć przychodzące żądanie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Baza danych również wymaga serwera, musi on obsługiwać 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Aplikacja serwerowa i  baza danych mogą się znajdować na jednym serwerze, jednak muszą na różnych portach, może to być w chmurze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Zarządzanie danymi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 wymogów w systemie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Dane wprowadzone przez użytkowników są zapisywane tylko w bazie danych. Żadna z aplikacji będących składowymi systemu nie zapisuje otrzymanych danych, jedynie przekazuje je do bazy danych.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Ponadto, użytkownik jest informowany o przetwarzaniu wpisywanych przez niego danych oraz o tym, że korzystając z systemu wyraża zgodę na przetwarzanie tych danych.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Dostęp do systemu jest ograniczony tylko do zarejestrowanych i zalogowanych użytkowników.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Wymogi dla systemów informatycznych w RODO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Zgoda na przetwarzanie danych osobowych (dane w formularzach)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Weryfikacja okresu przetwarzania danych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Pseudonimizacja i szyfrowanie danych osobowych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Zdolność do ciągłego zapewnienia poufności, integralności, dostępności i odporności systemów i usług przetwarzania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Zdolność do szybkiego przywrócenia dostępności danych osobowych i dostępu do nich w razie incydentu fizycznego lub technicznego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Regularne testowanie, mierzenie i ocenianie skuteczności środków technicznych i organizacyjnych mających zapewnić bezpieczeństwo przetwarzania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Normy ISO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06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Systemy Zarządzania (np. bezpieczeństwem, jakością, ciągłością działania) to ustandaryzowane przez ISO zbiory wymogów organizacyjnych, proceduralnych, dokumentacyjnych i technicznych, których wdrożenie ma zagwarantować osiągnięcie określonego stanu (np. bezpieczeństwa). System Zarządzania Bezpieczeństwem Informacji bazuje na poniższym zbiorze norm z rodziny ISO 27000: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27000 – Ogólny przegląd i terminologia stosowana w normie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27001 – System Zarządzania Bezpieczeństwem Informacji – wymagania oraz cele zabezpieczeń (zdefiniowane w załączniku A)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27002 – Praktyczne zasady zabezpieczania informacji (wykaz zabezpieczeń)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27003 – Przewodnik implementacji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27004 – Monitorowanie, pomiary, analiza i ocena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ISO/IEC 27005 – Zarządzanie ryzykiem w bezpieczeństwie informacji (norma zawiera m.in. katalog zagrożeń, które należy wziąć pod uwagę przy analizie ryzyka).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z innymi systemami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6825" y="1152475"/>
            <a:ext cx="42603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Informacja o dokładnej lokalizacji komputerów i sprzętu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Trwałe oznakowanie umożliwiające dokonania spisu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Dokumentacja wykorzystania kluczy licencyjnych na urządzeniach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Eliminacja ryzyka utraty danych dzięki zawsze aktywnemu i aktualnemu oprogramowaniu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Historia odbioru i identyfikacja osób pracujących z danym sprzętem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Rejestracja zużycia, napraw i serwisu umożliwia porównanie żywotności sprzętu oraz efektywniejsze zakupy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Alerty o przeglądach zapobiegają niespodziewanym awariom</a:t>
            </a:r>
            <a:endParaRPr sz="1200">
              <a:solidFill>
                <a:srgbClr val="008000"/>
              </a:solidFill>
            </a:endParaRPr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5199725" y="579775"/>
            <a:ext cx="29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- gdzie - kiedy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712850" y="1137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Informacja o dokładnej lokalizacji komputerów i sprzętu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Trwałe oznakowanie umożliwiające dokonania spisu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Dokumentacja wykorzystania kluczy licencyjnych na urządzeniach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Eliminacja ryzyka utraty danych dzięki zawsze aktywnemu i aktualnemu oprogramowaniu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Historia odbioru i identyfikacja osób pracujących z danym sprzętem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Rejestracja zużycia, napraw i serwisu umożliwia porównanie żywotności sprzętu oraz efektywniejsze zakupy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Alerty o przeglądach zapobiegają niespodziewanym awariom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00" y="623238"/>
            <a:ext cx="2619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68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Ewidencja wyposażenia, sprzętu IT, telefonów, oprogramowania.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Zestawy komputerowe przechowują urządzenia i oprogramowanie.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Prowadzenie dokumentacji związanej z gwarancją urządzeń.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Ewidencja materiałów eksploatacyjnych tj. tusze, baterie, tonery.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Możliwość raportowania aktualnego stanu urządzeń.</a:t>
            </a:r>
            <a:endParaRPr sz="1200">
              <a:solidFill>
                <a:srgbClr val="008000"/>
              </a:solidFill>
            </a:endParaRPr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5199725" y="579775"/>
            <a:ext cx="29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- gdzie - kiedy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712850" y="1137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Ewidencja wyposażenia, sprzętu IT, telefonów, oprogramowania.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Zestawy komputerowe przechowują urządzenia i oprogramowanie.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Prowadzenie dokumentacji związanej z gwarancją urządzeń.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Ewidencja materiałów eksploatacyjnych tj. tusze, baterie, tonery.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Możliwość raportowania aktualnego stanu urządzeń (ich historia, przynależność, gwarancja).</a:t>
            </a:r>
            <a:endParaRPr sz="1200">
              <a:solidFill>
                <a:srgbClr val="008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1168875" y="579775"/>
            <a:ext cx="29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Ewida Standard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systemu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677555"/>
            <a:ext cx="236935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68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Audyt oprogramowania - legalność oprogramowania.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Inwentaryzacja sprzętu.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Monitorowanie wydajności pracowników, odwiedzanych stron www, przerw w pracy oraz drukowanych dokumentów.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Zdalny pulpit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Zastosowanie kodów kreskowych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Generowanie raportów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Dane przedstawione w przejrzysty sposób (wg producenta)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Historia sprzętu oraz oprogramowania, można dowiedzieć się kto, gdzie i kiedy korzysta z zasobów.</a:t>
            </a:r>
            <a:endParaRPr sz="1200">
              <a:solidFill>
                <a:srgbClr val="008000"/>
              </a:solidFill>
            </a:endParaRPr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5199725" y="579775"/>
            <a:ext cx="29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- gdzie - kiedy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712850" y="1137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Audyt oprogramowania - legalność oprogramowania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Inwentaryzacja sprzętu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Monitorowanie wydajności pracowników, odwiedzanych stron www, przerw w pracy oraz drukowanych dokumentów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pl" sz="1200">
                <a:solidFill>
                  <a:srgbClr val="FF0000"/>
                </a:solidFill>
              </a:rPr>
              <a:t>Zdalny pulpit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Zastosowanie kodów kreskowych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Generowanie raportów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Dane przedstawione w przejrzysty sposób (wg autorów)</a:t>
            </a:r>
            <a:endParaRPr sz="1200">
              <a:solidFill>
                <a:srgbClr val="008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Char char="●"/>
            </a:pPr>
            <a:r>
              <a:rPr lang="pl" sz="1200">
                <a:solidFill>
                  <a:srgbClr val="008000"/>
                </a:solidFill>
              </a:rPr>
              <a:t>Historia sprzętu oraz oprogramowania, można dowiedzieć się kto, gdzie i kiedy korzysta z zasobów.</a:t>
            </a:r>
            <a:endParaRPr sz="1200">
              <a:solidFill>
                <a:srgbClr val="008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68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Program służący do spisu majątku lub środków trwałych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pl" sz="1600">
                <a:solidFill>
                  <a:srgbClr val="FF0000"/>
                </a:solidFill>
              </a:rPr>
              <a:t>Spis wykorzystywanego oprogramowania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Generowanie arkuszy spisu z natury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Import / eksport danych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Możliwość wykorzystania kodów kreskowych do identyfikacji elementów w spisie.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Raport różnic inwentaryzacyjnych.</a:t>
            </a:r>
            <a:endParaRPr sz="1600">
              <a:solidFill>
                <a:srgbClr val="008000"/>
              </a:solidFill>
            </a:endParaRPr>
          </a:p>
        </p:txBody>
      </p:sp>
      <p:sp>
        <p:nvSpPr>
          <p:cNvPr id="177" name="Google Shape;177;p33"/>
          <p:cNvSpPr txBox="1"/>
          <p:nvPr>
            <p:ph type="title"/>
          </p:nvPr>
        </p:nvSpPr>
        <p:spPr>
          <a:xfrm>
            <a:off x="5199725" y="579775"/>
            <a:ext cx="29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- gdzie - kiedy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712850" y="1137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Program służący do spisu majątku lub środków trwałych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Spis wykorzystywanego oprogramowania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Generowanie arkuszy spisu z natury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pl" sz="1600">
                <a:solidFill>
                  <a:srgbClr val="FF0000"/>
                </a:solidFill>
              </a:rPr>
              <a:t>Import / eksport danych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Char char="●"/>
            </a:pPr>
            <a:r>
              <a:rPr lang="pl" sz="1600">
                <a:solidFill>
                  <a:srgbClr val="008000"/>
                </a:solidFill>
              </a:rPr>
              <a:t>Możliwość wykorzystania kodów kreskowych do identyfikacji elementów w spisie.</a:t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pl" sz="1600">
                <a:solidFill>
                  <a:srgbClr val="FF0000"/>
                </a:solidFill>
              </a:rPr>
              <a:t>Raport różnic inwentaryzacyjnych.</a:t>
            </a:r>
            <a:endParaRPr sz="16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418250" y="579775"/>
            <a:ext cx="44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Szybka inwentaryzacja 3.0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93224" cy="357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975" y="1257650"/>
            <a:ext cx="55084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Metodyka projektowania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działania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Utworzenie deweloperskiej bazy danych na serwerze w sieci, współdzielonej przez wszystkich członków zespołu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Zaprojektowanie modułu </a:t>
            </a:r>
            <a:r>
              <a:rPr i="1" lang="pl"/>
              <a:t>backend</a:t>
            </a:r>
            <a:r>
              <a:rPr lang="pl"/>
              <a:t>, odpowiadającego za obsługę zapytań i połączenie z bazą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Zaprojektowanie modułu </a:t>
            </a:r>
            <a:r>
              <a:rPr i="1" lang="pl"/>
              <a:t>frontend</a:t>
            </a:r>
            <a:r>
              <a:rPr lang="pl"/>
              <a:t>, współdzielącego większość kodu między responsywną stroną internetową a aplikacją mobilną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Dodanie obsługi kodów kreskowych w aplikacji mobilnej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Planowany (optymistyczny) termin zakończenia prac: końcówka listopada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Wykorzystywane narzędzia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 tworzeniu projektu wykorzystywany jest serwis </a:t>
            </a:r>
            <a:r>
              <a:rPr i="1" lang="pl"/>
              <a:t>GitHub </a:t>
            </a:r>
            <a:r>
              <a:rPr lang="pl"/>
              <a:t>w celu organizacji pracy oraz wersjonowania kodu źródłowego. Repozytorium projektu znajduje się pod </a:t>
            </a:r>
            <a:r>
              <a:rPr lang="pl" u="sng">
                <a:solidFill>
                  <a:schemeClr val="hlink"/>
                </a:solidFill>
                <a:hlinkClick r:id="rId3"/>
              </a:rPr>
              <a:t>tym adresem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Zakładka </a:t>
            </a:r>
            <a:r>
              <a:rPr i="1" lang="pl"/>
              <a:t>Issues </a:t>
            </a:r>
            <a:r>
              <a:rPr lang="pl"/>
              <a:t>zawiera bieżące oraz archiwalne zadania, natomiast zakładka </a:t>
            </a:r>
            <a:r>
              <a:rPr i="1" lang="pl"/>
              <a:t>Pull requests</a:t>
            </a:r>
            <a:r>
              <a:rPr lang="pl"/>
              <a:t> zawiera rozwiązania do tych zadań.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Obsługa tworzenia zadań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każde zadanie do wykonania jest opisane w osobnym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osoba przypisana do Issue jest osobą wykonującą dane zadanie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każdy z członków zespołu może tworzyć zadania i przypisywać je do wybranych członków zespołu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niektóre z zadań wymagają zaangażowania więcej niż jednej osoby, wtedy więcej osób jest przypisanych do jednego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każde zadanie zawiera etykiety informujące o kategorii, której dotyczy zadanie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jeśli zadanie dotyczy gruntownego rozszerzenia funkcjonalności aplikacji (inny sposób uruchamiania / obsługi) aktualizowana jest również dokumentacja aplikacji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Rozwiązywanie zadań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każde zadanie dotyczące zmian w kodzie źródłowym jest wykonywane na osobnej gałęzi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nazwa gałęzi jasno określa, czego dotyczy dana gałąź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gałęzie są nazywane w języku angielskim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przykładowe nazwy gałęzi to </a:t>
            </a:r>
            <a:r>
              <a:rPr i="1" lang="pl"/>
              <a:t>fix-people-list</a:t>
            </a:r>
            <a:r>
              <a:rPr lang="pl"/>
              <a:t>, </a:t>
            </a:r>
            <a:r>
              <a:rPr i="1" lang="pl"/>
              <a:t>feature-rest-api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przypadku wystąpienia konfliktów z główną gałęzią, jest ona scalana do bieżącej gałęzi, a wszystkie konflikty są rozwiązywane przez autora rozwiązania zadania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przed ukończeniem zadania nowo powstały kod jest refaktoryzowany w celu utrzymania spójnego stylu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Obsługa rozwiązań zadań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momencie ukończenia zadania tworzony jest </a:t>
            </a:r>
            <a:r>
              <a:rPr i="1" lang="pl"/>
              <a:t>Pull request </a:t>
            </a:r>
            <a:r>
              <a:rPr lang="pl"/>
              <a:t>o nazwie będącej nazwą odpowiadającego mu </a:t>
            </a:r>
            <a:r>
              <a:rPr i="1" lang="pl"/>
              <a:t>Issue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osoba przypisana do </a:t>
            </a:r>
            <a:r>
              <a:rPr i="1" lang="pl"/>
              <a:t>Pull requesta</a:t>
            </a:r>
            <a:r>
              <a:rPr lang="pl"/>
              <a:t> jest osobą, która wykonała zadanie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osoby oznaczone jako </a:t>
            </a:r>
            <a:r>
              <a:rPr i="1" lang="pl"/>
              <a:t>Reviewers </a:t>
            </a:r>
            <a:r>
              <a:rPr lang="pl"/>
              <a:t>(recenzenci) przeglądają rozwiązanie zadania i wyrażają swoje zdanie na jego temat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każdy </a:t>
            </a:r>
            <a:r>
              <a:rPr i="1" lang="pl"/>
              <a:t>Pull request</a:t>
            </a:r>
            <a:r>
              <a:rPr lang="pl"/>
              <a:t> zawiera co najmniej jednego recenzenta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Pull request</a:t>
            </a:r>
            <a:r>
              <a:rPr lang="pl"/>
              <a:t> może być </a:t>
            </a:r>
            <a:r>
              <a:rPr i="1" lang="pl"/>
              <a:t>merged </a:t>
            </a:r>
            <a:r>
              <a:rPr lang="pl"/>
              <a:t>(zatwierdzony i scalony do głównej gałęzi) tylko przez jednego z recenzentów i tylko w przypadku otrzymania pozytywnej recenzji przez wszystkich recenzentów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 scalaniu wszystkie commity z danej gałęzi są scalane w jeden, którego treść jest tożsama z treścią zadania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 scaleniu zmian wcześniejsza gałąź jest usuwana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technologii, strona serwera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funkcjonalności systemu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‘Co gdzie kiedy’ jest systemem służącym do inwentaryzacji sprzętu i oprogramowania komputerowego. Do jego głównych funkcjonalności należą: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zapisywanie w bazie danych informacji dotyczących: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sprzętu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oprogramowania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zestawów komputerowych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użytkowników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lokalizacji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wyszukiwanie danych (zarówno aktualnych, jak i historycznych) na podstawie wybranych parametrów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wyszukiwanie danych na podstawie kodów QR i kodów kreskowych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tworzenie list inwentarzowych na podstawie wyświetlanych danych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funkcjonalności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zadań strony serwerowej należy obsługa żądań odbieranych ze strony klienta oraz komunikacja z bazą danych.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Do komunikacji między serwerem a klientem wybór padł na REST API, które pozwala na obsługę żądań o dostęp do danych. </a:t>
            </a:r>
            <a:r>
              <a:rPr lang="pl"/>
              <a:t>Dzięki tzw. endpointom, możliwa jest obsługa tych żądań w kontrolowany sposób oraz zmniejszenie ilości danych, jakie służą do komunikacji.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Rozważane były dwie technologie: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Spring Boot (Java)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Entity Framework (.NET)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Boot vs Entity Framework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Boot ułatwia tworzenie i uruchamianie aplikacji opartych na frameworku Spring. Większość aplikacji Spring Boot wymaga bardzo małej konfiguracji frameworku Spring.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.NET to platforma programistyczna ogólnego zastosowania. Umożliwia wykorzystanie wielu języków, edytorów i bibliotek do tworzenia aplikacji natywnych dla internetu, urządzeń mobilnych, komputerów, gier i IoT dla systemów Windows, macOS, Linux, Android i innych.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Wady i zalety Spring Boot / .NET 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Boot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Łatwa konfiguracja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Niezawodny, wygodny w użyciu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Aplikacje sporo ważą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Adnotacje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Pliki konfiguracyjne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Zintegrowane</a:t>
            </a:r>
            <a:r>
              <a:rPr lang="pl"/>
              <a:t> narzędzia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Spring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Log4j</a:t>
            </a:r>
            <a:endParaRPr/>
          </a:p>
        </p:txBody>
      </p:sp>
      <p:sp>
        <p:nvSpPr>
          <p:cNvPr id="244" name="Google Shape;244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.Net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Integracja z Visual Studio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Stabilny kod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l"/>
              <a:t>Społeczność .NET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Drogi do wdrożenia i utrzymania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Systemy zależne od Microsoftu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Microsoft sam w sobie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Zintegrowane narzędzia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C#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Microsoft Azure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Datadog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Alternatywy dla użycia Spring Boot / .NET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Node.js</a:t>
            </a:r>
            <a:r>
              <a:rPr lang="pl" sz="1400"/>
              <a:t> wykorzystuje oparty na zdarzeniach model I / O, co czyni go lekkim i wydajnym, idealnym do aplikacji intensywnie przetwarzających dane w czasie rzeczywistym.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Rails</a:t>
            </a:r>
            <a:r>
              <a:rPr lang="pl" sz="1400"/>
              <a:t> to platforma aplikacji internetowych, która zawiera wszystko, co jest potrzebne do tworzenia aplikacji internetowych opartych na bazie danych zgodnie ze wzorcem Model-View-Controller (MVC).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Django</a:t>
            </a:r>
            <a:r>
              <a:rPr lang="pl" sz="1400"/>
              <a:t>  to wysokopoziomowa platforma Python Web, która zachęca do szybkiego rozwoju i czystego, pragmatycznego projektowania.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Lara</a:t>
            </a:r>
            <a:r>
              <a:rPr lang="pl"/>
              <a:t>vel</a:t>
            </a:r>
            <a:r>
              <a:rPr lang="pl" sz="1400"/>
              <a:t> to framework aplikacji internetowych, próbuje ułatwić wykonanie typowych zadań używanych w większości projektów internetowych, takich jak uwierzytelnianie, routing, sesje i buforowanie.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kod Spring Boot / .NET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@Table(name=</a:t>
            </a:r>
            <a:r>
              <a:rPr b="1" lang="pl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"CART"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 {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//…</a:t>
            </a:r>
            <a:b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@OneToMany(mappedBy=</a:t>
            </a:r>
            <a:r>
              <a:rPr b="1" lang="pl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"cart"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Set&lt;Items&gt; </a:t>
            </a:r>
            <a:r>
              <a:rPr b="1" lang="pl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getters and setter</a:t>
            </a:r>
            <a:b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@Table(name=</a:t>
            </a:r>
            <a:r>
              <a:rPr b="1" lang="pl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 {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//…</a:t>
            </a:r>
            <a:b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@ManyToOne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@JoinColumn(name=</a:t>
            </a:r>
            <a:r>
              <a:rPr b="1" lang="pl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"cart_id"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nullable=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 </a:t>
            </a:r>
            <a:r>
              <a:rPr b="1" lang="pl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Items() {}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getters and setters</a:t>
            </a:r>
            <a:br>
              <a:rPr i="1" lang="pl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l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rgbClr val="000000"/>
                </a:solidFill>
                <a:highlight>
                  <a:srgbClr val="93C47D"/>
                </a:highlight>
              </a:rPr>
              <a:t>Konfiguracja połączenia z bazą w pliku konfiguracyjnym</a:t>
            </a:r>
            <a:br>
              <a:rPr lang="pl" sz="1100">
                <a:solidFill>
                  <a:srgbClr val="000000"/>
                </a:solidFill>
                <a:highlight>
                  <a:srgbClr val="93C47D"/>
                </a:highlight>
              </a:rPr>
            </a:br>
            <a:endParaRPr sz="1100">
              <a:solidFill>
                <a:srgbClr val="0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BloggingContext : DbContext{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DbSet&lt;Blog&gt; Blogs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DbSet&lt;Post&gt; Posts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OnConfiguring(DbContextOptionsBuilder options)=&gt; options.UseSqlite(</a:t>
            </a:r>
            <a:r>
              <a:rPr b="1" lang="pl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"DataSource=blogging.db"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Blog{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BlogId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Url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List&lt;Post&gt; Posts { get; } =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List&lt;Post&gt;();}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Post{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PostId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Title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BlogId { get; set; 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 Blog { get; set; }}</a:t>
            </a:r>
            <a:b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Spring Boot zamiast EF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Dokonaliśmy wyboru Spring Boot, ponieważ: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Utworzenie projektu oraz pobranie zależności jest bardzo proste </a:t>
            </a:r>
            <a:r>
              <a:rPr lang="pl"/>
              <a:t>(</a:t>
            </a:r>
            <a:r>
              <a:rPr lang="pl">
                <a:uFill>
                  <a:noFill/>
                </a:uFill>
                <a:hlinkClick r:id="rId3"/>
              </a:rPr>
              <a:t>https://start.spring.io/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Adnotacje pozwalają w </a:t>
            </a:r>
            <a:r>
              <a:rPr lang="pl"/>
              <a:t>intuicyjny</a:t>
            </a:r>
            <a:r>
              <a:rPr lang="pl"/>
              <a:t> sposób tworzyć łączenia między danymi w modelu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Konfiguracja aplikacji, m.in. połączenie z bazą danych znajduje się w pliku konfiguracyjnym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Spring Boot ułatwia korzystanie z możliwości frameworku Spring oraz uruchamianie aplikacji (“just run”)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technologii, strona klienta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Dostępne rozwiązanie problemu nr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Pierwszą opcją jest utworzenie oddzielnie aplikacji mobilnej oraz strony internetowej. Byłyby one niezależne od siebie, utworzone w następujących technologiach: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internetowa: HTML, CSS, Javascript i (opcjonalnie)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dla aplikacji mobilnej dla systemu Android: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Takie rozwiązanie pozwala na łatwiejszy podział pracy, jednak posiada wady: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jest to więcej pracy, zajmującej czas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wymaga znajomości większej ilości technologii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zmiany w funkcjonalności aplikacji trzeba wdrażać w obu technologiach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trudno jest utrzymać spójność w interfejsach obu aplikacji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Dostępne rozwiązanie problemu nr 2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Alternatywą jest skorzystanie z komponentu WebView, dostępnego na systemie Android, umożliwiającego wyświetlanie strony internetowej w formie aplikacji mobilnej. Strona ta zostałaby utworzona przy użyciu </a:t>
            </a:r>
            <a:r>
              <a:rPr lang="pl"/>
              <a:t>HTML, CSS, Javascript i (opcjonalnie) React.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To rozwiązanie eliminuje problemy, jakie posiada wcześniejsze rozwiązanie, jednak mogą wystąpić problemy z wykorzystaniem aparatu w aplikacji. Możliwe też, że użycie aparatu będzie w ogóle niemożliwe.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Dostępne rozwiązanie problemu nr 3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Ostatnim proponowanym rozwiązaniem jest wykorzystanie jednocześnie: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react-native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react-native-web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Pozwala ono stworzyć</a:t>
            </a:r>
            <a:r>
              <a:rPr lang="pl"/>
              <a:t> za jednym razem zarówno stronę internetową, jak i aplikację mobilną, w języku React Native (JavaScript).</a:t>
            </a:r>
            <a:r>
              <a:rPr lang="pl"/>
              <a:t> Przedstawione rozwiązanie wymaga więcej czasu na naukę jego implementacji oraz stwarza ryzyko błędów i niepowodzenia, jednak</a:t>
            </a:r>
            <a:r>
              <a:rPr lang="pl"/>
              <a:t> finalnie skraca czas wymagany na utworzenie obu aplikacji i ich utrzymanie oraz umożliwia użycie aparatu telefonu.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Składniki systemu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System składa się z następujących składników: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aplikacja serwerowa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baza danych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Każdy z nich umożliwia zarządzanie danymi w systemie, przy czym: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 wymaga do działania uruchomionej aplikacji serwerowej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aplikacja serwerowa wymaga dostępu do bazy danych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React Native</a:t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11700" y="1210500"/>
            <a:ext cx="8520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React Native</a:t>
            </a:r>
            <a:r>
              <a:rPr lang="pl"/>
              <a:t> to cross-platformowy framework stworzony i rozwijany przez Facebooka, który umożliwia tworzenie aplikacji mobilnych z użyciem JavaScript na platformy iOS i Android. Tłumaczy JS na natywne komponenty.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l"/>
              <a:t>Zalety:</a:t>
            </a:r>
            <a:br>
              <a:rPr lang="pl"/>
            </a:br>
            <a:r>
              <a:rPr lang="pl"/>
              <a:t>- szybszy proces developmentu (“hot reloading” - zmiany po kilku sekundach),</a:t>
            </a:r>
            <a:br>
              <a:rPr lang="pl"/>
            </a:br>
            <a:r>
              <a:rPr lang="pl"/>
              <a:t>- współdzielony kod,</a:t>
            </a:r>
            <a:br>
              <a:rPr lang="pl"/>
            </a:br>
            <a:r>
              <a:rPr lang="pl"/>
              <a:t>- lepszy niż aplikacje hybrydowe, które wykorzystują WebView</a:t>
            </a:r>
            <a:br>
              <a:rPr lang="pl"/>
            </a:br>
            <a:r>
              <a:rPr b="1" lang="pl"/>
              <a:t>Wady:</a:t>
            </a:r>
            <a:br>
              <a:rPr lang="pl"/>
            </a:br>
            <a:r>
              <a:rPr lang="pl"/>
              <a:t>- trzeba użyć natywnego kodu oraz nie obsługuje natywnego API i SDK</a:t>
            </a:r>
            <a:br>
              <a:rPr lang="pl"/>
            </a:br>
            <a:r>
              <a:rPr lang="pl"/>
              <a:t>- performance i dłuższe debuggowanie</a:t>
            </a:r>
            <a:br>
              <a:rPr lang="pl"/>
            </a:br>
            <a:r>
              <a:rPr lang="pl"/>
              <a:t>- </a:t>
            </a:r>
            <a:r>
              <a:rPr i="1" lang="pl"/>
              <a:t>Facebook...</a:t>
            </a:r>
            <a:endParaRPr i="1"/>
          </a:p>
        </p:txBody>
      </p:sp>
      <p:pic>
        <p:nvPicPr>
          <p:cNvPr id="293" name="Google Shape;293;p52"/>
          <p:cNvPicPr preferRelativeResize="0"/>
          <p:nvPr/>
        </p:nvPicPr>
        <p:blipFill rotWithShape="1">
          <a:blip r:embed="rId3">
            <a:alphaModFix/>
          </a:blip>
          <a:srcRect b="20407" l="0" r="0" t="0"/>
          <a:stretch/>
        </p:blipFill>
        <p:spPr>
          <a:xfrm>
            <a:off x="5893175" y="234902"/>
            <a:ext cx="2939124" cy="9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kod React Native: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F2590C"/>
                </a:solidFill>
              </a:rPr>
              <a:t>import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41A6D9"/>
                </a:solidFill>
              </a:rPr>
              <a:t>React</a:t>
            </a:r>
            <a:r>
              <a:rPr b="1" lang="pl" sz="1400">
                <a:solidFill>
                  <a:srgbClr val="5C6773"/>
                </a:solidFill>
              </a:rPr>
              <a:t>, { </a:t>
            </a:r>
            <a:r>
              <a:rPr b="1" lang="pl" sz="1400">
                <a:solidFill>
                  <a:srgbClr val="41A6D9"/>
                </a:solidFill>
              </a:rPr>
              <a:t>Component</a:t>
            </a:r>
            <a:r>
              <a:rPr b="1" lang="pl" sz="1400">
                <a:solidFill>
                  <a:srgbClr val="5C6773"/>
                </a:solidFill>
              </a:rPr>
              <a:t> } </a:t>
            </a:r>
            <a:r>
              <a:rPr b="1" lang="pl" sz="1400">
                <a:solidFill>
                  <a:srgbClr val="F2590C"/>
                </a:solidFill>
              </a:rPr>
              <a:t>from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86B300"/>
                </a:solidFill>
              </a:rPr>
              <a:t>'react'</a:t>
            </a:r>
            <a:r>
              <a:rPr b="1" lang="pl" sz="1400">
                <a:solidFill>
                  <a:srgbClr val="5C6773"/>
                </a:solidFill>
              </a:rPr>
              <a:t>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F2590C"/>
                </a:solidFill>
              </a:rPr>
              <a:t>import</a:t>
            </a:r>
            <a:r>
              <a:rPr b="1" lang="pl" sz="1400">
                <a:solidFill>
                  <a:srgbClr val="5C6773"/>
                </a:solidFill>
              </a:rPr>
              <a:t> { </a:t>
            </a:r>
            <a:r>
              <a:rPr b="1" lang="pl" sz="1400">
                <a:solidFill>
                  <a:srgbClr val="41A6D9"/>
                </a:solidFill>
              </a:rPr>
              <a:t>Text</a:t>
            </a:r>
            <a:r>
              <a:rPr b="1" lang="pl" sz="1400">
                <a:solidFill>
                  <a:srgbClr val="5C6773"/>
                </a:solidFill>
              </a:rPr>
              <a:t>, </a:t>
            </a:r>
            <a:r>
              <a:rPr b="1" lang="pl" sz="1400">
                <a:solidFill>
                  <a:srgbClr val="41A6D9"/>
                </a:solidFill>
              </a:rPr>
              <a:t>View</a:t>
            </a:r>
            <a:r>
              <a:rPr b="1" lang="pl" sz="1400">
                <a:solidFill>
                  <a:srgbClr val="5C6773"/>
                </a:solidFill>
              </a:rPr>
              <a:t> } </a:t>
            </a:r>
            <a:r>
              <a:rPr b="1" lang="pl" sz="1400">
                <a:solidFill>
                  <a:srgbClr val="F2590C"/>
                </a:solidFill>
              </a:rPr>
              <a:t>from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86B300"/>
                </a:solidFill>
              </a:rPr>
              <a:t>'react-native'</a:t>
            </a:r>
            <a:r>
              <a:rPr b="1" lang="pl" sz="1400">
                <a:solidFill>
                  <a:srgbClr val="5C6773"/>
                </a:solidFill>
              </a:rPr>
              <a:t>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F2590C"/>
                </a:solidFill>
              </a:rPr>
              <a:t>class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41A6D9"/>
                </a:solidFill>
              </a:rPr>
              <a:t>Greeting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F2590C"/>
                </a:solidFill>
              </a:rPr>
              <a:t>extends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41A6D9"/>
                </a:solidFill>
              </a:rPr>
              <a:t>Component</a:t>
            </a:r>
            <a:r>
              <a:rPr b="1" lang="pl" sz="1400">
                <a:solidFill>
                  <a:srgbClr val="5C6773"/>
                </a:solidFill>
              </a:rPr>
              <a:t> {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render() {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</a:t>
            </a:r>
            <a:r>
              <a:rPr b="1" lang="pl" sz="1400">
                <a:solidFill>
                  <a:srgbClr val="F2590C"/>
                </a:solidFill>
              </a:rPr>
              <a:t>return</a:t>
            </a:r>
            <a:r>
              <a:rPr b="1" lang="pl" sz="1400">
                <a:solidFill>
                  <a:srgbClr val="5C6773"/>
                </a:solidFill>
              </a:rPr>
              <a:t> (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&lt;</a:t>
            </a:r>
            <a:r>
              <a:rPr b="1" lang="pl" sz="1400">
                <a:solidFill>
                  <a:srgbClr val="41A6D9"/>
                </a:solidFill>
              </a:rPr>
              <a:t>View</a:t>
            </a:r>
            <a:r>
              <a:rPr b="1" lang="pl" sz="1400">
                <a:solidFill>
                  <a:srgbClr val="5C6773"/>
                </a:solidFill>
              </a:rPr>
              <a:t> style={{alignItems: </a:t>
            </a:r>
            <a:r>
              <a:rPr b="1" lang="pl" sz="1400">
                <a:solidFill>
                  <a:srgbClr val="86B300"/>
                </a:solidFill>
              </a:rPr>
              <a:t>'center'</a:t>
            </a:r>
            <a:r>
              <a:rPr b="1" lang="pl" sz="1400">
                <a:solidFill>
                  <a:srgbClr val="5C6773"/>
                </a:solidFill>
              </a:rPr>
              <a:t>}}&gt;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  &lt;</a:t>
            </a:r>
            <a:r>
              <a:rPr b="1" lang="pl" sz="1400">
                <a:solidFill>
                  <a:srgbClr val="41A6D9"/>
                </a:solidFill>
              </a:rPr>
              <a:t>Text</a:t>
            </a:r>
            <a:r>
              <a:rPr b="1" lang="pl" sz="1400">
                <a:solidFill>
                  <a:srgbClr val="5C6773"/>
                </a:solidFill>
              </a:rPr>
              <a:t>&gt;</a:t>
            </a:r>
            <a:r>
              <a:rPr b="1" lang="pl" sz="1400">
                <a:solidFill>
                  <a:srgbClr val="41A6D9"/>
                </a:solidFill>
              </a:rPr>
              <a:t>Hello</a:t>
            </a:r>
            <a:r>
              <a:rPr b="1" lang="pl" sz="1400">
                <a:solidFill>
                  <a:srgbClr val="5C6773"/>
                </a:solidFill>
              </a:rPr>
              <a:t> {</a:t>
            </a:r>
            <a:r>
              <a:rPr b="1" lang="pl" sz="1400">
                <a:solidFill>
                  <a:srgbClr val="F2590C"/>
                </a:solidFill>
              </a:rPr>
              <a:t>this</a:t>
            </a:r>
            <a:r>
              <a:rPr b="1" lang="pl" sz="1400">
                <a:solidFill>
                  <a:srgbClr val="5C6773"/>
                </a:solidFill>
              </a:rPr>
              <a:t>.props.name}!&lt;/</a:t>
            </a:r>
            <a:r>
              <a:rPr b="1" lang="pl" sz="1400">
                <a:solidFill>
                  <a:srgbClr val="41A6D9"/>
                </a:solidFill>
              </a:rPr>
              <a:t>Text</a:t>
            </a:r>
            <a:r>
              <a:rPr b="1" lang="pl" sz="1400">
                <a:solidFill>
                  <a:srgbClr val="5C6773"/>
                </a:solidFill>
              </a:rPr>
              <a:t>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&lt;/</a:t>
            </a:r>
            <a:r>
              <a:rPr b="1" lang="pl" sz="1400">
                <a:solidFill>
                  <a:srgbClr val="41A6D9"/>
                </a:solidFill>
              </a:rPr>
              <a:t>View</a:t>
            </a:r>
            <a:r>
              <a:rPr b="1" lang="pl" sz="1400">
                <a:solidFill>
                  <a:srgbClr val="5C6773"/>
                </a:solidFill>
              </a:rPr>
              <a:t>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);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}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}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3"/>
          <p:cNvSpPr txBox="1"/>
          <p:nvPr>
            <p:ph idx="1" type="body"/>
          </p:nvPr>
        </p:nvSpPr>
        <p:spPr>
          <a:xfrm>
            <a:off x="43217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F2590C"/>
                </a:solidFill>
              </a:rPr>
              <a:t>export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F2590C"/>
                </a:solidFill>
              </a:rPr>
              <a:t>default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F2590C"/>
                </a:solidFill>
              </a:rPr>
              <a:t>class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41A6D9"/>
                </a:solidFill>
              </a:rPr>
              <a:t>LotsOfGreetings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F2590C"/>
                </a:solidFill>
              </a:rPr>
              <a:t>extends</a:t>
            </a:r>
            <a:r>
              <a:rPr b="1" lang="pl" sz="1400">
                <a:solidFill>
                  <a:srgbClr val="5C6773"/>
                </a:solidFill>
              </a:rPr>
              <a:t> </a:t>
            </a:r>
            <a:r>
              <a:rPr b="1" lang="pl" sz="1400">
                <a:solidFill>
                  <a:srgbClr val="41A6D9"/>
                </a:solidFill>
              </a:rPr>
              <a:t>Component</a:t>
            </a:r>
            <a:r>
              <a:rPr b="1" lang="pl" sz="1400">
                <a:solidFill>
                  <a:srgbClr val="5C6773"/>
                </a:solidFill>
              </a:rPr>
              <a:t> {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render() {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</a:t>
            </a:r>
            <a:r>
              <a:rPr b="1" lang="pl" sz="1400">
                <a:solidFill>
                  <a:srgbClr val="F2590C"/>
                </a:solidFill>
              </a:rPr>
              <a:t>return</a:t>
            </a:r>
            <a:r>
              <a:rPr b="1" lang="pl" sz="1400">
                <a:solidFill>
                  <a:srgbClr val="5C6773"/>
                </a:solidFill>
              </a:rPr>
              <a:t> (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&lt;</a:t>
            </a:r>
            <a:r>
              <a:rPr b="1" lang="pl" sz="1400">
                <a:solidFill>
                  <a:srgbClr val="41A6D9"/>
                </a:solidFill>
              </a:rPr>
              <a:t>View</a:t>
            </a:r>
            <a:r>
              <a:rPr b="1" lang="pl" sz="1400">
                <a:solidFill>
                  <a:srgbClr val="5C6773"/>
                </a:solidFill>
              </a:rPr>
              <a:t> style={{alignItems: </a:t>
            </a:r>
            <a:r>
              <a:rPr b="1" lang="pl" sz="1400">
                <a:solidFill>
                  <a:srgbClr val="86B300"/>
                </a:solidFill>
              </a:rPr>
              <a:t>'center'</a:t>
            </a:r>
            <a:r>
              <a:rPr b="1" lang="pl" sz="1400">
                <a:solidFill>
                  <a:srgbClr val="5C6773"/>
                </a:solidFill>
              </a:rPr>
              <a:t>, top: </a:t>
            </a:r>
            <a:r>
              <a:rPr b="1" lang="pl" sz="1400">
                <a:solidFill>
                  <a:srgbClr val="F08C36"/>
                </a:solidFill>
              </a:rPr>
              <a:t>50</a:t>
            </a:r>
            <a:r>
              <a:rPr b="1" lang="pl" sz="1400">
                <a:solidFill>
                  <a:srgbClr val="5C6773"/>
                </a:solidFill>
              </a:rPr>
              <a:t>}}&gt;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  &lt;</a:t>
            </a:r>
            <a:r>
              <a:rPr b="1" lang="pl" sz="1400">
                <a:solidFill>
                  <a:srgbClr val="41A6D9"/>
                </a:solidFill>
              </a:rPr>
              <a:t>Greeting</a:t>
            </a:r>
            <a:r>
              <a:rPr b="1" lang="pl" sz="1400">
                <a:solidFill>
                  <a:srgbClr val="5C6773"/>
                </a:solidFill>
              </a:rPr>
              <a:t> name=</a:t>
            </a:r>
            <a:r>
              <a:rPr b="1" lang="pl" sz="1400">
                <a:solidFill>
                  <a:srgbClr val="86B300"/>
                </a:solidFill>
              </a:rPr>
              <a:t>'Rexxar'</a:t>
            </a:r>
            <a:r>
              <a:rPr b="1" lang="pl" sz="1400">
                <a:solidFill>
                  <a:srgbClr val="5C6773"/>
                </a:solidFill>
              </a:rPr>
              <a:t> /&gt;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  &lt;</a:t>
            </a:r>
            <a:r>
              <a:rPr b="1" lang="pl" sz="1400">
                <a:solidFill>
                  <a:srgbClr val="41A6D9"/>
                </a:solidFill>
              </a:rPr>
              <a:t>Greeting</a:t>
            </a:r>
            <a:r>
              <a:rPr b="1" lang="pl" sz="1400">
                <a:solidFill>
                  <a:srgbClr val="5C6773"/>
                </a:solidFill>
              </a:rPr>
              <a:t> name=</a:t>
            </a:r>
            <a:r>
              <a:rPr b="1" lang="pl" sz="1400">
                <a:solidFill>
                  <a:srgbClr val="86B300"/>
                </a:solidFill>
              </a:rPr>
              <a:t>'Jaina'</a:t>
            </a:r>
            <a:r>
              <a:rPr b="1" lang="pl" sz="1400">
                <a:solidFill>
                  <a:srgbClr val="5C6773"/>
                </a:solidFill>
              </a:rPr>
              <a:t> /&gt;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  &lt;</a:t>
            </a:r>
            <a:r>
              <a:rPr b="1" lang="pl" sz="1400">
                <a:solidFill>
                  <a:srgbClr val="41A6D9"/>
                </a:solidFill>
              </a:rPr>
              <a:t>Greeting</a:t>
            </a:r>
            <a:r>
              <a:rPr b="1" lang="pl" sz="1400">
                <a:solidFill>
                  <a:srgbClr val="5C6773"/>
                </a:solidFill>
              </a:rPr>
              <a:t> name=</a:t>
            </a:r>
            <a:r>
              <a:rPr b="1" lang="pl" sz="1400">
                <a:solidFill>
                  <a:srgbClr val="86B300"/>
                </a:solidFill>
              </a:rPr>
              <a:t>'Valeera'</a:t>
            </a:r>
            <a:r>
              <a:rPr b="1" lang="pl" sz="1400">
                <a:solidFill>
                  <a:srgbClr val="5C6773"/>
                </a:solidFill>
              </a:rPr>
              <a:t> /&gt;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  &lt;/</a:t>
            </a:r>
            <a:r>
              <a:rPr b="1" lang="pl" sz="1400">
                <a:solidFill>
                  <a:srgbClr val="41A6D9"/>
                </a:solidFill>
              </a:rPr>
              <a:t>View</a:t>
            </a:r>
            <a:r>
              <a:rPr b="1" lang="pl" sz="1400">
                <a:solidFill>
                  <a:srgbClr val="5C6773"/>
                </a:solidFill>
              </a:rPr>
              <a:t>&gt;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  );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 }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5C6773"/>
                </a:solidFill>
              </a:rPr>
              <a:t>}</a:t>
            </a:r>
            <a:endParaRPr b="1" sz="1400">
              <a:solidFill>
                <a:srgbClr val="5C67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2590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Wybrana technologia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 przeanalizowaniu specyfiki wszystkich proponowanych rozwiązań, wybór padł na opcję nr 3 - utworzenie strony internetowej i aplikacji mobilnej przy użyciu React Native oraz react-native-web. Jednak w przypadku wystąpienia poważniejszych problemów, wybór zostanie rozpatrzony ponownie.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 programistyczne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Środowisko programistyczne (IDE)</a:t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z członków zespołu ma dowolność w kwestii wyboru środowiska programistycznego oraz narzędzi, z których korzysta przy tworzeniu systemu. Jednak polecanym narzędziem, z którego korzysta zespół, jest </a:t>
            </a:r>
            <a:r>
              <a:rPr b="1" lang="pl"/>
              <a:t>IntelliJ IDEA Ultimate autorstwa JetBrains</a:t>
            </a:r>
            <a:r>
              <a:rPr lang="pl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Pozwala na o</a:t>
            </a:r>
            <a:r>
              <a:rPr lang="pl" sz="1800"/>
              <a:t>bsług</a:t>
            </a:r>
            <a:r>
              <a:rPr lang="pl"/>
              <a:t>ę</a:t>
            </a:r>
            <a:r>
              <a:rPr lang="pl" sz="1800"/>
              <a:t> framework</a:t>
            </a:r>
            <a:r>
              <a:rPr lang="pl"/>
              <a:t>ów</a:t>
            </a:r>
            <a:r>
              <a:rPr lang="pl" sz="1800"/>
              <a:t> Spring, Hibernate/JPA, Android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Posiada n</a:t>
            </a:r>
            <a:r>
              <a:rPr lang="pl" sz="1800"/>
              <a:t>arzędzia do zarządzania </a:t>
            </a:r>
            <a:r>
              <a:rPr lang="pl"/>
              <a:t>b</a:t>
            </a:r>
            <a:r>
              <a:rPr lang="pl" sz="1800"/>
              <a:t>az</a:t>
            </a:r>
            <a:r>
              <a:rPr lang="pl"/>
              <a:t>ą</a:t>
            </a:r>
            <a:r>
              <a:rPr lang="pl" sz="1800"/>
              <a:t> danych i </a:t>
            </a:r>
            <a:r>
              <a:rPr lang="pl"/>
              <a:t>językiem </a:t>
            </a:r>
            <a:r>
              <a:rPr lang="pl" sz="1800"/>
              <a:t>SQL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Posiada wtyczki do React Native oraz technologii frontendowych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Jest dostępny na darmowej licencji dla studentów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Maven</a:t>
            </a:r>
            <a:endParaRPr/>
          </a:p>
        </p:txBody>
      </p:sp>
      <p:sp>
        <p:nvSpPr>
          <p:cNvPr id="323" name="Google Shape;32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Maven jest menedżerem pakietów wykorzystywanym przy tworzeniu aplikacji Spring Boot. Pozwala na zarządzanie zależnościami oraz tworzenie wersji produkcyjnej aplikacji. W projekcie wykorzystywany jest w wersji 3.6.2.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Npm</a:t>
            </a:r>
            <a:endParaRPr/>
          </a:p>
        </p:txBody>
      </p:sp>
      <p:sp>
        <p:nvSpPr>
          <p:cNvPr id="329" name="Google Shape;32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Npm jest menedżerem pakietów dla aplikacji frontendowych, jest instalowany domyślnie wraz z Node. Pozwala na zarządzanie zależnościami oraz odpalanie aplikacji klienckich w różnych trybach. Wykorzystywana wersja to 6.9.0.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systemu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serwera</a:t>
            </a:r>
            <a:endParaRPr/>
          </a:p>
        </p:txBody>
      </p:sp>
      <p:sp>
        <p:nvSpPr>
          <p:cNvPr id="340" name="Google Shape;34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Aplikacja serwerowa oraz baza danych testowane są przy użyciu automatycznych testów integracyjnych. Kod testów pisany jest w języku Java, przy użyciu biblioteki JUnit4.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Testy uruchamiane są na lokalnej, testowej bazie danych, którą każdy z członków zespołu podaje indywidualnie. Przed uruchomieniem testów w wybranej bazie danych wszystkie tabele tworzone są na nowo oraz wykonywane są skrypty wpisujące testowe dane. Następnie wykonywane są żądania z różnymi danymi wejściowymi, a zwracane dane są porównywane z oczekiwanymi.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klienta</a:t>
            </a:r>
            <a:endParaRPr/>
          </a:p>
        </p:txBody>
      </p:sp>
      <p:sp>
        <p:nvSpPr>
          <p:cNvPr id="346" name="Google Shape;3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Testy aplikacji mobilnej oraz strony internetowej planowane są do wykonania ręcznie oraz zostaną odpowiednio opisane.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interfejsu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Licencje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dotyczące oprogramowania i licencje</a:t>
            </a:r>
            <a:endParaRPr/>
          </a:p>
        </p:txBody>
      </p:sp>
      <p:sp>
        <p:nvSpPr>
          <p:cNvPr id="357" name="Google Shape;35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</a:t>
            </a:r>
            <a:r>
              <a:rPr lang="pl"/>
              <a:t>ystem zarządzania </a:t>
            </a:r>
            <a:r>
              <a:rPr lang="pl">
                <a:uFill>
                  <a:noFill/>
                </a:uFill>
                <a:hlinkClick r:id="rId3"/>
              </a:rPr>
              <a:t>relacyjnymi bazami danych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PostgreSQL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licencja wolnego oprogramowania ( ang. </a:t>
            </a:r>
            <a:r>
              <a:rPr i="1" lang="pl"/>
              <a:t>Open Source license</a:t>
            </a:r>
            <a:r>
              <a:rPr lang="pl"/>
              <a:t>) - zgoda do używania, kopiowania, modyfikowania i dystrybucji tego oprogramowania i jego dokumentacji w dowolnym celu, bez opłat i spisywania umowy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Platforma chmurowa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Heroku Postgres</a:t>
            </a:r>
            <a:r>
              <a:rPr lang="pl"/>
              <a:t> - </a:t>
            </a:r>
            <a:r>
              <a:rPr i="1" lang="pl"/>
              <a:t>Database as a Service</a:t>
            </a:r>
            <a:endParaRPr i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wybraliśmy plan darmowy z limitem 20 połączeń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Implementacja języka programowania </a:t>
            </a:r>
            <a:r>
              <a:rPr lang="pl">
                <a:uFill>
                  <a:noFill/>
                </a:uFill>
                <a:hlinkClick r:id="rId4"/>
              </a:rPr>
              <a:t>Java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OpenJDK</a:t>
            </a:r>
            <a:r>
              <a:rPr lang="pl"/>
              <a:t> - wolnodostępna i </a:t>
            </a:r>
            <a:r>
              <a:rPr lang="pl">
                <a:uFill>
                  <a:noFill/>
                </a:uFill>
                <a:hlinkClick r:id="rId5"/>
              </a:rPr>
              <a:t>otwarta</a:t>
            </a:r>
            <a:r>
              <a:rPr lang="pl"/>
              <a:t> implementacja języka programowania </a:t>
            </a:r>
            <a:r>
              <a:rPr lang="pl">
                <a:uFill>
                  <a:noFill/>
                </a:uFill>
                <a:hlinkClick r:id="rId6"/>
              </a:rPr>
              <a:t>Java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 powstała w wyniku pracy </a:t>
            </a:r>
            <a:r>
              <a:rPr lang="pl">
                <a:uFill>
                  <a:noFill/>
                </a:uFill>
                <a:hlinkClick r:id="rId7"/>
              </a:rPr>
              <a:t>Sun Microsystems</a:t>
            </a:r>
            <a:r>
              <a:rPr lang="pl"/>
              <a:t>, rozwijana od 2006 roku na </a:t>
            </a:r>
            <a:r>
              <a:rPr lang="pl">
                <a:uFill>
                  <a:noFill/>
                </a:uFill>
                <a:hlinkClick r:id="rId8"/>
              </a:rPr>
              <a:t>licencji</a:t>
            </a:r>
            <a:r>
              <a:rPr lang="pl"/>
              <a:t> </a:t>
            </a:r>
            <a:r>
              <a:rPr lang="pl">
                <a:uFill>
                  <a:noFill/>
                </a:uFill>
                <a:hlinkClick r:id="rId9"/>
              </a:rPr>
              <a:t>GNU GPL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dotyczące oprogramowania i licencje</a:t>
            </a:r>
            <a:endParaRPr/>
          </a:p>
        </p:txBody>
      </p:sp>
      <p:sp>
        <p:nvSpPr>
          <p:cNvPr id="363" name="Google Shape;36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Platformy programistyczne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Spring Framework</a:t>
            </a:r>
            <a:r>
              <a:rPr lang="pl"/>
              <a:t> – szkielet tworzenia aplikacji (ang. </a:t>
            </a:r>
            <a:r>
              <a:rPr i="1" lang="pl"/>
              <a:t>application </a:t>
            </a:r>
            <a:r>
              <a:rPr i="1" lang="pl">
                <a:uFill>
                  <a:noFill/>
                </a:uFill>
                <a:hlinkClick r:id="rId3"/>
              </a:rPr>
              <a:t>framework</a:t>
            </a:r>
            <a:r>
              <a:rPr lang="pl"/>
              <a:t>) w języku </a:t>
            </a:r>
            <a:r>
              <a:rPr lang="pl">
                <a:uFill>
                  <a:noFill/>
                </a:uFill>
                <a:hlinkClick r:id="rId4"/>
              </a:rPr>
              <a:t>Java</a:t>
            </a:r>
            <a:r>
              <a:rPr lang="pl"/>
              <a:t>, licencja Apache 2.0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Hibernate ORM</a:t>
            </a:r>
            <a:r>
              <a:rPr lang="pl"/>
              <a:t> -  </a:t>
            </a:r>
            <a:r>
              <a:rPr lang="pl">
                <a:uFill>
                  <a:noFill/>
                </a:uFill>
                <a:hlinkClick r:id="rId5"/>
              </a:rPr>
              <a:t>framework</a:t>
            </a:r>
            <a:r>
              <a:rPr lang="pl"/>
              <a:t> do realizacji warstwy dostępu do danych (ang. </a:t>
            </a:r>
            <a:r>
              <a:rPr i="1" lang="pl"/>
              <a:t>persistence layer</a:t>
            </a:r>
            <a:r>
              <a:rPr lang="pl"/>
              <a:t>), zapewnia przede wszystkim translację danych pomiędzy </a:t>
            </a:r>
            <a:r>
              <a:rPr lang="pl">
                <a:uFill>
                  <a:noFill/>
                </a:uFill>
                <a:hlinkClick r:id="rId6"/>
              </a:rPr>
              <a:t>relacyjną bazą danych</a:t>
            </a:r>
            <a:r>
              <a:rPr lang="pl"/>
              <a:t> a światem obiektowym (ang. </a:t>
            </a:r>
            <a:r>
              <a:rPr i="1" lang="pl">
                <a:uFill>
                  <a:noFill/>
                </a:uFill>
                <a:hlinkClick r:id="rId7"/>
              </a:rPr>
              <a:t>O/R mapping</a:t>
            </a:r>
            <a:r>
              <a:rPr lang="pl"/>
              <a:t>), licencja LGPL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l"/>
              <a:t>React Native</a:t>
            </a:r>
            <a:r>
              <a:rPr lang="pl"/>
              <a:t> - narzędzie Open Source stworzone przez programistów Facebooka, pozwalające na budowanie aplikacji na systemy iOS i Android w języku JavaScript i składni JSX, licencja MIT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 przy projektowaniu interfejsu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Maksymalne podobieństwo pomiędzy </a:t>
            </a:r>
            <a:r>
              <a:rPr lang="pl"/>
              <a:t>interfejsem </a:t>
            </a:r>
            <a:r>
              <a:rPr lang="pl"/>
              <a:t>systemu w wersji PC oraz mobilnej.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Prostota, intuicyjność oraz przejrzystość prezentowanych danych.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Interfejs oparty jest na analizie dotychczasowych rezultatów projektu, które mają wpływ na wygląd szaty graficznej (możliwe, że wygląd interfejsu ulegnie dużym zmianom).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	Na kolejnych slajdach znajdują się zrzuty ekranu zaprojektowanego interfejsu utworzonego w darmowej aplikacji online (moqups.com).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główna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75" y="1053375"/>
            <a:ext cx="7751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Menu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00" y="1017725"/>
            <a:ext cx="77108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ekran z wynikami 1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25" y="1079075"/>
            <a:ext cx="55084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