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7" r:id="rId4"/>
    <p:sldId id="262" r:id="rId5"/>
    <p:sldId id="269" r:id="rId6"/>
    <p:sldId id="270" r:id="rId7"/>
    <p:sldId id="273" r:id="rId8"/>
    <p:sldId id="260" r:id="rId9"/>
    <p:sldId id="274" r:id="rId10"/>
    <p:sldId id="272" r:id="rId11"/>
    <p:sldId id="275" r:id="rId12"/>
    <p:sldId id="265" r:id="rId13"/>
    <p:sldId id="276" r:id="rId14"/>
  </p:sldIdLst>
  <p:sldSz cx="14630400" cy="8229600"/>
  <p:notesSz cx="8229600" cy="14630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6357" autoAdjust="0"/>
  </p:normalViewPr>
  <p:slideViewPr>
    <p:cSldViewPr snapToGrid="0" snapToObjects="1">
      <p:cViewPr>
        <p:scale>
          <a:sx n="64" d="100"/>
          <a:sy n="64" d="100"/>
        </p:scale>
        <p:origin x="640" y="6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4" d="100"/>
          <a:sy n="54" d="100"/>
        </p:scale>
        <p:origin x="4332" y="12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15B7693-4CC1-49DA-9C95-BEF1ADB723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0F1A2BB-59E5-4158-9022-2712CCB7D3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C56AA-C780-423E-840F-991019071E96}" type="datetimeFigureOut">
              <a:rPr lang="ru-RU" smtClean="0"/>
              <a:t>15.06.2025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F333A61-4C46-46E9-ABEC-57C71A9B48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CE3F63-23F6-4D12-AFFF-1BEF624DF9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E416D-8DDD-4340-B6DB-05C57BDDA31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135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636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35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7565" y="1854994"/>
            <a:ext cx="4136619" cy="1101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4450"/>
              </a:lnSpc>
              <a:buNone/>
            </a:pPr>
            <a:r>
              <a:rPr lang="ru-RU" sz="3550" b="1" dirty="0">
                <a:solidFill>
                  <a:srgbClr val="00674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Noto Serif SC Bold" pitchFamily="34" charset="-120"/>
              </a:rPr>
              <a:t>Электронный</a:t>
            </a:r>
          </a:p>
          <a:p>
            <a:pPr marL="0" indent="0" algn="r">
              <a:lnSpc>
                <a:spcPts val="4450"/>
              </a:lnSpc>
              <a:buNone/>
            </a:pPr>
            <a:r>
              <a:rPr lang="ru-RU" sz="3550" b="1" dirty="0">
                <a:solidFill>
                  <a:srgbClr val="00674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Noto Serif SC Bold" pitchFamily="34" charset="-120"/>
              </a:rPr>
              <a:t>дневник</a:t>
            </a:r>
            <a:endParaRPr lang="en-US" sz="35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Text 1"/>
          <p:cNvSpPr/>
          <p:nvPr/>
        </p:nvSpPr>
        <p:spPr>
          <a:xfrm>
            <a:off x="708066" y="3110282"/>
            <a:ext cx="3946118" cy="8296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7" algn="r">
              <a:lnSpc>
                <a:spcPts val="2850"/>
              </a:lnSpc>
            </a:pPr>
            <a:r>
              <a:rPr lang="ru-RU" sz="1750" b="1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Самойлов Владимир Владимирович</a:t>
            </a:r>
          </a:p>
          <a:p>
            <a:pPr marL="0" indent="0" algn="r">
              <a:lnSpc>
                <a:spcPts val="2850"/>
              </a:lnSpc>
              <a:buNone/>
            </a:pPr>
            <a:r>
              <a:rPr lang="ru-RU" sz="1750" b="1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 группа 22919/1</a:t>
            </a:r>
            <a:endParaRPr lang="en-US" sz="17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E90C5677-B553-4EB2-A1C5-9581131AD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409" y="-153179"/>
            <a:ext cx="11947891" cy="87855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AFB88C-AC08-4FF1-9DA1-0F2AFED72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860" y="4510375"/>
            <a:ext cx="3216899" cy="32232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4D94F43D-64B5-1110-AFBD-D189CD66FD6A}"/>
              </a:ext>
            </a:extLst>
          </p:cNvPr>
          <p:cNvSpPr/>
          <p:nvPr/>
        </p:nvSpPr>
        <p:spPr>
          <a:xfrm>
            <a:off x="4822938" y="284771"/>
            <a:ext cx="4984523" cy="628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ru-RU" sz="5200" b="1" dirty="0">
                <a:solidFill>
                  <a:srgbClr val="00674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Тестирование</a:t>
            </a:r>
            <a:endParaRPr lang="en-US" sz="5200" b="1" dirty="0">
              <a:solidFill>
                <a:srgbClr val="006747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BC4DB32A-52F9-E73F-3BAC-CC17835380A4}"/>
              </a:ext>
            </a:extLst>
          </p:cNvPr>
          <p:cNvSpPr/>
          <p:nvPr/>
        </p:nvSpPr>
        <p:spPr>
          <a:xfrm>
            <a:off x="685860" y="333922"/>
            <a:ext cx="42541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5200" b="1" dirty="0">
                <a:solidFill>
                  <a:srgbClr val="006747"/>
                </a:solidFill>
                <a:ea typeface="Noto Serif SC Bold" pitchFamily="34" charset="-122"/>
              </a:rPr>
              <a:t>10</a:t>
            </a:r>
            <a:endParaRPr lang="en-US" sz="52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DDCFA52-0D87-85CD-38AF-C0E3F8195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889" y="1362635"/>
            <a:ext cx="8088921" cy="55043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47192C81-970C-58BD-DC3F-C15E2F6979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185"/>
              </p:ext>
            </p:extLst>
          </p:nvPr>
        </p:nvGraphicFramePr>
        <p:xfrm>
          <a:off x="409201" y="1727199"/>
          <a:ext cx="5492750" cy="477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492880" imgH="4775440" progId="Excel.Sheet.12">
                  <p:embed/>
                </p:oleObj>
              </mc:Choice>
              <mc:Fallback>
                <p:oleObj name="Worksheet" r:id="rId3" imgW="5492880" imgH="477544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9201" y="1727199"/>
                        <a:ext cx="5492750" cy="47752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76ABD7D-13BB-E837-78BD-25576BA8EE63}"/>
              </a:ext>
            </a:extLst>
          </p:cNvPr>
          <p:cNvSpPr txBox="1"/>
          <p:nvPr/>
        </p:nvSpPr>
        <p:spPr>
          <a:xfrm>
            <a:off x="1718218" y="7575497"/>
            <a:ext cx="1119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Для тестирования формы использовался метод эквивалентного разделения и анализ пограничных значений</a:t>
            </a:r>
          </a:p>
        </p:txBody>
      </p:sp>
    </p:spTree>
    <p:extLst>
      <p:ext uri="{BB962C8B-B14F-4D97-AF65-F5344CB8AC3E}">
        <p14:creationId xmlns:p14="http://schemas.microsoft.com/office/powerpoint/2010/main" val="683731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3853B27-45AF-FD3E-2CDE-6BCB0C5EC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071" y="1408911"/>
            <a:ext cx="7694615" cy="331548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593BA52-AA8E-1C08-7105-CD54088AA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509" y="1408910"/>
            <a:ext cx="3729926" cy="3315489"/>
          </a:xfrm>
          <a:prstGeom prst="rect">
            <a:avLst/>
          </a:prstGeom>
        </p:spPr>
      </p:pic>
      <p:sp>
        <p:nvSpPr>
          <p:cNvPr id="9" name="Text 1">
            <a:extLst>
              <a:ext uri="{FF2B5EF4-FFF2-40B4-BE49-F238E27FC236}">
                <a16:creationId xmlns:a16="http://schemas.microsoft.com/office/drawing/2014/main" id="{05F15E21-D351-4CE6-85C0-DE4E95F9B21A}"/>
              </a:ext>
            </a:extLst>
          </p:cNvPr>
          <p:cNvSpPr/>
          <p:nvPr/>
        </p:nvSpPr>
        <p:spPr>
          <a:xfrm>
            <a:off x="2891081" y="284771"/>
            <a:ext cx="8848238" cy="6923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ru-RU" sz="5200" b="1" dirty="0">
                <a:solidFill>
                  <a:srgbClr val="00674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Тестирование на </a:t>
            </a:r>
            <a:r>
              <a:rPr lang="en-US" sz="5200" b="1" dirty="0">
                <a:solidFill>
                  <a:srgbClr val="00674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TestRail</a:t>
            </a:r>
          </a:p>
        </p:txBody>
      </p:sp>
      <p:sp>
        <p:nvSpPr>
          <p:cNvPr id="10" name="Text 0">
            <a:extLst>
              <a:ext uri="{FF2B5EF4-FFF2-40B4-BE49-F238E27FC236}">
                <a16:creationId xmlns:a16="http://schemas.microsoft.com/office/drawing/2014/main" id="{E44F10F6-2F77-1FBE-975E-79AAED49B5C9}"/>
              </a:ext>
            </a:extLst>
          </p:cNvPr>
          <p:cNvSpPr/>
          <p:nvPr/>
        </p:nvSpPr>
        <p:spPr>
          <a:xfrm>
            <a:off x="685860" y="333922"/>
            <a:ext cx="42541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5200" b="1" dirty="0">
                <a:solidFill>
                  <a:srgbClr val="006747"/>
                </a:solidFill>
                <a:ea typeface="Noto Serif SC Bold" pitchFamily="34" charset="-122"/>
              </a:rPr>
              <a:t>1</a:t>
            </a:r>
            <a:r>
              <a:rPr lang="en-US" sz="5200" b="1" dirty="0">
                <a:solidFill>
                  <a:srgbClr val="006747"/>
                </a:solidFill>
                <a:ea typeface="Noto Serif SC Bold" pitchFamily="34" charset="-122"/>
              </a:rPr>
              <a:t>1</a:t>
            </a:r>
            <a:endParaRPr lang="en-US" sz="52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358AAC1-4955-339A-B171-DCECDBBD8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071" y="4903695"/>
            <a:ext cx="11703363" cy="269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27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685860" y="1658660"/>
            <a:ext cx="13042821" cy="22670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Стадия готовности: ~</a:t>
            </a:r>
            <a:r>
              <a:rPr lang="en-US" sz="20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35%</a:t>
            </a:r>
            <a:endParaRPr lang="ru-RU" sz="2000" dirty="0">
              <a:solidFill>
                <a:srgbClr val="4B4A4A"/>
              </a:solidFill>
              <a:latin typeface="Geist" pitchFamily="34" charset="0"/>
              <a:ea typeface="Geist" pitchFamily="34" charset="-122"/>
              <a:cs typeface="Geist" pitchFamily="34" charset="-120"/>
            </a:endParaRPr>
          </a:p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ru-RU" sz="2000" dirty="0">
              <a:solidFill>
                <a:srgbClr val="4B4A4A"/>
              </a:solidFill>
              <a:latin typeface="Geist" pitchFamily="34" charset="0"/>
              <a:ea typeface="Geist" pitchFamily="34" charset="-122"/>
              <a:cs typeface="Geist" pitchFamily="34" charset="-120"/>
            </a:endParaRPr>
          </a:p>
          <a:p>
            <a:pPr marL="342900" indent="-342900">
              <a:lnSpc>
                <a:spcPts val="2850"/>
              </a:lnSpc>
              <a:buSzPct val="100000"/>
              <a:buFontTx/>
              <a:buChar char="•"/>
            </a:pPr>
            <a:r>
              <a:rPr lang="en-US" sz="200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Удалось</a:t>
            </a:r>
            <a:r>
              <a:rPr lang="ru-RU" sz="200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:</a:t>
            </a:r>
            <a:r>
              <a:rPr lang="en-US" sz="20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 </a:t>
            </a:r>
            <a:r>
              <a:rPr lang="ru-RU" sz="20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выполнено планирование и проектирование, реализован начальный интерфейс в виде формы авторизации, </a:t>
            </a:r>
            <a:br>
              <a:rPr lang="ru-RU" sz="20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</a:br>
            <a:r>
              <a:rPr lang="ru-RU" sz="20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произведено её тестирование, а также написана документация к проекту. </a:t>
            </a:r>
          </a:p>
          <a:p>
            <a:pPr marL="342900" indent="-342900">
              <a:lnSpc>
                <a:spcPts val="2850"/>
              </a:lnSpc>
              <a:buSzPct val="100000"/>
              <a:buFontTx/>
              <a:buChar char="•"/>
            </a:pPr>
            <a:endParaRPr lang="ru-RU" sz="2000" dirty="0">
              <a:solidFill>
                <a:srgbClr val="4B4A4A"/>
              </a:solidFill>
              <a:latin typeface="Geist" pitchFamily="34" charset="0"/>
              <a:ea typeface="Geist" pitchFamily="34" charset="-122"/>
              <a:cs typeface="Geist" pitchFamily="34" charset="-120"/>
            </a:endParaRPr>
          </a:p>
          <a:p>
            <a:pPr marL="342900" indent="-342900">
              <a:lnSpc>
                <a:spcPts val="2850"/>
              </a:lnSpc>
              <a:buSzPct val="100000"/>
              <a:buFontTx/>
              <a:buChar char="•"/>
            </a:pPr>
            <a:r>
              <a:rPr lang="en-US" sz="200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Перспективы развития: </a:t>
            </a:r>
            <a:r>
              <a:rPr lang="en-US" sz="20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создать базу данных студентов, расширить функционал</a:t>
            </a:r>
            <a:r>
              <a:rPr lang="ru-RU" sz="20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, реализовать главную страницу сайта</a:t>
            </a:r>
            <a:endParaRPr lang="en-US" sz="2000" dirty="0"/>
          </a:p>
        </p:txBody>
      </p:sp>
      <p:sp>
        <p:nvSpPr>
          <p:cNvPr id="10" name="Text 0">
            <a:extLst>
              <a:ext uri="{FF2B5EF4-FFF2-40B4-BE49-F238E27FC236}">
                <a16:creationId xmlns:a16="http://schemas.microsoft.com/office/drawing/2014/main" id="{A823F545-17D3-DBCF-816C-2486DBB4B796}"/>
              </a:ext>
            </a:extLst>
          </p:cNvPr>
          <p:cNvSpPr/>
          <p:nvPr/>
        </p:nvSpPr>
        <p:spPr>
          <a:xfrm>
            <a:off x="685860" y="333922"/>
            <a:ext cx="42541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5200" b="1" dirty="0">
                <a:solidFill>
                  <a:srgbClr val="006747"/>
                </a:solidFill>
                <a:ea typeface="Noto Serif SC Bold" pitchFamily="34" charset="-122"/>
              </a:rPr>
              <a:t>12</a:t>
            </a:r>
            <a:endParaRPr lang="en-US" sz="5200" dirty="0"/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A689A24D-3F51-7F61-AD79-C5DFD9001B8C}"/>
              </a:ext>
            </a:extLst>
          </p:cNvPr>
          <p:cNvSpPr/>
          <p:nvPr/>
        </p:nvSpPr>
        <p:spPr>
          <a:xfrm>
            <a:off x="4822938" y="284771"/>
            <a:ext cx="4984523" cy="628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ru-RU" sz="5200" b="1" dirty="0">
                <a:solidFill>
                  <a:srgbClr val="00674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Вывод:</a:t>
            </a:r>
            <a:endParaRPr lang="en-US" sz="5200" b="1" dirty="0">
              <a:solidFill>
                <a:srgbClr val="006747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A121B5F-6CCF-C7B9-B799-A5EAE559D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536" y="4303926"/>
            <a:ext cx="5004352" cy="34196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7565" y="1854994"/>
            <a:ext cx="4136619" cy="1101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4450"/>
              </a:lnSpc>
              <a:buNone/>
            </a:pPr>
            <a:r>
              <a:rPr lang="ru-RU" sz="3550" b="1" dirty="0">
                <a:solidFill>
                  <a:srgbClr val="00674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Noto Serif SC Bold" pitchFamily="34" charset="-120"/>
              </a:rPr>
              <a:t>Электронный</a:t>
            </a:r>
          </a:p>
          <a:p>
            <a:pPr marL="0" indent="0" algn="r">
              <a:lnSpc>
                <a:spcPts val="4450"/>
              </a:lnSpc>
              <a:buNone/>
            </a:pPr>
            <a:r>
              <a:rPr lang="ru-RU" sz="3550" b="1" dirty="0">
                <a:solidFill>
                  <a:srgbClr val="00674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Noto Serif SC Bold" pitchFamily="34" charset="-120"/>
              </a:rPr>
              <a:t>дневник</a:t>
            </a:r>
            <a:endParaRPr lang="en-US" sz="35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Text 1"/>
          <p:cNvSpPr/>
          <p:nvPr/>
        </p:nvSpPr>
        <p:spPr>
          <a:xfrm>
            <a:off x="708066" y="3110282"/>
            <a:ext cx="3946118" cy="8296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7" algn="r">
              <a:lnSpc>
                <a:spcPts val="2850"/>
              </a:lnSpc>
            </a:pPr>
            <a:r>
              <a:rPr lang="ru-RU" sz="1750" b="1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Самойлов Владимир Владимирович</a:t>
            </a:r>
          </a:p>
          <a:p>
            <a:pPr marL="0" indent="0" algn="r">
              <a:lnSpc>
                <a:spcPts val="2850"/>
              </a:lnSpc>
              <a:buNone/>
            </a:pPr>
            <a:r>
              <a:rPr lang="ru-RU" sz="1750" b="1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 группа 22919/1</a:t>
            </a:r>
            <a:endParaRPr lang="en-US" sz="17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E90C5677-B553-4EB2-A1C5-9581131AD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409" y="-153179"/>
            <a:ext cx="11947891" cy="87855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AFB88C-AC08-4FF1-9DA1-0F2AFED72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860" y="4510375"/>
            <a:ext cx="3216899" cy="322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3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59924" y="578198"/>
            <a:ext cx="26252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5200" b="1" dirty="0">
                <a:solidFill>
                  <a:srgbClr val="00674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О сайте</a:t>
            </a:r>
          </a:p>
        </p:txBody>
      </p:sp>
      <p:sp>
        <p:nvSpPr>
          <p:cNvPr id="5" name="Text 3"/>
          <p:cNvSpPr/>
          <p:nvPr/>
        </p:nvSpPr>
        <p:spPr>
          <a:xfrm>
            <a:off x="685860" y="2228737"/>
            <a:ext cx="12707057" cy="37721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2400" b="1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Название проекта: </a:t>
            </a:r>
            <a:r>
              <a:rPr lang="en-US" sz="2400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«Электронный дневник»</a:t>
            </a:r>
            <a:endParaRPr lang="ru-RU" sz="2400" b="1" dirty="0">
              <a:solidFill>
                <a:srgbClr val="4B4A4A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Geist" pitchFamily="34" charset="-120"/>
            </a:endParaRPr>
          </a:p>
          <a:p>
            <a:pPr>
              <a:lnSpc>
                <a:spcPts val="2850"/>
              </a:lnSpc>
            </a:pPr>
            <a:endParaRPr lang="ru-RU" sz="2400" b="1" dirty="0">
              <a:solidFill>
                <a:srgbClr val="4B4A4A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Geist" pitchFamily="34" charset="-120"/>
            </a:endParaRPr>
          </a:p>
          <a:p>
            <a:pPr>
              <a:lnSpc>
                <a:spcPts val="2850"/>
              </a:lnSpc>
            </a:pPr>
            <a:r>
              <a:rPr lang="en-US" sz="2400" b="1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Тема: </a:t>
            </a:r>
            <a:r>
              <a:rPr lang="en-US" sz="2400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Сайт электронного дневника для ИСПО Политех</a:t>
            </a:r>
            <a:endParaRPr 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2850"/>
              </a:lnSpc>
            </a:pPr>
            <a:endParaRPr lang="ru-RU" sz="2400" b="1" dirty="0">
              <a:solidFill>
                <a:srgbClr val="4B4A4A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Geist" pitchFamily="34" charset="-120"/>
            </a:endParaRPr>
          </a:p>
          <a:p>
            <a:pPr>
              <a:lnSpc>
                <a:spcPts val="2850"/>
              </a:lnSpc>
            </a:pPr>
            <a:r>
              <a:rPr lang="en-US" sz="2400" b="1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Доступность:</a:t>
            </a:r>
            <a:r>
              <a:rPr lang="ru-RU" sz="2400" b="1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 </a:t>
            </a:r>
            <a:r>
              <a:rPr lang="ru-RU" sz="2400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отличается для незарегистрированных пользователей, </a:t>
            </a:r>
          </a:p>
          <a:p>
            <a:pPr>
              <a:lnSpc>
                <a:spcPts val="2850"/>
              </a:lnSpc>
            </a:pPr>
            <a:r>
              <a:rPr lang="ru-RU" sz="2400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зарегистрированных пользователей, преподавателей и администратора</a:t>
            </a:r>
          </a:p>
          <a:p>
            <a:pPr>
              <a:lnSpc>
                <a:spcPts val="2850"/>
              </a:lnSpc>
            </a:pPr>
            <a:endParaRPr lang="ru-RU" sz="2400" dirty="0">
              <a:solidFill>
                <a:srgbClr val="4B4A4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2850"/>
              </a:lnSpc>
            </a:pPr>
            <a:r>
              <a:rPr lang="en-US" sz="2400" b="1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Предполагаемый объём нагрузки:</a:t>
            </a:r>
            <a:r>
              <a:rPr lang="ru-RU" sz="2400" b="1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 </a:t>
            </a:r>
            <a:r>
              <a:rPr lang="ru-RU" sz="2400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2 тыс. человек</a:t>
            </a:r>
            <a:endParaRPr 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2850"/>
              </a:lnSpc>
            </a:pPr>
            <a:endParaRPr lang="ru-RU" sz="2400" dirty="0">
              <a:solidFill>
                <a:srgbClr val="4B4A4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2850"/>
              </a:lnSpc>
            </a:pPr>
            <a:r>
              <a:rPr lang="en-US" sz="2400" b="1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Срок исполнения: </a:t>
            </a:r>
            <a:r>
              <a:rPr lang="en-US" sz="2400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1 год</a:t>
            </a:r>
            <a:endParaRPr 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2850"/>
              </a:lnSpc>
            </a:pPr>
            <a:endParaRPr lang="ru-RU" sz="2400" dirty="0">
              <a:solidFill>
                <a:srgbClr val="4B4A4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algn="l">
              <a:lnSpc>
                <a:spcPts val="2850"/>
              </a:lnSpc>
              <a:buNone/>
            </a:pP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F66A7428-D32F-4743-AC5F-8580294D15D5}"/>
              </a:ext>
            </a:extLst>
          </p:cNvPr>
          <p:cNvSpPr/>
          <p:nvPr/>
        </p:nvSpPr>
        <p:spPr>
          <a:xfrm>
            <a:off x="685860" y="333922"/>
            <a:ext cx="42541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5200" b="1" dirty="0">
                <a:solidFill>
                  <a:srgbClr val="006747"/>
                </a:solidFill>
                <a:ea typeface="Noto Serif SC Bold" pitchFamily="34" charset="-122"/>
              </a:rPr>
              <a:t>2</a:t>
            </a:r>
            <a:endParaRPr lang="en-US" sz="52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13ACDED-A7E6-AAED-138C-6E3F3074F2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8243"/>
          <a:stretch>
            <a:fillRect/>
          </a:stretch>
        </p:blipFill>
        <p:spPr>
          <a:xfrm>
            <a:off x="12556190" y="6988"/>
            <a:ext cx="2235574" cy="20714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FC1642FE-009C-4FDB-8CE9-40236AD2AC26}"/>
              </a:ext>
            </a:extLst>
          </p:cNvPr>
          <p:cNvSpPr/>
          <p:nvPr/>
        </p:nvSpPr>
        <p:spPr>
          <a:xfrm>
            <a:off x="2561757" y="688311"/>
            <a:ext cx="9506886" cy="4546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sz="5200" b="1" dirty="0">
                <a:solidFill>
                  <a:srgbClr val="00674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Модель жизненного цикла</a:t>
            </a:r>
          </a:p>
          <a:p>
            <a:pPr marL="0" indent="0" algn="l">
              <a:lnSpc>
                <a:spcPts val="2850"/>
              </a:lnSpc>
              <a:buNone/>
            </a:pPr>
            <a:endParaRPr lang="en-US" sz="5200" b="1" dirty="0">
              <a:solidFill>
                <a:srgbClr val="006747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99017-2E34-4D6B-96DD-7D458759E6A7}"/>
              </a:ext>
            </a:extLst>
          </p:cNvPr>
          <p:cNvSpPr txBox="1"/>
          <p:nvPr/>
        </p:nvSpPr>
        <p:spPr>
          <a:xfrm>
            <a:off x="685860" y="2765446"/>
            <a:ext cx="4957836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750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Для реализации проекта выбрана инкрементная модель жизненного цикла, т.к. были обозначены чёткие требования к проекту ещё перед его реализацией. </a:t>
            </a:r>
          </a:p>
          <a:p>
            <a:pPr marL="0" indent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750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Промежуточные версии нашего проекта доступны нашему заказчику, который обозначил обязательные 2 выхода нашего продукта, на основе чётких требований была выбрана именно </a:t>
            </a:r>
            <a:r>
              <a:rPr lang="ru-RU" sz="1750" b="1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инкрементная модель жизненного цикла.</a:t>
            </a:r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27ECFAC4-848B-4B77-9638-431B82BFA83C}"/>
              </a:ext>
            </a:extLst>
          </p:cNvPr>
          <p:cNvSpPr/>
          <p:nvPr/>
        </p:nvSpPr>
        <p:spPr>
          <a:xfrm>
            <a:off x="685860" y="333922"/>
            <a:ext cx="42541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5200" b="1" dirty="0">
                <a:solidFill>
                  <a:srgbClr val="006747"/>
                </a:solidFill>
                <a:ea typeface="Noto Serif SC Bold" pitchFamily="34" charset="-122"/>
              </a:rPr>
              <a:t>3</a:t>
            </a:r>
            <a:endParaRPr lang="en-US" sz="5200" dirty="0"/>
          </a:p>
        </p:txBody>
      </p:sp>
      <p:pic>
        <p:nvPicPr>
          <p:cNvPr id="3" name="Picture 2" descr="Модели жизненного цикла, Каскадная модель жизненного цикла ...">
            <a:extLst>
              <a:ext uri="{FF2B5EF4-FFF2-40B4-BE49-F238E27FC236}">
                <a16:creationId xmlns:a16="http://schemas.microsoft.com/office/drawing/2014/main" id="{E5083D3D-A4BD-5DE3-4003-8D17D37E5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799" y="3000374"/>
            <a:ext cx="8130741" cy="2623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77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993124" y="546795"/>
            <a:ext cx="4689872" cy="374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50"/>
              </a:lnSpc>
              <a:buNone/>
            </a:pPr>
            <a:r>
              <a:rPr lang="ru-RU" sz="4800" b="1" dirty="0">
                <a:solidFill>
                  <a:srgbClr val="00674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Этапы проекта</a:t>
            </a:r>
          </a:p>
          <a:p>
            <a:pPr marL="0" indent="0" algn="l">
              <a:lnSpc>
                <a:spcPts val="3450"/>
              </a:lnSpc>
              <a:buNone/>
            </a:pPr>
            <a:endParaRPr lang="en-US" sz="4800" b="1" dirty="0">
              <a:solidFill>
                <a:srgbClr val="006747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Shape 1"/>
          <p:cNvSpPr/>
          <p:nvPr/>
        </p:nvSpPr>
        <p:spPr>
          <a:xfrm flipH="1">
            <a:off x="7292341" y="1323319"/>
            <a:ext cx="45719" cy="5331977"/>
          </a:xfrm>
          <a:prstGeom prst="roundRect">
            <a:avLst>
              <a:gd name="adj" fmla="val 829236"/>
            </a:avLst>
          </a:prstGeom>
          <a:solidFill>
            <a:srgbClr val="B7D5CA"/>
          </a:solidFill>
          <a:ln/>
        </p:spPr>
      </p:sp>
      <p:sp>
        <p:nvSpPr>
          <p:cNvPr id="4" name="Shape 2"/>
          <p:cNvSpPr/>
          <p:nvPr/>
        </p:nvSpPr>
        <p:spPr>
          <a:xfrm>
            <a:off x="6751260" y="1464707"/>
            <a:ext cx="421243" cy="15240"/>
          </a:xfrm>
          <a:prstGeom prst="roundRect">
            <a:avLst>
              <a:gd name="adj" fmla="val 829236"/>
            </a:avLst>
          </a:prstGeom>
          <a:solidFill>
            <a:srgbClr val="B7D5CA"/>
          </a:solidFill>
          <a:ln/>
        </p:spPr>
      </p:sp>
      <p:sp>
        <p:nvSpPr>
          <p:cNvPr id="5" name="Shape 3"/>
          <p:cNvSpPr/>
          <p:nvPr/>
        </p:nvSpPr>
        <p:spPr>
          <a:xfrm>
            <a:off x="7157264" y="1314450"/>
            <a:ext cx="315873" cy="315873"/>
          </a:xfrm>
          <a:prstGeom prst="roundRect">
            <a:avLst>
              <a:gd name="adj" fmla="val 40008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830" y="1348323"/>
            <a:ext cx="210622" cy="263247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4674870" y="1362670"/>
            <a:ext cx="1938337" cy="2193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Noto Serif SC Bold" pitchFamily="34" charset="-120"/>
              </a:rPr>
              <a:t>Инициация проекта</a:t>
            </a:r>
            <a:endParaRPr lang="en-US" sz="13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Text 5"/>
          <p:cNvSpPr/>
          <p:nvPr/>
        </p:nvSpPr>
        <p:spPr>
          <a:xfrm>
            <a:off x="756047" y="1666161"/>
            <a:ext cx="5857161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r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Определение потребностей заказчика и объема проекта</a:t>
            </a:r>
            <a:endParaRPr lang="en-US" sz="11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Text 6"/>
          <p:cNvSpPr/>
          <p:nvPr/>
        </p:nvSpPr>
        <p:spPr>
          <a:xfrm>
            <a:off x="756047" y="1939766"/>
            <a:ext cx="5857161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r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Оценка рисков</a:t>
            </a:r>
            <a:endParaRPr lang="en-US" sz="11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Text 7"/>
          <p:cNvSpPr/>
          <p:nvPr/>
        </p:nvSpPr>
        <p:spPr>
          <a:xfrm>
            <a:off x="756047" y="2213372"/>
            <a:ext cx="5857161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r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Активизация проекта</a:t>
            </a:r>
            <a:endParaRPr lang="en-US" sz="11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7457896" y="2307074"/>
            <a:ext cx="421243" cy="15240"/>
          </a:xfrm>
          <a:prstGeom prst="roundRect">
            <a:avLst>
              <a:gd name="adj" fmla="val 829236"/>
            </a:avLst>
          </a:prstGeom>
          <a:solidFill>
            <a:srgbClr val="B7D5CA"/>
          </a:solidFill>
          <a:ln/>
        </p:spPr>
      </p:sp>
      <p:sp>
        <p:nvSpPr>
          <p:cNvPr id="12" name="Shape 9"/>
          <p:cNvSpPr/>
          <p:nvPr/>
        </p:nvSpPr>
        <p:spPr>
          <a:xfrm>
            <a:off x="7157264" y="2156817"/>
            <a:ext cx="315873" cy="315873"/>
          </a:xfrm>
          <a:prstGeom prst="roundRect">
            <a:avLst>
              <a:gd name="adj" fmla="val 40008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pic>
        <p:nvPicPr>
          <p:cNvPr id="1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9830" y="2185274"/>
            <a:ext cx="210622" cy="263247"/>
          </a:xfrm>
          <a:prstGeom prst="rect">
            <a:avLst/>
          </a:prstGeom>
        </p:spPr>
      </p:pic>
      <p:sp>
        <p:nvSpPr>
          <p:cNvPr id="14" name="Text 10"/>
          <p:cNvSpPr/>
          <p:nvPr/>
        </p:nvSpPr>
        <p:spPr>
          <a:xfrm>
            <a:off x="8017193" y="2205038"/>
            <a:ext cx="1755100" cy="2193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Noto Serif SC Bold" pitchFamily="34" charset="-120"/>
              </a:rPr>
              <a:t>Планирование</a:t>
            </a:r>
            <a:endParaRPr lang="en-US" sz="13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Text 11"/>
          <p:cNvSpPr/>
          <p:nvPr/>
        </p:nvSpPr>
        <p:spPr>
          <a:xfrm>
            <a:off x="8017193" y="2508528"/>
            <a:ext cx="5857161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Разработка плана проекта</a:t>
            </a:r>
            <a:endParaRPr lang="en-US" sz="11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Shape 12"/>
          <p:cNvSpPr/>
          <p:nvPr/>
        </p:nvSpPr>
        <p:spPr>
          <a:xfrm>
            <a:off x="6751260" y="3033117"/>
            <a:ext cx="421243" cy="15240"/>
          </a:xfrm>
          <a:prstGeom prst="roundRect">
            <a:avLst>
              <a:gd name="adj" fmla="val 829236"/>
            </a:avLst>
          </a:prstGeom>
          <a:solidFill>
            <a:srgbClr val="B7D5CA"/>
          </a:solidFill>
          <a:ln/>
        </p:spPr>
      </p:sp>
      <p:sp>
        <p:nvSpPr>
          <p:cNvPr id="17" name="Shape 13"/>
          <p:cNvSpPr/>
          <p:nvPr/>
        </p:nvSpPr>
        <p:spPr>
          <a:xfrm>
            <a:off x="7157264" y="2882860"/>
            <a:ext cx="315873" cy="315873"/>
          </a:xfrm>
          <a:prstGeom prst="roundRect">
            <a:avLst>
              <a:gd name="adj" fmla="val 40008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pic>
        <p:nvPicPr>
          <p:cNvPr id="1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509" y="2911614"/>
            <a:ext cx="210622" cy="263247"/>
          </a:xfrm>
          <a:prstGeom prst="rect">
            <a:avLst/>
          </a:prstGeom>
        </p:spPr>
      </p:pic>
      <p:sp>
        <p:nvSpPr>
          <p:cNvPr id="19" name="Text 14"/>
          <p:cNvSpPr/>
          <p:nvPr/>
        </p:nvSpPr>
        <p:spPr>
          <a:xfrm>
            <a:off x="4858107" y="2931081"/>
            <a:ext cx="1755100" cy="2193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Noto Serif SC Bold" pitchFamily="34" charset="-120"/>
              </a:rPr>
              <a:t>Анализ</a:t>
            </a:r>
            <a:endParaRPr lang="en-US" sz="13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Text 15"/>
          <p:cNvSpPr/>
          <p:nvPr/>
        </p:nvSpPr>
        <p:spPr>
          <a:xfrm>
            <a:off x="756047" y="3234571"/>
            <a:ext cx="5857161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r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Сбор требований у заказчика</a:t>
            </a:r>
            <a:endParaRPr lang="en-US" sz="11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Text 16"/>
          <p:cNvSpPr/>
          <p:nvPr/>
        </p:nvSpPr>
        <p:spPr>
          <a:xfrm>
            <a:off x="756047" y="3508177"/>
            <a:ext cx="5857161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r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Анализ и уточнение требований</a:t>
            </a:r>
            <a:endParaRPr lang="en-US" sz="11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Text 17"/>
          <p:cNvSpPr/>
          <p:nvPr/>
        </p:nvSpPr>
        <p:spPr>
          <a:xfrm>
            <a:off x="756047" y="3781782"/>
            <a:ext cx="5857161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r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Визуализация архитектуры системы</a:t>
            </a:r>
            <a:endParaRPr lang="en-US" sz="11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Text 18"/>
          <p:cNvSpPr/>
          <p:nvPr/>
        </p:nvSpPr>
        <p:spPr>
          <a:xfrm>
            <a:off x="756047" y="4055388"/>
            <a:ext cx="5857161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r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Определение ресурсных требований и критериев приемки</a:t>
            </a:r>
            <a:endParaRPr lang="en-US" sz="11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Shape 19"/>
          <p:cNvSpPr/>
          <p:nvPr/>
        </p:nvSpPr>
        <p:spPr>
          <a:xfrm>
            <a:off x="7457896" y="3872032"/>
            <a:ext cx="421243" cy="15240"/>
          </a:xfrm>
          <a:prstGeom prst="roundRect">
            <a:avLst>
              <a:gd name="adj" fmla="val 829236"/>
            </a:avLst>
          </a:prstGeom>
          <a:solidFill>
            <a:srgbClr val="B7D5CA"/>
          </a:solidFill>
          <a:ln/>
        </p:spPr>
      </p:sp>
      <p:sp>
        <p:nvSpPr>
          <p:cNvPr id="25" name="Shape 20"/>
          <p:cNvSpPr/>
          <p:nvPr/>
        </p:nvSpPr>
        <p:spPr>
          <a:xfrm>
            <a:off x="7157264" y="3721775"/>
            <a:ext cx="315873" cy="315873"/>
          </a:xfrm>
          <a:prstGeom prst="roundRect">
            <a:avLst>
              <a:gd name="adj" fmla="val 40008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pic>
        <p:nvPicPr>
          <p:cNvPr id="2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9830" y="3748028"/>
            <a:ext cx="210622" cy="263247"/>
          </a:xfrm>
          <a:prstGeom prst="rect">
            <a:avLst/>
          </a:prstGeom>
        </p:spPr>
      </p:pic>
      <p:sp>
        <p:nvSpPr>
          <p:cNvPr id="27" name="Text 21"/>
          <p:cNvSpPr/>
          <p:nvPr/>
        </p:nvSpPr>
        <p:spPr>
          <a:xfrm>
            <a:off x="8017193" y="3769995"/>
            <a:ext cx="1755100" cy="2193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Noto Serif SC Bold" pitchFamily="34" charset="-120"/>
              </a:rPr>
              <a:t>Проектирование</a:t>
            </a:r>
            <a:endParaRPr lang="en-US" sz="13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Text 22"/>
          <p:cNvSpPr/>
          <p:nvPr/>
        </p:nvSpPr>
        <p:spPr>
          <a:xfrm>
            <a:off x="8017193" y="4073485"/>
            <a:ext cx="5857161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Составление графика работ</a:t>
            </a:r>
            <a:endParaRPr lang="en-US" sz="11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Text 23"/>
          <p:cNvSpPr/>
          <p:nvPr/>
        </p:nvSpPr>
        <p:spPr>
          <a:xfrm>
            <a:off x="8017193" y="4347091"/>
            <a:ext cx="5857161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Преобразовать требования к программным составным частям в архитектуру</a:t>
            </a:r>
            <a:endParaRPr lang="en-US" sz="11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Shape 24"/>
          <p:cNvSpPr/>
          <p:nvPr/>
        </p:nvSpPr>
        <p:spPr>
          <a:xfrm>
            <a:off x="6751260" y="4710946"/>
            <a:ext cx="421243" cy="15240"/>
          </a:xfrm>
          <a:prstGeom prst="roundRect">
            <a:avLst>
              <a:gd name="adj" fmla="val 829236"/>
            </a:avLst>
          </a:prstGeom>
          <a:solidFill>
            <a:srgbClr val="B7D5CA"/>
          </a:solidFill>
          <a:ln/>
        </p:spPr>
      </p:sp>
      <p:sp>
        <p:nvSpPr>
          <p:cNvPr id="31" name="Shape 25"/>
          <p:cNvSpPr/>
          <p:nvPr/>
        </p:nvSpPr>
        <p:spPr>
          <a:xfrm>
            <a:off x="7157264" y="4560689"/>
            <a:ext cx="315873" cy="315873"/>
          </a:xfrm>
          <a:prstGeom prst="roundRect">
            <a:avLst>
              <a:gd name="adj" fmla="val 40008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pic>
        <p:nvPicPr>
          <p:cNvPr id="3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9830" y="4586942"/>
            <a:ext cx="210622" cy="263247"/>
          </a:xfrm>
          <a:prstGeom prst="rect">
            <a:avLst/>
          </a:prstGeom>
        </p:spPr>
      </p:pic>
      <p:sp>
        <p:nvSpPr>
          <p:cNvPr id="33" name="Text 26"/>
          <p:cNvSpPr/>
          <p:nvPr/>
        </p:nvSpPr>
        <p:spPr>
          <a:xfrm>
            <a:off x="1923336" y="4608909"/>
            <a:ext cx="4689872" cy="2193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Noto Serif SC Bold" pitchFamily="34" charset="-120"/>
              </a:rPr>
              <a:t>Процесс конструирования программных средств</a:t>
            </a:r>
            <a:endParaRPr lang="en-US" sz="13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Text 27"/>
          <p:cNvSpPr/>
          <p:nvPr/>
        </p:nvSpPr>
        <p:spPr>
          <a:xfrm>
            <a:off x="254000" y="4912400"/>
            <a:ext cx="6359209" cy="2447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r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Разработать и документально оформить каждый программный блок и базу данных</a:t>
            </a:r>
            <a:endParaRPr lang="en-US" sz="11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5" name="Text 28"/>
          <p:cNvSpPr/>
          <p:nvPr/>
        </p:nvSpPr>
        <p:spPr>
          <a:xfrm>
            <a:off x="756047" y="5157191"/>
            <a:ext cx="5857161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r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Тестировать каждый программный блок и базу данных</a:t>
            </a:r>
            <a:endParaRPr lang="en-US" sz="11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Text 29"/>
          <p:cNvSpPr/>
          <p:nvPr/>
        </p:nvSpPr>
        <p:spPr>
          <a:xfrm>
            <a:off x="756047" y="5382219"/>
            <a:ext cx="5857161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r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Улучшать документацию пользователя при необходимости</a:t>
            </a:r>
            <a:endParaRPr lang="en-US" sz="11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Text 30"/>
          <p:cNvSpPr/>
          <p:nvPr/>
        </p:nvSpPr>
        <p:spPr>
          <a:xfrm>
            <a:off x="756047" y="5603200"/>
            <a:ext cx="5857161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r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Разработка проектной документации и проведение её рецензий</a:t>
            </a:r>
            <a:endParaRPr lang="en-US" sz="11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8" name="Shape 31"/>
          <p:cNvSpPr/>
          <p:nvPr/>
        </p:nvSpPr>
        <p:spPr>
          <a:xfrm>
            <a:off x="7457896" y="5662136"/>
            <a:ext cx="421243" cy="15240"/>
          </a:xfrm>
          <a:prstGeom prst="roundRect">
            <a:avLst>
              <a:gd name="adj" fmla="val 829236"/>
            </a:avLst>
          </a:prstGeom>
          <a:solidFill>
            <a:srgbClr val="B7D5CA"/>
          </a:solidFill>
          <a:ln/>
        </p:spPr>
      </p:sp>
      <p:sp>
        <p:nvSpPr>
          <p:cNvPr id="39" name="Shape 32"/>
          <p:cNvSpPr/>
          <p:nvPr/>
        </p:nvSpPr>
        <p:spPr>
          <a:xfrm>
            <a:off x="7157264" y="5511879"/>
            <a:ext cx="315873" cy="315873"/>
          </a:xfrm>
          <a:prstGeom prst="roundRect">
            <a:avLst>
              <a:gd name="adj" fmla="val 40008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pic>
        <p:nvPicPr>
          <p:cNvPr id="40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4176" y="5538133"/>
            <a:ext cx="210622" cy="263247"/>
          </a:xfrm>
          <a:prstGeom prst="rect">
            <a:avLst/>
          </a:prstGeom>
        </p:spPr>
      </p:pic>
      <p:sp>
        <p:nvSpPr>
          <p:cNvPr id="41" name="Text 33"/>
          <p:cNvSpPr/>
          <p:nvPr/>
        </p:nvSpPr>
        <p:spPr>
          <a:xfrm>
            <a:off x="8017193" y="5560100"/>
            <a:ext cx="4829651" cy="2193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Noto Serif SC Bold" pitchFamily="34" charset="-120"/>
              </a:rPr>
              <a:t>Процесс комплексирования программных средств</a:t>
            </a:r>
            <a:endParaRPr lang="en-US" sz="13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2" name="Text 34"/>
          <p:cNvSpPr/>
          <p:nvPr/>
        </p:nvSpPr>
        <p:spPr>
          <a:xfrm>
            <a:off x="8017193" y="5863590"/>
            <a:ext cx="5857161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Разработать план комплексирования</a:t>
            </a:r>
            <a:endParaRPr lang="en-US" sz="11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3" name="Shape 35"/>
          <p:cNvSpPr/>
          <p:nvPr/>
        </p:nvSpPr>
        <p:spPr>
          <a:xfrm>
            <a:off x="6751260" y="6613327"/>
            <a:ext cx="421243" cy="15240"/>
          </a:xfrm>
          <a:prstGeom prst="roundRect">
            <a:avLst>
              <a:gd name="adj" fmla="val 829236"/>
            </a:avLst>
          </a:prstGeom>
          <a:solidFill>
            <a:srgbClr val="B7D5CA"/>
          </a:solidFill>
          <a:ln/>
        </p:spPr>
      </p:sp>
      <p:sp>
        <p:nvSpPr>
          <p:cNvPr id="44" name="Shape 36"/>
          <p:cNvSpPr/>
          <p:nvPr/>
        </p:nvSpPr>
        <p:spPr>
          <a:xfrm>
            <a:off x="7157264" y="6463070"/>
            <a:ext cx="315873" cy="315873"/>
          </a:xfrm>
          <a:prstGeom prst="roundRect">
            <a:avLst>
              <a:gd name="adj" fmla="val 40008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pic>
        <p:nvPicPr>
          <p:cNvPr id="45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6763" y="6496943"/>
            <a:ext cx="210622" cy="263247"/>
          </a:xfrm>
          <a:prstGeom prst="rect">
            <a:avLst/>
          </a:prstGeom>
        </p:spPr>
      </p:pic>
      <p:sp>
        <p:nvSpPr>
          <p:cNvPr id="46" name="Text 37"/>
          <p:cNvSpPr/>
          <p:nvPr/>
        </p:nvSpPr>
        <p:spPr>
          <a:xfrm>
            <a:off x="4858107" y="6511290"/>
            <a:ext cx="1755100" cy="2193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Noto Serif SC Bold" pitchFamily="34" charset="-120"/>
              </a:rPr>
              <a:t>Тестирование</a:t>
            </a:r>
            <a:endParaRPr lang="en-US" sz="13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7" name="Text 38"/>
          <p:cNvSpPr/>
          <p:nvPr/>
        </p:nvSpPr>
        <p:spPr>
          <a:xfrm>
            <a:off x="756047" y="6814780"/>
            <a:ext cx="5857161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r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Объединить программные блоки, компоненты и тесты</a:t>
            </a:r>
            <a:endParaRPr lang="en-US" sz="11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8" name="Text 39"/>
          <p:cNvSpPr/>
          <p:nvPr/>
        </p:nvSpPr>
        <p:spPr>
          <a:xfrm>
            <a:off x="756047" y="7088386"/>
            <a:ext cx="5857161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r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Разработать и документально оформить комплект тестов</a:t>
            </a:r>
            <a:endParaRPr lang="en-US" sz="11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Text 0">
            <a:extLst>
              <a:ext uri="{FF2B5EF4-FFF2-40B4-BE49-F238E27FC236}">
                <a16:creationId xmlns:a16="http://schemas.microsoft.com/office/drawing/2014/main" id="{BE8F56DB-84A3-406D-AFE0-7E75AB2B947F}"/>
              </a:ext>
            </a:extLst>
          </p:cNvPr>
          <p:cNvSpPr/>
          <p:nvPr/>
        </p:nvSpPr>
        <p:spPr>
          <a:xfrm>
            <a:off x="685860" y="333922"/>
            <a:ext cx="42541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5200" b="1" dirty="0">
                <a:solidFill>
                  <a:srgbClr val="006747"/>
                </a:solidFill>
                <a:ea typeface="Noto Serif SC Bold" pitchFamily="34" charset="-122"/>
              </a:rPr>
              <a:t>4</a:t>
            </a:r>
            <a:endParaRPr lang="en-US" sz="5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BB6234E2-4C8E-485A-83C6-3AAE6E2795FC}"/>
              </a:ext>
            </a:extLst>
          </p:cNvPr>
          <p:cNvSpPr/>
          <p:nvPr/>
        </p:nvSpPr>
        <p:spPr>
          <a:xfrm>
            <a:off x="5007950" y="590525"/>
            <a:ext cx="4614500" cy="4521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sz="5200" b="1" dirty="0">
                <a:solidFill>
                  <a:srgbClr val="00674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Уровни доступа</a:t>
            </a:r>
            <a:endParaRPr lang="en-US" sz="5200" b="1" dirty="0">
              <a:solidFill>
                <a:srgbClr val="006747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FC62B848-BB12-4EAF-9B99-6FA6A2800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845849"/>
              </p:ext>
            </p:extLst>
          </p:nvPr>
        </p:nvGraphicFramePr>
        <p:xfrm>
          <a:off x="791633" y="1774181"/>
          <a:ext cx="13047133" cy="356961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988859">
                  <a:extLst>
                    <a:ext uri="{9D8B030D-6E8A-4147-A177-3AD203B41FA5}">
                      <a16:colId xmlns:a16="http://schemas.microsoft.com/office/drawing/2014/main" val="1144729012"/>
                    </a:ext>
                  </a:extLst>
                </a:gridCol>
                <a:gridCol w="3709230">
                  <a:extLst>
                    <a:ext uri="{9D8B030D-6E8A-4147-A177-3AD203B41FA5}">
                      <a16:colId xmlns:a16="http://schemas.microsoft.com/office/drawing/2014/main" val="4158230876"/>
                    </a:ext>
                  </a:extLst>
                </a:gridCol>
                <a:gridCol w="4349044">
                  <a:extLst>
                    <a:ext uri="{9D8B030D-6E8A-4147-A177-3AD203B41FA5}">
                      <a16:colId xmlns:a16="http://schemas.microsoft.com/office/drawing/2014/main" val="3768102121"/>
                    </a:ext>
                  </a:extLst>
                </a:gridCol>
              </a:tblGrid>
              <a:tr h="258516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Студент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Преподаватель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Администратор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952347"/>
                  </a:ext>
                </a:extLst>
              </a:tr>
              <a:tr h="3203854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Авторизация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Редактирование личного кабинета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Проверка оценок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Просмотр домашнего задания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Просмотр посещаемости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Просмотр расписания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Просмотр карты площадок учебных заведений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Просмотр преподавательского состава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Связь с тех. поддержкой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Авторизация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Выставление оценок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Публикация домашнего задания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Выставление посещаемости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ru-RU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Авторизация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Анализ трафика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Составление расписания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Редактирование карты площадок учебного заведения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Редактирование преподавательского состава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Ведение тех. поддержки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511960"/>
                  </a:ext>
                </a:extLst>
              </a:tr>
            </a:tbl>
          </a:graphicData>
        </a:graphic>
      </p:graphicFrame>
      <p:sp>
        <p:nvSpPr>
          <p:cNvPr id="5" name="Text 0">
            <a:extLst>
              <a:ext uri="{FF2B5EF4-FFF2-40B4-BE49-F238E27FC236}">
                <a16:creationId xmlns:a16="http://schemas.microsoft.com/office/drawing/2014/main" id="{7682E2D6-91DA-40B0-BAE7-C8C0E1729BB4}"/>
              </a:ext>
            </a:extLst>
          </p:cNvPr>
          <p:cNvSpPr/>
          <p:nvPr/>
        </p:nvSpPr>
        <p:spPr>
          <a:xfrm>
            <a:off x="685860" y="333922"/>
            <a:ext cx="42541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5200" b="1" dirty="0">
                <a:solidFill>
                  <a:srgbClr val="006747"/>
                </a:solidFill>
                <a:ea typeface="Noto Serif SC Bold" pitchFamily="34" charset="-122"/>
              </a:rPr>
              <a:t>5</a:t>
            </a:r>
            <a:endParaRPr lang="en-US" sz="5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A6F203-6C97-62B7-B7F0-1E90726667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8243"/>
          <a:stretch>
            <a:fillRect/>
          </a:stretch>
        </p:blipFill>
        <p:spPr>
          <a:xfrm>
            <a:off x="12394826" y="6151186"/>
            <a:ext cx="2235574" cy="207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6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D9479344-02BE-49BF-9552-E8704CA86F55}"/>
              </a:ext>
            </a:extLst>
          </p:cNvPr>
          <p:cNvSpPr/>
          <p:nvPr/>
        </p:nvSpPr>
        <p:spPr>
          <a:xfrm>
            <a:off x="685860" y="333922"/>
            <a:ext cx="42541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5200" b="1" dirty="0">
                <a:solidFill>
                  <a:srgbClr val="006747"/>
                </a:solidFill>
                <a:ea typeface="Noto Serif SC Bold" pitchFamily="34" charset="-122"/>
              </a:rPr>
              <a:t>6</a:t>
            </a:r>
            <a:endParaRPr lang="en-US" sz="52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E2C7CAF7-E21D-4866-9C07-78ED29957156}"/>
              </a:ext>
            </a:extLst>
          </p:cNvPr>
          <p:cNvSpPr/>
          <p:nvPr/>
        </p:nvSpPr>
        <p:spPr>
          <a:xfrm>
            <a:off x="2932078" y="257449"/>
            <a:ext cx="8766244" cy="8617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ru-RU" sz="5200" b="1" dirty="0">
                <a:solidFill>
                  <a:srgbClr val="00674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Принципы удобного GUI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55D13-CF24-40B0-B310-8AE7398B0850}"/>
              </a:ext>
            </a:extLst>
          </p:cNvPr>
          <p:cNvSpPr txBox="1"/>
          <p:nvPr/>
        </p:nvSpPr>
        <p:spPr>
          <a:xfrm>
            <a:off x="8134039" y="2822138"/>
            <a:ext cx="581050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проекте были реализованы следующие принципы </a:t>
            </a:r>
            <a:r>
              <a:rPr lang="en-US" dirty="0"/>
              <a:t>GUI</a:t>
            </a:r>
            <a:r>
              <a:rPr lang="ru-R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Принцип видимости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Принцип простоты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Принцип повторяемости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Принцип толерантности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37A78A-BEEF-9780-C36E-B45502645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60" y="1824891"/>
            <a:ext cx="7324518" cy="45798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68B44F-41D9-B75E-2D55-160C876859EB}"/>
              </a:ext>
            </a:extLst>
          </p:cNvPr>
          <p:cNvSpPr txBox="1"/>
          <p:nvPr/>
        </p:nvSpPr>
        <p:spPr>
          <a:xfrm>
            <a:off x="2043866" y="6741096"/>
            <a:ext cx="471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Макет планируемой главной страницы сайта</a:t>
            </a:r>
          </a:p>
        </p:txBody>
      </p:sp>
    </p:spTree>
    <p:extLst>
      <p:ext uri="{BB962C8B-B14F-4D97-AF65-F5344CB8AC3E}">
        <p14:creationId xmlns:p14="http://schemas.microsoft.com/office/powerpoint/2010/main" val="3853018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93E094A7-BB85-5CF8-32E9-403A228E26B5}"/>
              </a:ext>
            </a:extLst>
          </p:cNvPr>
          <p:cNvSpPr/>
          <p:nvPr/>
        </p:nvSpPr>
        <p:spPr>
          <a:xfrm>
            <a:off x="3450108" y="284771"/>
            <a:ext cx="7730184" cy="7091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ru-RU" sz="5200" b="1" dirty="0">
                <a:solidFill>
                  <a:srgbClr val="00674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Оценочные элементы</a:t>
            </a:r>
            <a:endParaRPr lang="en-US" sz="5200" b="1" dirty="0">
              <a:solidFill>
                <a:srgbClr val="006747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58CC3A16-70AB-C2D7-A0B1-1059DCA7C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837203"/>
              </p:ext>
            </p:extLst>
          </p:nvPr>
        </p:nvGraphicFramePr>
        <p:xfrm>
          <a:off x="2438400" y="1082261"/>
          <a:ext cx="9753600" cy="65836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876800">
                  <a:extLst>
                    <a:ext uri="{9D8B030D-6E8A-4147-A177-3AD203B41FA5}">
                      <a16:colId xmlns:a16="http://schemas.microsoft.com/office/drawing/2014/main" val="624871034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174704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ФУНКЦИОНАЛЬНОСТЬ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Наличие двухфакторной аутентификации и защиты базы данных с учётными записями пользователей на сервере.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91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НАДЁЖНОСТЬ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Данные и действия, которые пользователь вводит и производит на сайте, должны автоматически сохраняться.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79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УДОБСТВО ИСПОЛЬЗОВАНИЯ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 пользователя сайта должна быть возможность связаться с технической поддержкой.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78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ПРОИЗВОДИТЕЛЬНОСТЬ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Сайт не должен нагружать такие элементы персонального компьютера пользователя как графический и центральный процессоры более чем на 15%, а ОЗУ более чем на 70%.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89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УДОБСТВО СОПРОВОЖДЕНИЯ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Обеспечение контроля за изменениями на сайте с помощью логирования.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ПЕРЕНОСИМОСТЬ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Наличие обеспечения функционирования сайта на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-браузерах на движках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Chromium</a:t>
                      </a:r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Gecko</a:t>
                      </a:r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Edge</a:t>
                      </a:r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ru-RU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Наличие возможности функционирования сайта на операционных системах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MacOS</a:t>
                      </a:r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842051"/>
                  </a:ext>
                </a:extLst>
              </a:tr>
            </a:tbl>
          </a:graphicData>
        </a:graphic>
      </p:graphicFrame>
      <p:sp>
        <p:nvSpPr>
          <p:cNvPr id="4" name="Text 0">
            <a:extLst>
              <a:ext uri="{FF2B5EF4-FFF2-40B4-BE49-F238E27FC236}">
                <a16:creationId xmlns:a16="http://schemas.microsoft.com/office/drawing/2014/main" id="{E6108D25-51B5-B3C0-119D-85F24F61BB64}"/>
              </a:ext>
            </a:extLst>
          </p:cNvPr>
          <p:cNvSpPr/>
          <p:nvPr/>
        </p:nvSpPr>
        <p:spPr>
          <a:xfrm>
            <a:off x="685860" y="333922"/>
            <a:ext cx="42541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5200" b="1" dirty="0">
                <a:solidFill>
                  <a:srgbClr val="006747"/>
                </a:solidFill>
                <a:ea typeface="Noto Serif SC Bold" pitchFamily="34" charset="-122"/>
              </a:rPr>
              <a:t>7</a:t>
            </a: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2706456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6326207" y="374224"/>
            <a:ext cx="1977985" cy="628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5200" b="1" dirty="0">
                <a:solidFill>
                  <a:srgbClr val="00674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ГОСТЫ</a:t>
            </a:r>
          </a:p>
        </p:txBody>
      </p:sp>
      <p:sp>
        <p:nvSpPr>
          <p:cNvPr id="4" name="Text 2"/>
          <p:cNvSpPr/>
          <p:nvPr/>
        </p:nvSpPr>
        <p:spPr>
          <a:xfrm>
            <a:off x="793788" y="2315123"/>
            <a:ext cx="13042821" cy="3599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>
              <a:lnSpc>
                <a:spcPts val="2850"/>
              </a:lnSpc>
              <a:buSzPct val="100000"/>
            </a:pPr>
            <a:r>
              <a:rPr lang="ru-RU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Для того, чтобы реализовать наш проект, мы прибегаем к использованию оценочных элементов, которые должны строго соответствовать таким государственным стандартам, как:</a:t>
            </a:r>
          </a:p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endParaRPr lang="ru-RU" sz="1750" b="1" dirty="0">
              <a:solidFill>
                <a:srgbClr val="4B4A4A"/>
              </a:solidFill>
              <a:latin typeface="Geist" pitchFamily="34" charset="0"/>
              <a:ea typeface="Geist" pitchFamily="34" charset="-122"/>
              <a:cs typeface="Geist" pitchFamily="34" charset="-120"/>
            </a:endParaRPr>
          </a:p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ГОСТ Р ИСО/МЭК 9126-93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– Информационная технология. Оценка программной продукции. Характеристики качества и руководство по их применению.</a:t>
            </a:r>
            <a:endParaRPr lang="ru-RU" sz="1750" dirty="0">
              <a:solidFill>
                <a:srgbClr val="4B4A4A"/>
              </a:solidFill>
              <a:latin typeface="Geist" pitchFamily="34" charset="0"/>
              <a:ea typeface="Geist" pitchFamily="34" charset="-122"/>
              <a:cs typeface="Geist" pitchFamily="34" charset="-120"/>
            </a:endParaRPr>
          </a:p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ГОСТ 19.104-78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– ЕСПД. Основные надписи.</a:t>
            </a:r>
            <a:endParaRPr lang="ru-RU" sz="1750" dirty="0">
              <a:solidFill>
                <a:srgbClr val="4B4A4A"/>
              </a:solidFill>
              <a:latin typeface="Geist" pitchFamily="34" charset="0"/>
              <a:ea typeface="Geist" pitchFamily="34" charset="-122"/>
              <a:cs typeface="Geist" pitchFamily="34" charset="-120"/>
            </a:endParaRPr>
          </a:p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ГОСТ 19.505-79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– ЕСПД. Руководство оператора. Требования к содержанию и оформлению.</a:t>
            </a:r>
            <a:endParaRPr lang="ru-RU" sz="1750" dirty="0">
              <a:solidFill>
                <a:srgbClr val="4B4A4A"/>
              </a:solidFill>
              <a:latin typeface="Geist" pitchFamily="34" charset="0"/>
              <a:ea typeface="Geist" pitchFamily="34" charset="-122"/>
              <a:cs typeface="Geist" pitchFamily="34" charset="-120"/>
            </a:endParaRPr>
          </a:p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ГОСТ 19.106-78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– ЕСПД. Требования к программным документам, выполненным печатным способом.</a:t>
            </a:r>
            <a:endParaRPr lang="ru-RU" sz="1750" dirty="0">
              <a:solidFill>
                <a:srgbClr val="4B4A4A"/>
              </a:solidFill>
              <a:latin typeface="Geist" pitchFamily="34" charset="0"/>
              <a:ea typeface="Geist" pitchFamily="34" charset="-122"/>
              <a:cs typeface="Geist" pitchFamily="34" charset="-120"/>
            </a:endParaRPr>
          </a:p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ГОСТ Р </a:t>
            </a: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</a:rPr>
              <a:t>ИСО</a:t>
            </a: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/МЭК 14764-2002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– Информационная технология. Сопровождение программного обеспечения.</a:t>
            </a:r>
            <a:endParaRPr lang="ru-RU" sz="1750" dirty="0">
              <a:solidFill>
                <a:srgbClr val="4B4A4A"/>
              </a:solidFill>
              <a:latin typeface="Geist" pitchFamily="34" charset="0"/>
              <a:ea typeface="Geist" pitchFamily="34" charset="-122"/>
              <a:cs typeface="Geist" pitchFamily="34" charset="-120"/>
            </a:endParaRPr>
          </a:p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ru-RU" sz="1750" b="1" dirty="0">
                <a:solidFill>
                  <a:srgbClr val="4B4A4A"/>
                </a:solidFill>
                <a:ea typeface="Geist" pitchFamily="34" charset="-122"/>
              </a:rPr>
              <a:t>ГОСТ </a:t>
            </a: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</a:rPr>
              <a:t>ISO</a:t>
            </a:r>
            <a:r>
              <a:rPr lang="ru-RU" sz="1750" b="1" dirty="0">
                <a:solidFill>
                  <a:srgbClr val="4B4A4A"/>
                </a:solidFill>
                <a:ea typeface="Geist" pitchFamily="34" charset="-122"/>
              </a:rPr>
              <a:t>-8859-1. - </a:t>
            </a:r>
            <a:r>
              <a:rPr lang="ru-RU" dirty="0"/>
              <a:t>Соответствие кода пользовательского интерфейса сайта стандартам HTML 4.0 и CSS5: </a:t>
            </a:r>
            <a:endParaRPr lang="en-US" sz="1750" b="1" dirty="0">
              <a:solidFill>
                <a:srgbClr val="4B4A4A"/>
              </a:solidFill>
              <a:latin typeface="Geist" pitchFamily="34" charset="0"/>
              <a:ea typeface="Geist" pitchFamily="34" charset="-122"/>
            </a:endParaRPr>
          </a:p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/>
            </a:pPr>
            <a:endParaRPr lang="en-US" sz="1750" dirty="0"/>
          </a:p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/>
            </a:pPr>
            <a:endParaRPr lang="en-US" sz="1750" dirty="0"/>
          </a:p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/>
            </a:pPr>
            <a:endParaRPr lang="en-US" sz="1750" dirty="0"/>
          </a:p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endParaRPr lang="en-US" sz="1750" dirty="0"/>
          </a:p>
        </p:txBody>
      </p:sp>
      <p:sp>
        <p:nvSpPr>
          <p:cNvPr id="9" name="Text 0">
            <a:extLst>
              <a:ext uri="{FF2B5EF4-FFF2-40B4-BE49-F238E27FC236}">
                <a16:creationId xmlns:a16="http://schemas.microsoft.com/office/drawing/2014/main" id="{B705E77F-303E-4BE9-BB6A-040435F8C079}"/>
              </a:ext>
            </a:extLst>
          </p:cNvPr>
          <p:cNvSpPr/>
          <p:nvPr/>
        </p:nvSpPr>
        <p:spPr>
          <a:xfrm>
            <a:off x="685860" y="333922"/>
            <a:ext cx="42541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5200" b="1" dirty="0">
                <a:solidFill>
                  <a:srgbClr val="006747"/>
                </a:solidFill>
                <a:ea typeface="Noto Serif SC Bold" pitchFamily="34" charset="-122"/>
              </a:rPr>
              <a:t>8</a:t>
            </a:r>
            <a:endParaRPr lang="en-US" sz="52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EE7D07E-953B-2BE4-9D27-FE0D4F41FD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8243"/>
          <a:stretch>
            <a:fillRect/>
          </a:stretch>
        </p:blipFill>
        <p:spPr>
          <a:xfrm>
            <a:off x="12394826" y="6151186"/>
            <a:ext cx="2235574" cy="20714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A45C1A5-DE2D-4A3E-A020-A50C98D501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73137" y="2635250"/>
            <a:ext cx="5940425" cy="2959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8CD88A3-E96F-4A46-B6F6-2E39984CC71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16840" y="2636520"/>
            <a:ext cx="5940425" cy="29578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8FE475-86B4-44F7-8BD6-E59222391422}"/>
              </a:ext>
            </a:extLst>
          </p:cNvPr>
          <p:cNvSpPr txBox="1"/>
          <p:nvPr/>
        </p:nvSpPr>
        <p:spPr>
          <a:xfrm>
            <a:off x="2088257" y="5689600"/>
            <a:ext cx="3792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Незаполненная форма регистрации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5F9AE-84E6-4936-81D2-F663469D8FE1}"/>
              </a:ext>
            </a:extLst>
          </p:cNvPr>
          <p:cNvSpPr txBox="1"/>
          <p:nvPr/>
        </p:nvSpPr>
        <p:spPr>
          <a:xfrm>
            <a:off x="8956193" y="5689600"/>
            <a:ext cx="354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Заполненная форма регистрации</a:t>
            </a:r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2002B8D0-C606-491E-B316-25C53F4764A5}"/>
              </a:ext>
            </a:extLst>
          </p:cNvPr>
          <p:cNvSpPr/>
          <p:nvPr/>
        </p:nvSpPr>
        <p:spPr>
          <a:xfrm>
            <a:off x="3761275" y="733400"/>
            <a:ext cx="7107850" cy="4521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sz="5200" b="1" dirty="0">
                <a:solidFill>
                  <a:srgbClr val="00674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Форма регистрации</a:t>
            </a:r>
            <a:endParaRPr lang="en-US" sz="5200" b="1" dirty="0">
              <a:solidFill>
                <a:srgbClr val="006747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Text 0">
            <a:extLst>
              <a:ext uri="{FF2B5EF4-FFF2-40B4-BE49-F238E27FC236}">
                <a16:creationId xmlns:a16="http://schemas.microsoft.com/office/drawing/2014/main" id="{087AB6D4-BFF6-9506-98D2-9B6E34B2B546}"/>
              </a:ext>
            </a:extLst>
          </p:cNvPr>
          <p:cNvSpPr/>
          <p:nvPr/>
        </p:nvSpPr>
        <p:spPr>
          <a:xfrm>
            <a:off x="685860" y="333922"/>
            <a:ext cx="42541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5200" b="1" dirty="0">
                <a:solidFill>
                  <a:srgbClr val="006747"/>
                </a:solidFill>
                <a:ea typeface="Noto Serif SC Bold" pitchFamily="34" charset="-122"/>
              </a:rPr>
              <a:t>9</a:t>
            </a: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76958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618</Words>
  <Application>Microsoft Office PowerPoint</Application>
  <PresentationFormat>Произвольный</PresentationFormat>
  <Paragraphs>136</Paragraphs>
  <Slides>13</Slides>
  <Notes>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Microsoft YaHei UI</vt:lpstr>
      <vt:lpstr>Arial</vt:lpstr>
      <vt:lpstr>Calibri</vt:lpstr>
      <vt:lpstr>Geist</vt:lpstr>
      <vt:lpstr>Noto Serif SC Bold</vt:lpstr>
      <vt:lpstr>Office Theme</vt:lpstr>
      <vt:lpstr>Лист Microsoft Excel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Ryam ㅤ</cp:lastModifiedBy>
  <cp:revision>48</cp:revision>
  <dcterms:created xsi:type="dcterms:W3CDTF">2025-06-14T08:44:28Z</dcterms:created>
  <dcterms:modified xsi:type="dcterms:W3CDTF">2025-06-15T10:46:57Z</dcterms:modified>
</cp:coreProperties>
</file>