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71" r:id="rId7"/>
    <p:sldId id="263" r:id="rId8"/>
    <p:sldId id="262" r:id="rId9"/>
    <p:sldId id="260" r:id="rId10"/>
    <p:sldId id="261" r:id="rId11"/>
    <p:sldId id="269" r:id="rId12"/>
    <p:sldId id="265" r:id="rId13"/>
    <p:sldId id="268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oo alice" initials="sa" lastIdx="1" clrIdx="0">
    <p:extLst>
      <p:ext uri="{19B8F6BF-5375-455C-9EA6-DF929625EA0E}">
        <p15:presenceInfo xmlns:p15="http://schemas.microsoft.com/office/powerpoint/2012/main" userId="dab688c714058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31059-6442-4AD6-9D25-90D35CAB9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/>
              <a:t>포트폴리오 </a:t>
            </a:r>
            <a:r>
              <a:rPr lang="en-US" altLang="ko-KR" sz="6000"/>
              <a:t>(Unity_2D)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EBD14-63C1-4481-89A9-0EA12114D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장르 </a:t>
            </a:r>
            <a:r>
              <a:rPr lang="en-US" altLang="ko-KR"/>
              <a:t>: </a:t>
            </a:r>
            <a:r>
              <a:rPr lang="ko-KR" altLang="en-US"/>
              <a:t>플랫폼 게임</a:t>
            </a:r>
            <a:r>
              <a:rPr lang="en-US" altLang="ko-KR"/>
              <a:t>(</a:t>
            </a:r>
            <a:r>
              <a:rPr lang="ko-KR" altLang="en-US"/>
              <a:t>플랫포머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6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5/6 ~ 5/7 :</a:t>
            </a:r>
            <a:r>
              <a:rPr lang="ko-KR" altLang="en-US" sz="2400"/>
              <a:t> 캐릭터의 애니메이션 및 장애물과의 상호작용 구현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캐릭터의 애니메이션</a:t>
            </a:r>
            <a:r>
              <a:rPr lang="en-US" altLang="ko-KR" sz="2400"/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B31E0D-B7F7-4B9A-8D33-EB7E45C97969}"/>
              </a:ext>
            </a:extLst>
          </p:cNvPr>
          <p:cNvCxnSpPr/>
          <p:nvPr/>
        </p:nvCxnSpPr>
        <p:spPr>
          <a:xfrm>
            <a:off x="4193903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767797-086F-4DA8-B40D-11064CA6D0EC}"/>
              </a:ext>
            </a:extLst>
          </p:cNvPr>
          <p:cNvCxnSpPr/>
          <p:nvPr/>
        </p:nvCxnSpPr>
        <p:spPr>
          <a:xfrm>
            <a:off x="4193903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956C15-102F-4689-9433-639C4144C6B9}"/>
              </a:ext>
            </a:extLst>
          </p:cNvPr>
          <p:cNvCxnSpPr/>
          <p:nvPr/>
        </p:nvCxnSpPr>
        <p:spPr>
          <a:xfrm>
            <a:off x="4193903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65B16F-7D2F-4505-9F41-A7383C48FD49}"/>
              </a:ext>
            </a:extLst>
          </p:cNvPr>
          <p:cNvCxnSpPr/>
          <p:nvPr/>
        </p:nvCxnSpPr>
        <p:spPr>
          <a:xfrm>
            <a:off x="4193903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4E96B6-F1E9-400D-87D4-384FA35807B6}"/>
              </a:ext>
            </a:extLst>
          </p:cNvPr>
          <p:cNvCxnSpPr/>
          <p:nvPr/>
        </p:nvCxnSpPr>
        <p:spPr>
          <a:xfrm>
            <a:off x="4193903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72EE8C-F93A-4A25-8932-BF5EBE27D0FA}"/>
              </a:ext>
            </a:extLst>
          </p:cNvPr>
          <p:cNvCxnSpPr/>
          <p:nvPr/>
        </p:nvCxnSpPr>
        <p:spPr>
          <a:xfrm>
            <a:off x="4193903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C9961A-38C5-4B66-89B4-28EE5515B032}"/>
              </a:ext>
            </a:extLst>
          </p:cNvPr>
          <p:cNvCxnSpPr/>
          <p:nvPr/>
        </p:nvCxnSpPr>
        <p:spPr>
          <a:xfrm>
            <a:off x="4193903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FDDD89D-A960-B507-807F-E211BD2B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72" y="2627263"/>
            <a:ext cx="4095851" cy="24185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73076-CA44-D9BE-882D-83056562C21D}"/>
              </a:ext>
            </a:extLst>
          </p:cNvPr>
          <p:cNvSpPr/>
          <p:nvPr/>
        </p:nvSpPr>
        <p:spPr>
          <a:xfrm>
            <a:off x="5684169" y="206611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</a:t>
            </a:r>
            <a:endParaRPr lang="en-US" altLang="ko-KR" sz="1400"/>
          </a:p>
          <a:p>
            <a:pPr algn="ctr"/>
            <a:r>
              <a:rPr lang="ko-KR" altLang="en-US" sz="1400"/>
              <a:t>애니메이터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1F49CE-9B8F-0259-2AD2-2E6600218323}"/>
              </a:ext>
            </a:extLst>
          </p:cNvPr>
          <p:cNvSpPr/>
          <p:nvPr/>
        </p:nvSpPr>
        <p:spPr>
          <a:xfrm>
            <a:off x="4328556" y="5105229"/>
            <a:ext cx="4429492" cy="94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400"/>
              <a:t>isWalk</a:t>
            </a:r>
            <a:r>
              <a:rPr lang="ko-KR" altLang="en-US" sz="1400"/>
              <a:t>변수를 통한 애니메이션 구현</a:t>
            </a:r>
            <a:endParaRPr lang="en-US" altLang="ko-KR" sz="1400"/>
          </a:p>
          <a:p>
            <a:pPr algn="ctr"/>
            <a:r>
              <a:rPr lang="ko-KR" altLang="en-US" sz="1400"/>
              <a:t>처음에 </a:t>
            </a:r>
            <a:r>
              <a:rPr lang="en-US" altLang="ko-KR" sz="1400"/>
              <a:t>bool</a:t>
            </a:r>
            <a:r>
              <a:rPr lang="ko-KR" altLang="en-US" sz="1400"/>
              <a:t>값의 변수를 활용했으나 찾아보니</a:t>
            </a:r>
            <a:endParaRPr lang="en-US" altLang="ko-KR" sz="1400"/>
          </a:p>
          <a:p>
            <a:pPr algn="ctr"/>
            <a:r>
              <a:rPr lang="ko-KR" altLang="en-US" sz="1400"/>
              <a:t>이동 변화값에 대한 접근이 코드 내용이 더 간결해서</a:t>
            </a:r>
            <a:endParaRPr lang="en-US" altLang="ko-KR" sz="1400"/>
          </a:p>
          <a:p>
            <a:pPr algn="ctr"/>
            <a:r>
              <a:rPr lang="en-US" altLang="ko-KR" sz="1400"/>
              <a:t>Int</a:t>
            </a:r>
            <a:r>
              <a:rPr lang="ko-KR" altLang="en-US" sz="1400"/>
              <a:t>변수를 활용하였음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522025-6FE4-B67B-EA92-C36ECB31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6" y="2663174"/>
            <a:ext cx="3653485" cy="281773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C1A9E8-6BDF-C37C-25E4-7A7CBC32D0D1}"/>
              </a:ext>
            </a:extLst>
          </p:cNvPr>
          <p:cNvSpPr/>
          <p:nvPr/>
        </p:nvSpPr>
        <p:spPr>
          <a:xfrm>
            <a:off x="1321587" y="2125530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</a:t>
            </a:r>
            <a:endParaRPr lang="en-US" altLang="ko-KR" sz="1400"/>
          </a:p>
          <a:p>
            <a:pPr algn="ctr"/>
            <a:r>
              <a:rPr lang="ko-KR" altLang="en-US" sz="1400"/>
              <a:t>스프라이트</a:t>
            </a:r>
            <a:endParaRPr lang="en-US" altLang="ko-KR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C57F34-3105-A545-6E90-2C5EACC413D3}"/>
              </a:ext>
            </a:extLst>
          </p:cNvPr>
          <p:cNvSpPr/>
          <p:nvPr/>
        </p:nvSpPr>
        <p:spPr>
          <a:xfrm>
            <a:off x="361706" y="5516823"/>
            <a:ext cx="3653479" cy="53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스프라이트 에디터를 통해서</a:t>
            </a:r>
            <a:endParaRPr lang="en-US" altLang="ko-KR" sz="1400"/>
          </a:p>
          <a:p>
            <a:pPr algn="ctr"/>
            <a:r>
              <a:rPr lang="ko-KR" altLang="en-US" sz="1400"/>
              <a:t>활용할 애니메이션을 잘라서 활용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A28714-9F6D-E517-1CF8-2B1E90D8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972" y="2376396"/>
            <a:ext cx="2481138" cy="247656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89D3C1-843A-6103-0334-C0BC22D77BD1}"/>
              </a:ext>
            </a:extLst>
          </p:cNvPr>
          <p:cNvSpPr/>
          <p:nvPr/>
        </p:nvSpPr>
        <p:spPr>
          <a:xfrm>
            <a:off x="9071412" y="3927162"/>
            <a:ext cx="1408561" cy="925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93052D-1391-11F4-0C26-89E15DB3F155}"/>
              </a:ext>
            </a:extLst>
          </p:cNvPr>
          <p:cNvCxnSpPr/>
          <p:nvPr/>
        </p:nvCxnSpPr>
        <p:spPr>
          <a:xfrm flipV="1">
            <a:off x="8621486" y="3776353"/>
            <a:ext cx="0" cy="13288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A1F9875-E3A4-E778-FE88-043B7C4B5DAC}"/>
              </a:ext>
            </a:extLst>
          </p:cNvPr>
          <p:cNvCxnSpPr/>
          <p:nvPr/>
        </p:nvCxnSpPr>
        <p:spPr>
          <a:xfrm>
            <a:off x="8615548" y="3770416"/>
            <a:ext cx="455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68FC04-B539-8383-A7AC-C51BCC508F8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775693" y="4852965"/>
            <a:ext cx="318333" cy="252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0F89FA-1BB6-ECBA-B360-009031D66889}"/>
              </a:ext>
            </a:extLst>
          </p:cNvPr>
          <p:cNvSpPr/>
          <p:nvPr/>
        </p:nvSpPr>
        <p:spPr>
          <a:xfrm>
            <a:off x="8972140" y="5133336"/>
            <a:ext cx="2309417" cy="92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플레이어가 바라보는</a:t>
            </a:r>
            <a:endParaRPr lang="en-US" altLang="ko-KR" sz="1400"/>
          </a:p>
          <a:p>
            <a:pPr algn="ctr"/>
            <a:r>
              <a:rPr lang="ko-KR" altLang="en-US" sz="1400"/>
              <a:t>방향에 따른 스프라이트의</a:t>
            </a:r>
            <a:endParaRPr lang="en-US" altLang="ko-KR" sz="1400"/>
          </a:p>
          <a:p>
            <a:pPr algn="ctr"/>
            <a:r>
              <a:rPr lang="ko-KR" altLang="en-US" sz="1400"/>
              <a:t>반전을 보여주는 부분</a:t>
            </a:r>
            <a:endParaRPr lang="en-US" altLang="ko-KR" sz="14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DC870-EE52-FD87-6707-971E518C1642}"/>
              </a:ext>
            </a:extLst>
          </p:cNvPr>
          <p:cNvSpPr/>
          <p:nvPr/>
        </p:nvSpPr>
        <p:spPr>
          <a:xfrm>
            <a:off x="9253023" y="1901094"/>
            <a:ext cx="1513589" cy="3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코드 내용</a:t>
            </a:r>
          </a:p>
        </p:txBody>
      </p:sp>
    </p:spTree>
    <p:extLst>
      <p:ext uri="{BB962C8B-B14F-4D97-AF65-F5344CB8AC3E}">
        <p14:creationId xmlns:p14="http://schemas.microsoft.com/office/powerpoint/2010/main" val="319019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B31E0D-B7F7-4B9A-8D33-EB7E45C97969}"/>
              </a:ext>
            </a:extLst>
          </p:cNvPr>
          <p:cNvCxnSpPr/>
          <p:nvPr/>
        </p:nvCxnSpPr>
        <p:spPr>
          <a:xfrm>
            <a:off x="6951842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767797-086F-4DA8-B40D-11064CA6D0EC}"/>
              </a:ext>
            </a:extLst>
          </p:cNvPr>
          <p:cNvCxnSpPr/>
          <p:nvPr/>
        </p:nvCxnSpPr>
        <p:spPr>
          <a:xfrm>
            <a:off x="6951842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956C15-102F-4689-9433-639C4144C6B9}"/>
              </a:ext>
            </a:extLst>
          </p:cNvPr>
          <p:cNvCxnSpPr/>
          <p:nvPr/>
        </p:nvCxnSpPr>
        <p:spPr>
          <a:xfrm>
            <a:off x="6951842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65B16F-7D2F-4505-9F41-A7383C48FD49}"/>
              </a:ext>
            </a:extLst>
          </p:cNvPr>
          <p:cNvCxnSpPr/>
          <p:nvPr/>
        </p:nvCxnSpPr>
        <p:spPr>
          <a:xfrm>
            <a:off x="6951842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4E96B6-F1E9-400D-87D4-384FA35807B6}"/>
              </a:ext>
            </a:extLst>
          </p:cNvPr>
          <p:cNvCxnSpPr/>
          <p:nvPr/>
        </p:nvCxnSpPr>
        <p:spPr>
          <a:xfrm>
            <a:off x="6951842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72EE8C-F93A-4A25-8932-BF5EBE27D0FA}"/>
              </a:ext>
            </a:extLst>
          </p:cNvPr>
          <p:cNvCxnSpPr/>
          <p:nvPr/>
        </p:nvCxnSpPr>
        <p:spPr>
          <a:xfrm>
            <a:off x="6951842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C9961A-38C5-4B66-89B4-28EE5515B032}"/>
              </a:ext>
            </a:extLst>
          </p:cNvPr>
          <p:cNvCxnSpPr/>
          <p:nvPr/>
        </p:nvCxnSpPr>
        <p:spPr>
          <a:xfrm>
            <a:off x="6951842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4CA42757-93E6-D06E-10F4-7D29977A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5/6 ~ 5/7 :</a:t>
            </a:r>
            <a:r>
              <a:rPr lang="ko-KR" altLang="en-US" sz="2400"/>
              <a:t> 캐릭터의 애니메이션 및 장애물과의 상호작용 구현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장애물과의 상호작용</a:t>
            </a:r>
            <a:r>
              <a:rPr lang="en-US" altLang="ko-KR" sz="240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76ADD2-F571-6CEE-0D18-C0F3404F2FE6}"/>
              </a:ext>
            </a:extLst>
          </p:cNvPr>
          <p:cNvSpPr/>
          <p:nvPr/>
        </p:nvSpPr>
        <p:spPr>
          <a:xfrm>
            <a:off x="3099372" y="1964836"/>
            <a:ext cx="1663661" cy="62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플레이어의</a:t>
            </a:r>
            <a:endParaRPr lang="en-US" altLang="ko-KR" sz="1400"/>
          </a:p>
          <a:p>
            <a:pPr algn="ctr"/>
            <a:r>
              <a:rPr lang="ko-KR" altLang="en-US" sz="1400"/>
              <a:t>스크립트</a:t>
            </a:r>
            <a:endParaRPr lang="en-US" altLang="ko-KR" sz="1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7BEB7A-814F-7AD7-7AB5-F9C0F8C68ADF}"/>
              </a:ext>
            </a:extLst>
          </p:cNvPr>
          <p:cNvSpPr/>
          <p:nvPr/>
        </p:nvSpPr>
        <p:spPr>
          <a:xfrm>
            <a:off x="8721448" y="2029311"/>
            <a:ext cx="1663661" cy="62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장애물의</a:t>
            </a:r>
            <a:endParaRPr lang="en-US" altLang="ko-KR" sz="1400"/>
          </a:p>
          <a:p>
            <a:pPr algn="ctr"/>
            <a:r>
              <a:rPr lang="ko-KR" altLang="en-US" sz="1400"/>
              <a:t>스크립트</a:t>
            </a:r>
            <a:endParaRPr lang="en-US" altLang="ko-KR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237EED-87D1-E488-4B06-6033630B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12" y="2907505"/>
            <a:ext cx="4153988" cy="120685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38A8AE-5058-32D8-4382-E01E5ED2F81C}"/>
              </a:ext>
            </a:extLst>
          </p:cNvPr>
          <p:cNvSpPr/>
          <p:nvPr/>
        </p:nvSpPr>
        <p:spPr>
          <a:xfrm>
            <a:off x="7336785" y="4356048"/>
            <a:ext cx="4682643" cy="1484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콜라이더의 접촉사항에 따라</a:t>
            </a:r>
            <a:endParaRPr lang="en-US" altLang="ko-KR" sz="1400"/>
          </a:p>
          <a:p>
            <a:pPr algn="ctr"/>
            <a:r>
              <a:rPr lang="ko-KR" altLang="en-US" sz="1400"/>
              <a:t>접촉되면 해당 오브젝트는 무조건 삭제</a:t>
            </a:r>
            <a:endParaRPr lang="en-US" altLang="ko-KR" sz="140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3001D0C-5ACD-1FD2-EA74-D9459C4C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3" y="2700160"/>
            <a:ext cx="4134532" cy="34675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3492A2-EC20-4459-9B01-13A675BC6C16}"/>
              </a:ext>
            </a:extLst>
          </p:cNvPr>
          <p:cNvSpPr/>
          <p:nvPr/>
        </p:nvSpPr>
        <p:spPr>
          <a:xfrm>
            <a:off x="103353" y="2684469"/>
            <a:ext cx="2337715" cy="5522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8AA61-73AA-5241-FC2B-1E1BEDC3E79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441068" y="2906768"/>
            <a:ext cx="2531396" cy="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54CFE7-A715-55D5-9F03-466E65E1EBB4}"/>
              </a:ext>
            </a:extLst>
          </p:cNvPr>
          <p:cNvSpPr/>
          <p:nvPr/>
        </p:nvSpPr>
        <p:spPr>
          <a:xfrm>
            <a:off x="4972464" y="2653552"/>
            <a:ext cx="1784593" cy="60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오브젝트의</a:t>
            </a:r>
            <a:endParaRPr lang="en-US" altLang="ko-KR" sz="1200"/>
          </a:p>
          <a:p>
            <a:pPr algn="ctr"/>
            <a:r>
              <a:rPr lang="ko-KR" altLang="en-US" sz="1200"/>
              <a:t>태그에 따라 상호작용</a:t>
            </a:r>
            <a:endParaRPr lang="en-US" altLang="ko-KR" sz="12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C94D03-6FF4-390C-BBBF-CD9AAEEF272C}"/>
              </a:ext>
            </a:extLst>
          </p:cNvPr>
          <p:cNvSpPr/>
          <p:nvPr/>
        </p:nvSpPr>
        <p:spPr>
          <a:xfrm>
            <a:off x="436900" y="3859481"/>
            <a:ext cx="3654149" cy="10272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C7AFA0-EECF-C039-DF7C-A4359DA2532F}"/>
              </a:ext>
            </a:extLst>
          </p:cNvPr>
          <p:cNvSpPr/>
          <p:nvPr/>
        </p:nvSpPr>
        <p:spPr>
          <a:xfrm>
            <a:off x="436900" y="5552923"/>
            <a:ext cx="3654149" cy="6147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932088-0EFA-FD85-DC3E-EA47BF461290}"/>
              </a:ext>
            </a:extLst>
          </p:cNvPr>
          <p:cNvCxnSpPr>
            <a:cxnSpLocks/>
          </p:cNvCxnSpPr>
          <p:nvPr/>
        </p:nvCxnSpPr>
        <p:spPr>
          <a:xfrm flipV="1">
            <a:off x="4091049" y="3572890"/>
            <a:ext cx="714340" cy="81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01DB2B-19A2-B6E0-65D3-C4A5425F84B1}"/>
              </a:ext>
            </a:extLst>
          </p:cNvPr>
          <p:cNvSpPr/>
          <p:nvPr/>
        </p:nvSpPr>
        <p:spPr>
          <a:xfrm>
            <a:off x="4805389" y="3410877"/>
            <a:ext cx="1904168" cy="146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안좋은 아이템과 상호작용</a:t>
            </a:r>
            <a:endParaRPr lang="en-US" altLang="ko-KR" sz="1200"/>
          </a:p>
          <a:p>
            <a:pPr algn="ctr"/>
            <a:endParaRPr lang="en-US" altLang="ko-KR" sz="1200"/>
          </a:p>
          <a:p>
            <a:pPr marL="171450" indent="-171450" algn="ctr">
              <a:buFont typeface="Symbol" panose="05050102010706020507" pitchFamily="18" charset="2"/>
              <a:buChar char="Þ"/>
            </a:pPr>
            <a:r>
              <a:rPr lang="ko-KR" altLang="en-US" sz="1200"/>
              <a:t>나쁜 아이템과 접촉시</a:t>
            </a:r>
            <a:endParaRPr lang="en-US" altLang="ko-KR" sz="1200"/>
          </a:p>
          <a:p>
            <a:pPr algn="ctr"/>
            <a:r>
              <a:rPr lang="ko-KR" altLang="en-US" sz="1200"/>
              <a:t>체력이 달고</a:t>
            </a:r>
            <a:r>
              <a:rPr lang="en-US" altLang="ko-KR" sz="1200"/>
              <a:t>, </a:t>
            </a:r>
            <a:r>
              <a:rPr lang="ko-KR" altLang="en-US" sz="1200"/>
              <a:t>체력이</a:t>
            </a:r>
            <a:r>
              <a:rPr lang="en-US" altLang="ko-KR" sz="1200"/>
              <a:t> 0 </a:t>
            </a:r>
            <a:r>
              <a:rPr lang="ko-KR" altLang="en-US" sz="1200"/>
              <a:t>이될시 게임 오버</a:t>
            </a:r>
            <a:endParaRPr lang="en-US" altLang="ko-KR" sz="12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74EAFA-E7C2-1A1D-C73E-C533412C7A4E}"/>
              </a:ext>
            </a:extLst>
          </p:cNvPr>
          <p:cNvCxnSpPr>
            <a:cxnSpLocks/>
          </p:cNvCxnSpPr>
          <p:nvPr/>
        </p:nvCxnSpPr>
        <p:spPr>
          <a:xfrm flipV="1">
            <a:off x="4091049" y="5354507"/>
            <a:ext cx="714340" cy="5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3A501C-9C89-D7CC-DB68-B5743608A6BF}"/>
              </a:ext>
            </a:extLst>
          </p:cNvPr>
          <p:cNvSpPr/>
          <p:nvPr/>
        </p:nvSpPr>
        <p:spPr>
          <a:xfrm>
            <a:off x="4815619" y="5051719"/>
            <a:ext cx="1893937" cy="100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좋은 아이템과</a:t>
            </a:r>
            <a:endParaRPr lang="en-US" altLang="ko-KR" sz="1200"/>
          </a:p>
          <a:p>
            <a:pPr algn="ctr"/>
            <a:r>
              <a:rPr lang="ko-KR" altLang="en-US" sz="1200"/>
              <a:t>상호작용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=&gt; </a:t>
            </a:r>
            <a:r>
              <a:rPr lang="ko-KR" altLang="en-US" sz="1200"/>
              <a:t>체력이 참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875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AA6C8-449D-4B31-B934-ECC0768EECDE}"/>
              </a:ext>
            </a:extLst>
          </p:cNvPr>
          <p:cNvSpPr/>
          <p:nvPr/>
        </p:nvSpPr>
        <p:spPr>
          <a:xfrm>
            <a:off x="4757985" y="1919353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레벨 디자인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0B2707-855E-4B28-99B6-5E6A8FFC9EA2}"/>
              </a:ext>
            </a:extLst>
          </p:cNvPr>
          <p:cNvCxnSpPr/>
          <p:nvPr/>
        </p:nvCxnSpPr>
        <p:spPr>
          <a:xfrm>
            <a:off x="6509591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A1FDD8-6634-4087-8FA5-0DA25EEF82D2}"/>
              </a:ext>
            </a:extLst>
          </p:cNvPr>
          <p:cNvCxnSpPr/>
          <p:nvPr/>
        </p:nvCxnSpPr>
        <p:spPr>
          <a:xfrm>
            <a:off x="6509591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BFAED9-D952-4B2F-A818-C5C45600715D}"/>
              </a:ext>
            </a:extLst>
          </p:cNvPr>
          <p:cNvCxnSpPr/>
          <p:nvPr/>
        </p:nvCxnSpPr>
        <p:spPr>
          <a:xfrm>
            <a:off x="6509591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997E3D-8E3A-4DE4-A8EA-3032FAE167E1}"/>
              </a:ext>
            </a:extLst>
          </p:cNvPr>
          <p:cNvCxnSpPr/>
          <p:nvPr/>
        </p:nvCxnSpPr>
        <p:spPr>
          <a:xfrm>
            <a:off x="6509591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63F447-158E-4099-9261-CC7DD3190EC4}"/>
              </a:ext>
            </a:extLst>
          </p:cNvPr>
          <p:cNvCxnSpPr/>
          <p:nvPr/>
        </p:nvCxnSpPr>
        <p:spPr>
          <a:xfrm>
            <a:off x="6509591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EAC443-1ABF-4242-960A-1034FC45E081}"/>
              </a:ext>
            </a:extLst>
          </p:cNvPr>
          <p:cNvCxnSpPr/>
          <p:nvPr/>
        </p:nvCxnSpPr>
        <p:spPr>
          <a:xfrm>
            <a:off x="6509591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BF47E6-F8C7-455B-9905-1E2FAC41D313}"/>
              </a:ext>
            </a:extLst>
          </p:cNvPr>
          <p:cNvCxnSpPr/>
          <p:nvPr/>
        </p:nvCxnSpPr>
        <p:spPr>
          <a:xfrm>
            <a:off x="6509591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6C253BCA-0002-5D4B-F3E0-3AC1AD39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5/8 ~ 5/10 : </a:t>
            </a:r>
            <a:r>
              <a:rPr lang="ko-KR" altLang="en-US" sz="2400"/>
              <a:t>간단한 레벨디자인과 점프 구현 및 세이브 포인트 구현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간단한 레벨디자인</a:t>
            </a:r>
            <a:r>
              <a:rPr lang="en-US" altLang="ko-KR" sz="2400"/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FD240B-D125-C3EB-F719-F16C449B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5" y="2738143"/>
            <a:ext cx="2865417" cy="19843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197A3AA-453F-6032-7100-D4933C4D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9" y="4785157"/>
            <a:ext cx="5447985" cy="13258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2F91A-95F9-79A8-C399-E62FA688A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840" y="2709941"/>
            <a:ext cx="1628660" cy="203160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63AF2A-A7BB-F160-7CA2-8DABF12A540D}"/>
              </a:ext>
            </a:extLst>
          </p:cNvPr>
          <p:cNvSpPr/>
          <p:nvPr/>
        </p:nvSpPr>
        <p:spPr>
          <a:xfrm>
            <a:off x="7722634" y="2486685"/>
            <a:ext cx="3582676" cy="137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400"/>
              <a:t>Tilemap</a:t>
            </a:r>
            <a:r>
              <a:rPr lang="ko-KR" altLang="en-US" sz="1400"/>
              <a:t>을 이용하여 작업 했음</a:t>
            </a:r>
            <a:endParaRPr lang="en-US" altLang="ko-KR" sz="1400"/>
          </a:p>
          <a:p>
            <a:pPr algn="ctr"/>
            <a:endParaRPr lang="en-US" altLang="ko-KR" sz="1400"/>
          </a:p>
          <a:p>
            <a:pPr marL="285750" indent="-285750" algn="ctr">
              <a:buFontTx/>
              <a:buChar char="-"/>
            </a:pPr>
            <a:r>
              <a:rPr lang="ko-KR" altLang="en-US" sz="1400"/>
              <a:t>설계 자체가 간단해서 </a:t>
            </a:r>
            <a:r>
              <a:rPr lang="en-US" altLang="ko-KR" sz="1400"/>
              <a:t>Tilemap</a:t>
            </a:r>
            <a:r>
              <a:rPr lang="ko-KR" altLang="en-US" sz="1400"/>
              <a:t>만 활용 했으나</a:t>
            </a:r>
            <a:r>
              <a:rPr lang="en-US" altLang="ko-KR" sz="1400"/>
              <a:t>, RuleTile</a:t>
            </a:r>
            <a:r>
              <a:rPr lang="ko-KR" altLang="en-US" sz="1400"/>
              <a:t>이란 것을 확인하고 </a:t>
            </a:r>
            <a:endParaRPr lang="en-US" altLang="ko-KR" sz="1400"/>
          </a:p>
          <a:p>
            <a:pPr algn="ctr"/>
            <a:r>
              <a:rPr lang="ko-KR" altLang="en-US" sz="1400"/>
              <a:t>사용해 봤음</a:t>
            </a:r>
            <a:endParaRPr lang="en-US" altLang="ko-KR" sz="14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22BCE16-606F-EAB5-1223-D16E1972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67" y="3922400"/>
            <a:ext cx="4979610" cy="266308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1D8D4D9-7EBF-1BC4-AF54-561A1A5A7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55" y="3921513"/>
            <a:ext cx="2593866" cy="27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2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DF8A0D-3332-4C39-A55D-DBD6CCC2596F}"/>
              </a:ext>
            </a:extLst>
          </p:cNvPr>
          <p:cNvSpPr/>
          <p:nvPr/>
        </p:nvSpPr>
        <p:spPr>
          <a:xfrm>
            <a:off x="4667864" y="1934173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점프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F5EC2E-C115-4230-97AE-1AC06173E645}"/>
              </a:ext>
            </a:extLst>
          </p:cNvPr>
          <p:cNvCxnSpPr/>
          <p:nvPr/>
        </p:nvCxnSpPr>
        <p:spPr>
          <a:xfrm>
            <a:off x="6255129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8B4323-8EF8-4925-8F17-490B7751F12A}"/>
              </a:ext>
            </a:extLst>
          </p:cNvPr>
          <p:cNvCxnSpPr/>
          <p:nvPr/>
        </p:nvCxnSpPr>
        <p:spPr>
          <a:xfrm>
            <a:off x="6255129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AC0899-2C1C-4BC7-A86B-35C46D2D315C}"/>
              </a:ext>
            </a:extLst>
          </p:cNvPr>
          <p:cNvCxnSpPr/>
          <p:nvPr/>
        </p:nvCxnSpPr>
        <p:spPr>
          <a:xfrm>
            <a:off x="6255129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2439EB-B17A-4239-81A7-C6D443C0A9FB}"/>
              </a:ext>
            </a:extLst>
          </p:cNvPr>
          <p:cNvCxnSpPr/>
          <p:nvPr/>
        </p:nvCxnSpPr>
        <p:spPr>
          <a:xfrm>
            <a:off x="6255129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0A136F-E5FD-448D-868D-CF15D9E08278}"/>
              </a:ext>
            </a:extLst>
          </p:cNvPr>
          <p:cNvCxnSpPr/>
          <p:nvPr/>
        </p:nvCxnSpPr>
        <p:spPr>
          <a:xfrm>
            <a:off x="6255129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24B1B2-5034-4F8B-BD23-68D7EA7893E7}"/>
              </a:ext>
            </a:extLst>
          </p:cNvPr>
          <p:cNvCxnSpPr/>
          <p:nvPr/>
        </p:nvCxnSpPr>
        <p:spPr>
          <a:xfrm>
            <a:off x="6255129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52677B-AC31-44DC-9E0F-AAF9DDEA0F34}"/>
              </a:ext>
            </a:extLst>
          </p:cNvPr>
          <p:cNvCxnSpPr/>
          <p:nvPr/>
        </p:nvCxnSpPr>
        <p:spPr>
          <a:xfrm>
            <a:off x="6255129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75B30198-976A-9C5B-21AD-9AE0940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5/8 ~ 5/10 : </a:t>
            </a:r>
            <a:r>
              <a:rPr lang="ko-KR" altLang="en-US" sz="2400"/>
              <a:t>간단한 레벨디자인과 점프 구현 및 세이브 포인트 구현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점프 구현</a:t>
            </a:r>
            <a:r>
              <a:rPr lang="en-US" altLang="ko-KR" sz="240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E3FC74-A171-FAA0-0E2E-5F906FC0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3" y="3452839"/>
            <a:ext cx="5762625" cy="1962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B555A7-5075-39C2-681E-B41233A1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39" y="5479849"/>
            <a:ext cx="3353292" cy="12758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4B0430-DF17-0243-FEB0-4E27E34D5273}"/>
              </a:ext>
            </a:extLst>
          </p:cNvPr>
          <p:cNvSpPr/>
          <p:nvPr/>
        </p:nvSpPr>
        <p:spPr>
          <a:xfrm>
            <a:off x="8229513" y="2626181"/>
            <a:ext cx="1663661" cy="62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플레이어의</a:t>
            </a:r>
            <a:endParaRPr lang="en-US" altLang="ko-KR" sz="1400"/>
          </a:p>
          <a:p>
            <a:pPr algn="ctr"/>
            <a:r>
              <a:rPr lang="ko-KR" altLang="en-US" sz="1400"/>
              <a:t>스크립트</a:t>
            </a:r>
            <a:endParaRPr lang="en-US" altLang="ko-KR" sz="1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736314-5925-5A31-C6A9-6B89A83424D8}"/>
              </a:ext>
            </a:extLst>
          </p:cNvPr>
          <p:cNvSpPr/>
          <p:nvPr/>
        </p:nvSpPr>
        <p:spPr>
          <a:xfrm>
            <a:off x="6778545" y="3428999"/>
            <a:ext cx="4378323" cy="260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점프는 </a:t>
            </a:r>
            <a:r>
              <a:rPr lang="en-US" altLang="ko-KR" sz="1400"/>
              <a:t>2</a:t>
            </a:r>
            <a:r>
              <a:rPr lang="ko-KR" altLang="en-US" sz="1400"/>
              <a:t>단점프까지 가능하게끔 전역변수로 선언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algn="ctr"/>
            <a:r>
              <a:rPr lang="en-US" altLang="ko-KR" sz="1400"/>
              <a:t>- Update</a:t>
            </a:r>
            <a:r>
              <a:rPr lang="ko-KR" altLang="en-US" sz="1400"/>
              <a:t>에서 </a:t>
            </a:r>
            <a:r>
              <a:rPr lang="en-US" altLang="ko-KR" sz="1400"/>
              <a:t>Jump</a:t>
            </a:r>
            <a:r>
              <a:rPr lang="ko-KR" altLang="en-US" sz="1400"/>
              <a:t>키를 입력받아옴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algn="ctr"/>
            <a:r>
              <a:rPr lang="en-US" altLang="ko-KR" sz="1400"/>
              <a:t>- OnColliderEnter2D</a:t>
            </a:r>
            <a:r>
              <a:rPr lang="ko-KR" altLang="en-US" sz="1400"/>
              <a:t>함수에서 </a:t>
            </a:r>
            <a:endParaRPr lang="en-US" altLang="ko-KR" sz="1400"/>
          </a:p>
          <a:p>
            <a:pPr algn="ctr"/>
            <a:r>
              <a:rPr lang="ko-KR" altLang="en-US" sz="1400"/>
              <a:t>플레이어가 다시 땅에 닿았을 때</a:t>
            </a:r>
            <a:r>
              <a:rPr lang="en-US" altLang="ko-KR" sz="1400"/>
              <a:t>, </a:t>
            </a:r>
            <a:r>
              <a:rPr lang="ko-KR" altLang="en-US" sz="1400"/>
              <a:t>점프 카운트를 </a:t>
            </a:r>
            <a:endParaRPr lang="en-US" altLang="ko-KR" sz="1400"/>
          </a:p>
          <a:p>
            <a:pPr algn="ctr"/>
            <a:r>
              <a:rPr lang="en-US" altLang="ko-KR" sz="1400"/>
              <a:t>2</a:t>
            </a:r>
            <a:r>
              <a:rPr lang="ko-KR" altLang="en-US" sz="1400"/>
              <a:t>로 초기화</a:t>
            </a:r>
            <a:endParaRPr lang="en-US" altLang="ko-KR" sz="1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7753D6-123C-0B3C-3732-93BB49879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103" y="2463225"/>
            <a:ext cx="2714625" cy="8953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8C9F4D-8648-E01D-613F-AAF0DAAAF360}"/>
              </a:ext>
            </a:extLst>
          </p:cNvPr>
          <p:cNvCxnSpPr>
            <a:stCxn id="19" idx="3"/>
          </p:cNvCxnSpPr>
          <p:nvPr/>
        </p:nvCxnSpPr>
        <p:spPr>
          <a:xfrm>
            <a:off x="4365728" y="2910900"/>
            <a:ext cx="2593212" cy="11979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A0302C-5850-7E9B-A80D-9EE73AEFCFDC}"/>
              </a:ext>
            </a:extLst>
          </p:cNvPr>
          <p:cNvCxnSpPr>
            <a:stCxn id="15" idx="3"/>
          </p:cNvCxnSpPr>
          <p:nvPr/>
        </p:nvCxnSpPr>
        <p:spPr>
          <a:xfrm>
            <a:off x="6048498" y="4433914"/>
            <a:ext cx="1468583" cy="22715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B91723-599C-2162-1238-171ECF175715}"/>
              </a:ext>
            </a:extLst>
          </p:cNvPr>
          <p:cNvCxnSpPr>
            <a:stCxn id="17" idx="3"/>
          </p:cNvCxnSpPr>
          <p:nvPr/>
        </p:nvCxnSpPr>
        <p:spPr>
          <a:xfrm flipV="1">
            <a:off x="4843831" y="5094514"/>
            <a:ext cx="2156673" cy="10232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7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세이브 포인트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0255B9-31DF-456E-AB7D-D1EFB5DD768C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94A83-DFAE-42FD-8A77-4FCA902CF321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34F5B-AC2E-4000-B855-29A7FF3CB0FA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552D666-92B3-4E4B-B3EF-E0140026ADE0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BE5EAC-589B-4664-93D2-F26C75FE3965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7689D0-857F-4632-82BE-8EC5B439FB93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D2A0C-B1D0-4668-A02D-A3C1A2033741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5/8 ~ 5/10 : </a:t>
            </a:r>
            <a:r>
              <a:rPr lang="ko-KR" altLang="en-US" sz="2400"/>
              <a:t>간단한 레벨디자인과 점프 구현 및 세이브 포인트 구현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세이브 포인트 </a:t>
            </a:r>
            <a:r>
              <a:rPr lang="en-US" altLang="ko-KR" sz="2400"/>
              <a:t>– </a:t>
            </a:r>
            <a:r>
              <a:rPr lang="ko-KR" altLang="en-US" sz="2400"/>
              <a:t>설계</a:t>
            </a:r>
            <a:r>
              <a:rPr lang="en-US" altLang="ko-KR" sz="24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BBC3E-4B61-7722-EC4E-F4257978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" y="2687269"/>
            <a:ext cx="3747098" cy="1657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C48CAF-CF00-C6E5-533C-1885DAEF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" y="4524366"/>
            <a:ext cx="2809875" cy="223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00FBB-1983-DB38-6A86-B00293D2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07" y="3533509"/>
            <a:ext cx="1557988" cy="261624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D505E2-CC1A-B4DE-BE8C-892ABD5237A7}"/>
              </a:ext>
            </a:extLst>
          </p:cNvPr>
          <p:cNvCxnSpPr/>
          <p:nvPr/>
        </p:nvCxnSpPr>
        <p:spPr>
          <a:xfrm flipV="1">
            <a:off x="564078" y="3198031"/>
            <a:ext cx="2606634" cy="40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3B7416-A6AB-D787-606D-72B1A14E5FF9}"/>
              </a:ext>
            </a:extLst>
          </p:cNvPr>
          <p:cNvCxnSpPr>
            <a:cxnSpLocks/>
          </p:cNvCxnSpPr>
          <p:nvPr/>
        </p:nvCxnSpPr>
        <p:spPr>
          <a:xfrm>
            <a:off x="2048495" y="3394858"/>
            <a:ext cx="2060367" cy="21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CD18B-8D62-DB0B-07F7-AAA23DDE0528}"/>
              </a:ext>
            </a:extLst>
          </p:cNvPr>
          <p:cNvSpPr/>
          <p:nvPr/>
        </p:nvSpPr>
        <p:spPr>
          <a:xfrm>
            <a:off x="4108862" y="5498275"/>
            <a:ext cx="855024" cy="2395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8D932-5441-4CFB-DFF1-436CFA3EB4FD}"/>
              </a:ext>
            </a:extLst>
          </p:cNvPr>
          <p:cNvCxnSpPr/>
          <p:nvPr/>
        </p:nvCxnSpPr>
        <p:spPr>
          <a:xfrm>
            <a:off x="2131621" y="4981984"/>
            <a:ext cx="2054431" cy="80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6D7BB39-5911-AF29-958F-77C004D4E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613" y="2735317"/>
            <a:ext cx="1400175" cy="40005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7BA4CF-9016-0E14-466F-19ADC7BF65FB}"/>
              </a:ext>
            </a:extLst>
          </p:cNvPr>
          <p:cNvCxnSpPr/>
          <p:nvPr/>
        </p:nvCxnSpPr>
        <p:spPr>
          <a:xfrm flipV="1">
            <a:off x="7048005" y="2513115"/>
            <a:ext cx="1074717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2F8046AB-FE3A-424C-BABE-159497F15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680" y="2073268"/>
            <a:ext cx="666750" cy="6858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B6A473-C45F-208C-799A-61DBC4B0FBD2}"/>
              </a:ext>
            </a:extLst>
          </p:cNvPr>
          <p:cNvSpPr/>
          <p:nvPr/>
        </p:nvSpPr>
        <p:spPr>
          <a:xfrm>
            <a:off x="8876977" y="2165301"/>
            <a:ext cx="2848160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이미지 </a:t>
            </a:r>
            <a:r>
              <a:rPr lang="en-US" altLang="ko-KR" sz="1200"/>
              <a:t>: Is</a:t>
            </a:r>
            <a:r>
              <a:rPr lang="ko-KR" altLang="en-US" sz="1200"/>
              <a:t> </a:t>
            </a:r>
            <a:r>
              <a:rPr lang="en-US" altLang="ko-KR" sz="1200"/>
              <a:t>Trigger </a:t>
            </a:r>
            <a:r>
              <a:rPr lang="ko-KR" altLang="en-US" sz="1200"/>
              <a:t>설정</a:t>
            </a: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플레이어와 직접 상호작용 하는 부분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FC9964-04FF-558E-DFDB-E62C034819AF}"/>
              </a:ext>
            </a:extLst>
          </p:cNvPr>
          <p:cNvCxnSpPr>
            <a:cxnSpLocks/>
          </p:cNvCxnSpPr>
          <p:nvPr/>
        </p:nvCxnSpPr>
        <p:spPr>
          <a:xfrm>
            <a:off x="7239711" y="3068286"/>
            <a:ext cx="704881" cy="2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8AE51D-7924-A8F4-35D8-93B5A36CE88A}"/>
              </a:ext>
            </a:extLst>
          </p:cNvPr>
          <p:cNvSpPr/>
          <p:nvPr/>
        </p:nvSpPr>
        <p:spPr>
          <a:xfrm>
            <a:off x="7944592" y="3075528"/>
            <a:ext cx="2848160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빈 오브젝트</a:t>
            </a: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플레이어가 리스폰 하는 지역 설정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DE08F7D-3891-8FB9-B605-8E017EE41271}"/>
              </a:ext>
            </a:extLst>
          </p:cNvPr>
          <p:cNvCxnSpPr/>
          <p:nvPr/>
        </p:nvCxnSpPr>
        <p:spPr>
          <a:xfrm flipV="1">
            <a:off x="4922322" y="2935342"/>
            <a:ext cx="0" cy="25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5E5BDB1-0278-87C7-BED8-AA6EC47F9B8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22322" y="2935342"/>
            <a:ext cx="97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B441AD-52F7-6181-C9BD-0081DEDD344F}"/>
              </a:ext>
            </a:extLst>
          </p:cNvPr>
          <p:cNvSpPr/>
          <p:nvPr/>
        </p:nvSpPr>
        <p:spPr>
          <a:xfrm>
            <a:off x="5812618" y="4038582"/>
            <a:ext cx="5912517" cy="245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/>
              <a:t>플레이어 스크립트에 </a:t>
            </a:r>
            <a:r>
              <a:rPr lang="en-US" altLang="ko-KR" sz="1200"/>
              <a:t>[</a:t>
            </a:r>
            <a:r>
              <a:rPr lang="ko-KR" altLang="en-US" sz="1200"/>
              <a:t>시작포인트</a:t>
            </a:r>
            <a:r>
              <a:rPr lang="en-US" altLang="ko-KR" sz="1200"/>
              <a:t>]</a:t>
            </a:r>
            <a:r>
              <a:rPr lang="ko-KR" altLang="en-US" sz="1200"/>
              <a:t>와 </a:t>
            </a:r>
            <a:r>
              <a:rPr lang="en-US" altLang="ko-KR" sz="1200"/>
              <a:t>[</a:t>
            </a:r>
            <a:r>
              <a:rPr lang="ko-KR" altLang="en-US" sz="1200"/>
              <a:t>세이브포인트</a:t>
            </a:r>
            <a:r>
              <a:rPr lang="en-US" altLang="ko-KR" sz="1200"/>
              <a:t>], [</a:t>
            </a:r>
            <a:r>
              <a:rPr lang="ko-KR" altLang="en-US" sz="1200"/>
              <a:t>엔드포인트</a:t>
            </a:r>
            <a:r>
              <a:rPr lang="en-US" altLang="ko-KR" sz="1200"/>
              <a:t>]</a:t>
            </a:r>
            <a:r>
              <a:rPr lang="ko-KR" altLang="en-US" sz="1200"/>
              <a:t>를 </a:t>
            </a:r>
            <a:endParaRPr lang="en-US" altLang="ko-KR" sz="1200"/>
          </a:p>
          <a:p>
            <a:pPr algn="ctr"/>
            <a:r>
              <a:rPr lang="ko-KR" altLang="en-US" sz="1200"/>
              <a:t>아울렛으로 받아옴</a:t>
            </a:r>
            <a:endParaRPr lang="en-US" altLang="ko-KR" sz="1200"/>
          </a:p>
          <a:p>
            <a:pPr algn="ctr"/>
            <a:endParaRPr lang="en-US" altLang="ko-KR" sz="1200"/>
          </a:p>
          <a:p>
            <a:pPr marL="171450" indent="-171450" algn="ctr">
              <a:buFontTx/>
              <a:buChar char="-"/>
            </a:pPr>
            <a:r>
              <a:rPr lang="ko-KR" altLang="en-US" sz="1200"/>
              <a:t>게임 시작시 첫 리스폰 포인트는 </a:t>
            </a:r>
            <a:r>
              <a:rPr lang="en-US" altLang="ko-KR" sz="1200"/>
              <a:t>[</a:t>
            </a:r>
            <a:r>
              <a:rPr lang="ko-KR" altLang="en-US" sz="1200"/>
              <a:t>시작포인트</a:t>
            </a:r>
            <a:r>
              <a:rPr lang="en-US" altLang="ko-KR" sz="1200"/>
              <a:t>] </a:t>
            </a:r>
            <a:r>
              <a:rPr lang="ko-KR" altLang="en-US" sz="1200"/>
              <a:t>설정</a:t>
            </a:r>
            <a:endParaRPr lang="en-US" altLang="ko-KR" sz="1200"/>
          </a:p>
          <a:p>
            <a:pPr marL="171450" indent="-171450" algn="ctr">
              <a:buFontTx/>
              <a:buChar char="-"/>
            </a:pP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플레이어가 </a:t>
            </a:r>
            <a:r>
              <a:rPr lang="en-US" altLang="ko-KR" sz="1200"/>
              <a:t>Is Trigger</a:t>
            </a:r>
            <a:r>
              <a:rPr lang="ko-KR" altLang="en-US" sz="1200"/>
              <a:t>로 설정되어 있는 </a:t>
            </a:r>
            <a:r>
              <a:rPr lang="en-US" altLang="ko-KR" sz="1200"/>
              <a:t>SavePoint_1</a:t>
            </a:r>
            <a:r>
              <a:rPr lang="ko-KR" altLang="en-US" sz="1200"/>
              <a:t>에 도달할때</a:t>
            </a:r>
            <a:endParaRPr lang="en-US" altLang="ko-KR" sz="1200"/>
          </a:p>
          <a:p>
            <a:pPr algn="ctr"/>
            <a:r>
              <a:rPr lang="ko-KR" altLang="en-US" sz="1200"/>
              <a:t>리스폰 포인트는 </a:t>
            </a:r>
            <a:r>
              <a:rPr lang="en-US" altLang="ko-KR" sz="1200"/>
              <a:t>SavePoint1_pos</a:t>
            </a:r>
            <a:r>
              <a:rPr lang="ko-KR" altLang="en-US" sz="1200"/>
              <a:t>로 바꿈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- SavePoint_2</a:t>
            </a:r>
            <a:r>
              <a:rPr lang="ko-KR" altLang="en-US" sz="1200"/>
              <a:t>에 도달했을 경우</a:t>
            </a:r>
            <a:r>
              <a:rPr lang="en-US" altLang="ko-KR" sz="1200"/>
              <a:t>, Split</a:t>
            </a:r>
            <a:r>
              <a:rPr lang="ko-KR" altLang="en-US" sz="1200"/>
              <a:t>함수를 이용해서 </a:t>
            </a:r>
            <a:r>
              <a:rPr lang="en-US" altLang="ko-KR" sz="1200"/>
              <a:t>SavePoint</a:t>
            </a:r>
            <a:r>
              <a:rPr lang="ko-KR" altLang="en-US" sz="120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0441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세이브 포인트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0255B9-31DF-456E-AB7D-D1EFB5DD768C}"/>
              </a:ext>
            </a:extLst>
          </p:cNvPr>
          <p:cNvCxnSpPr/>
          <p:nvPr/>
        </p:nvCxnSpPr>
        <p:spPr>
          <a:xfrm>
            <a:off x="6096000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94A83-DFAE-42FD-8A77-4FCA902CF321}"/>
              </a:ext>
            </a:extLst>
          </p:cNvPr>
          <p:cNvCxnSpPr/>
          <p:nvPr/>
        </p:nvCxnSpPr>
        <p:spPr>
          <a:xfrm>
            <a:off x="6096000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34F5B-AC2E-4000-B855-29A7FF3CB0FA}"/>
              </a:ext>
            </a:extLst>
          </p:cNvPr>
          <p:cNvCxnSpPr/>
          <p:nvPr/>
        </p:nvCxnSpPr>
        <p:spPr>
          <a:xfrm>
            <a:off x="6096000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552D666-92B3-4E4B-B3EF-E0140026ADE0}"/>
              </a:ext>
            </a:extLst>
          </p:cNvPr>
          <p:cNvCxnSpPr/>
          <p:nvPr/>
        </p:nvCxnSpPr>
        <p:spPr>
          <a:xfrm>
            <a:off x="6096000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BE5EAC-589B-4664-93D2-F26C75FE3965}"/>
              </a:ext>
            </a:extLst>
          </p:cNvPr>
          <p:cNvCxnSpPr/>
          <p:nvPr/>
        </p:nvCxnSpPr>
        <p:spPr>
          <a:xfrm>
            <a:off x="6096000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7689D0-857F-4632-82BE-8EC5B439FB93}"/>
              </a:ext>
            </a:extLst>
          </p:cNvPr>
          <p:cNvCxnSpPr/>
          <p:nvPr/>
        </p:nvCxnSpPr>
        <p:spPr>
          <a:xfrm>
            <a:off x="6096000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D2A0C-B1D0-4668-A02D-A3C1A2033741}"/>
              </a:ext>
            </a:extLst>
          </p:cNvPr>
          <p:cNvCxnSpPr/>
          <p:nvPr/>
        </p:nvCxnSpPr>
        <p:spPr>
          <a:xfrm>
            <a:off x="6096000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5/8 ~ 5/10 : </a:t>
            </a:r>
            <a:r>
              <a:rPr lang="ko-KR" altLang="en-US" sz="2400"/>
              <a:t>간단한 레벨디자인과 점프 구현 및 세이브 포인트 구현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세이브 포인트 </a:t>
            </a:r>
            <a:r>
              <a:rPr lang="en-US" altLang="ko-KR" sz="2400"/>
              <a:t>– </a:t>
            </a:r>
            <a:r>
              <a:rPr lang="ko-KR" altLang="en-US" sz="2400"/>
              <a:t>구현</a:t>
            </a:r>
            <a:r>
              <a:rPr lang="en-US" altLang="ko-KR" sz="2400"/>
              <a:t>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B441AD-52F7-6181-C9BD-0081DEDD344F}"/>
              </a:ext>
            </a:extLst>
          </p:cNvPr>
          <p:cNvSpPr/>
          <p:nvPr/>
        </p:nvSpPr>
        <p:spPr>
          <a:xfrm>
            <a:off x="96511" y="3001205"/>
            <a:ext cx="5912517" cy="245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/>
              <a:t>플레이어 스크립트에 </a:t>
            </a:r>
            <a:r>
              <a:rPr lang="en-US" altLang="ko-KR" sz="1200"/>
              <a:t>[</a:t>
            </a:r>
            <a:r>
              <a:rPr lang="ko-KR" altLang="en-US" sz="1200"/>
              <a:t>시작포인트</a:t>
            </a:r>
            <a:r>
              <a:rPr lang="en-US" altLang="ko-KR" sz="1200"/>
              <a:t>]</a:t>
            </a:r>
            <a:r>
              <a:rPr lang="ko-KR" altLang="en-US" sz="1200"/>
              <a:t>와 </a:t>
            </a:r>
            <a:r>
              <a:rPr lang="en-US" altLang="ko-KR" sz="1200"/>
              <a:t>[</a:t>
            </a:r>
            <a:r>
              <a:rPr lang="ko-KR" altLang="en-US" sz="1200"/>
              <a:t>세이브포인트</a:t>
            </a:r>
            <a:r>
              <a:rPr lang="en-US" altLang="ko-KR" sz="1200"/>
              <a:t>], [</a:t>
            </a:r>
            <a:r>
              <a:rPr lang="ko-KR" altLang="en-US" sz="1200"/>
              <a:t>엔드포인트</a:t>
            </a:r>
            <a:r>
              <a:rPr lang="en-US" altLang="ko-KR" sz="1200"/>
              <a:t>]</a:t>
            </a:r>
            <a:r>
              <a:rPr lang="ko-KR" altLang="en-US" sz="1200"/>
              <a:t>를 </a:t>
            </a:r>
            <a:endParaRPr lang="en-US" altLang="ko-KR" sz="1200"/>
          </a:p>
          <a:p>
            <a:pPr algn="ctr"/>
            <a:r>
              <a:rPr lang="ko-KR" altLang="en-US" sz="1200"/>
              <a:t>아울렛으로 받아옴</a:t>
            </a:r>
            <a:endParaRPr lang="en-US" altLang="ko-KR" sz="1200"/>
          </a:p>
          <a:p>
            <a:pPr algn="ctr"/>
            <a:endParaRPr lang="en-US" altLang="ko-KR" sz="1200"/>
          </a:p>
          <a:p>
            <a:pPr marL="171450" indent="-171450" algn="ctr">
              <a:buFontTx/>
              <a:buChar char="-"/>
            </a:pPr>
            <a:r>
              <a:rPr lang="ko-KR" altLang="en-US" sz="1200"/>
              <a:t>게임 시작시 첫 리스폰 포인트는 </a:t>
            </a:r>
            <a:r>
              <a:rPr lang="en-US" altLang="ko-KR" sz="1200"/>
              <a:t>[</a:t>
            </a:r>
            <a:r>
              <a:rPr lang="ko-KR" altLang="en-US" sz="1200"/>
              <a:t>시작포인트</a:t>
            </a:r>
            <a:r>
              <a:rPr lang="en-US" altLang="ko-KR" sz="1200"/>
              <a:t>] </a:t>
            </a:r>
            <a:r>
              <a:rPr lang="ko-KR" altLang="en-US" sz="1200"/>
              <a:t>설정</a:t>
            </a:r>
            <a:endParaRPr lang="en-US" altLang="ko-KR" sz="1200"/>
          </a:p>
          <a:p>
            <a:pPr marL="171450" indent="-171450" algn="ctr">
              <a:buFontTx/>
              <a:buChar char="-"/>
            </a:pPr>
            <a:endParaRPr lang="en-US" altLang="ko-KR" sz="1200"/>
          </a:p>
          <a:p>
            <a:pPr algn="ctr"/>
            <a:r>
              <a:rPr lang="en-US" altLang="ko-KR" sz="1200"/>
              <a:t>- </a:t>
            </a:r>
            <a:r>
              <a:rPr lang="ko-KR" altLang="en-US" sz="1200"/>
              <a:t>플레이어가 </a:t>
            </a:r>
            <a:r>
              <a:rPr lang="en-US" altLang="ko-KR" sz="1200"/>
              <a:t>Is Trigger</a:t>
            </a:r>
            <a:r>
              <a:rPr lang="ko-KR" altLang="en-US" sz="1200"/>
              <a:t>로 설정되어 있는 </a:t>
            </a:r>
            <a:r>
              <a:rPr lang="en-US" altLang="ko-KR" sz="1200"/>
              <a:t>SavePoint_1</a:t>
            </a:r>
            <a:r>
              <a:rPr lang="ko-KR" altLang="en-US" sz="1200"/>
              <a:t>에 도달할때</a:t>
            </a:r>
            <a:endParaRPr lang="en-US" altLang="ko-KR" sz="1200"/>
          </a:p>
          <a:p>
            <a:pPr algn="ctr"/>
            <a:r>
              <a:rPr lang="ko-KR" altLang="en-US" sz="1200"/>
              <a:t>리스폰 포인트는 </a:t>
            </a:r>
            <a:r>
              <a:rPr lang="en-US" altLang="ko-KR" sz="1200"/>
              <a:t>SavePoint1_pos</a:t>
            </a:r>
            <a:r>
              <a:rPr lang="ko-KR" altLang="en-US" sz="1200"/>
              <a:t>로 바꿈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- SavePoint_2</a:t>
            </a:r>
            <a:r>
              <a:rPr lang="ko-KR" altLang="en-US" sz="1200"/>
              <a:t>에 도달했을 경우</a:t>
            </a:r>
            <a:r>
              <a:rPr lang="en-US" altLang="ko-KR" sz="1200"/>
              <a:t>, Split</a:t>
            </a:r>
            <a:r>
              <a:rPr lang="ko-KR" altLang="en-US" sz="1200"/>
              <a:t>함수를 이용해서 </a:t>
            </a:r>
            <a:r>
              <a:rPr lang="en-US" altLang="ko-KR" sz="1200"/>
              <a:t>SavePoint</a:t>
            </a:r>
            <a:r>
              <a:rPr lang="ko-KR" altLang="en-US" sz="120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8FC21-05E4-A3C8-0320-C6F9BF0E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81" y="2513115"/>
            <a:ext cx="3106318" cy="4583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C32F90-C738-BE5C-D29E-4E38D475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82" y="3054099"/>
            <a:ext cx="3106317" cy="1379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E3FC10-EACF-F8FE-BA15-954BFCB7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81" y="4471334"/>
            <a:ext cx="3398782" cy="2351589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71EF38-687D-48B2-3E59-8D21964A0EF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540188" y="2742270"/>
            <a:ext cx="802293" cy="7912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9F3D4F-3B72-F647-0881-657895A7942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92560" y="3744007"/>
            <a:ext cx="1449922" cy="29625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ECDCE7-D828-E861-1A32-66BA33BC53B2}"/>
              </a:ext>
            </a:extLst>
          </p:cNvPr>
          <p:cNvCxnSpPr>
            <a:cxnSpLocks/>
          </p:cNvCxnSpPr>
          <p:nvPr/>
        </p:nvCxnSpPr>
        <p:spPr>
          <a:xfrm>
            <a:off x="5030019" y="4571977"/>
            <a:ext cx="1312462" cy="10898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78E17C-0EE9-BFA0-50AD-C2C95D8456F7}"/>
              </a:ext>
            </a:extLst>
          </p:cNvPr>
          <p:cNvCxnSpPr>
            <a:cxnSpLocks/>
          </p:cNvCxnSpPr>
          <p:nvPr/>
        </p:nvCxnSpPr>
        <p:spPr>
          <a:xfrm>
            <a:off x="5272644" y="4981984"/>
            <a:ext cx="1392436" cy="79460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C5F0F7B-958F-9123-AF90-947BBD2D7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304" y="1983064"/>
            <a:ext cx="2216605" cy="941724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B2B351E-A657-81E3-9F66-C3EEA8C91AF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294132" y="2453926"/>
            <a:ext cx="541172" cy="27374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C70606-54F5-8937-095A-8CB4FFCD4A05}"/>
              </a:ext>
            </a:extLst>
          </p:cNvPr>
          <p:cNvCxnSpPr>
            <a:cxnSpLocks/>
          </p:cNvCxnSpPr>
          <p:nvPr/>
        </p:nvCxnSpPr>
        <p:spPr>
          <a:xfrm flipV="1">
            <a:off x="9086314" y="2588716"/>
            <a:ext cx="1648980" cy="14211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DB3E17-B712-E2FB-CCFB-C951D8546642}"/>
              </a:ext>
            </a:extLst>
          </p:cNvPr>
          <p:cNvSpPr/>
          <p:nvPr/>
        </p:nvSpPr>
        <p:spPr>
          <a:xfrm>
            <a:off x="10735294" y="2519054"/>
            <a:ext cx="1199407" cy="7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2A08AC-F73D-FFA7-965B-6EDEF5B15D43}"/>
              </a:ext>
            </a:extLst>
          </p:cNvPr>
          <p:cNvSpPr/>
          <p:nvPr/>
        </p:nvSpPr>
        <p:spPr>
          <a:xfrm>
            <a:off x="6665082" y="4981984"/>
            <a:ext cx="1600144" cy="570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5CDE0C-3148-CCF0-CD75-9E80060CD4BF}"/>
              </a:ext>
            </a:extLst>
          </p:cNvPr>
          <p:cNvCxnSpPr>
            <a:cxnSpLocks/>
          </p:cNvCxnSpPr>
          <p:nvPr/>
        </p:nvCxnSpPr>
        <p:spPr>
          <a:xfrm flipV="1">
            <a:off x="8258422" y="3630785"/>
            <a:ext cx="1648980" cy="16366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5547CD-FF02-FABB-292F-408A11F4A73E}"/>
              </a:ext>
            </a:extLst>
          </p:cNvPr>
          <p:cNvSpPr/>
          <p:nvPr/>
        </p:nvSpPr>
        <p:spPr>
          <a:xfrm>
            <a:off x="9919321" y="3412521"/>
            <a:ext cx="2150501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클리어 화면 출력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6DED74-F4B5-1FC5-969C-6D4C47E863B8}"/>
              </a:ext>
            </a:extLst>
          </p:cNvPr>
          <p:cNvSpPr/>
          <p:nvPr/>
        </p:nvSpPr>
        <p:spPr>
          <a:xfrm>
            <a:off x="6665081" y="5600099"/>
            <a:ext cx="3076181" cy="1026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146B86-09A5-3399-753B-D04C84FC6244}"/>
              </a:ext>
            </a:extLst>
          </p:cNvPr>
          <p:cNvCxnSpPr>
            <a:cxnSpLocks/>
          </p:cNvCxnSpPr>
          <p:nvPr/>
        </p:nvCxnSpPr>
        <p:spPr>
          <a:xfrm flipV="1">
            <a:off x="9537276" y="5287744"/>
            <a:ext cx="453963" cy="31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8CA581-D453-656C-D43A-5045EEE32D93}"/>
              </a:ext>
            </a:extLst>
          </p:cNvPr>
          <p:cNvSpPr/>
          <p:nvPr/>
        </p:nvSpPr>
        <p:spPr>
          <a:xfrm>
            <a:off x="9966888" y="4229814"/>
            <a:ext cx="2150501" cy="259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ko-KR" altLang="en-US" sz="1200"/>
              <a:t>세이브 포인트와 닿았을때 닿은 세이브 포인트의 이름의 특정 부분을 받아옴</a:t>
            </a:r>
            <a:endParaRPr lang="en-US" altLang="ko-KR" sz="1200"/>
          </a:p>
          <a:p>
            <a:pPr marL="171450" indent="-171450" algn="ctr">
              <a:buFontTx/>
              <a:buChar char="-"/>
            </a:pPr>
            <a:endParaRPr lang="en-US" altLang="ko-KR" sz="1200"/>
          </a:p>
          <a:p>
            <a:pPr marL="171450" indent="-171450" algn="ctr">
              <a:buFontTx/>
              <a:buChar char="-"/>
            </a:pPr>
            <a:r>
              <a:rPr lang="ko-KR" altLang="en-US" sz="1200"/>
              <a:t>특정 이름의 형태를 </a:t>
            </a:r>
            <a:r>
              <a:rPr lang="en-US" altLang="ko-KR" sz="1200"/>
              <a:t>int</a:t>
            </a:r>
            <a:r>
              <a:rPr lang="ko-KR" altLang="en-US" sz="1200"/>
              <a:t>형으로 전환 후 현재 저장되어있는 세이브 포인트의 부분과 비교</a:t>
            </a:r>
            <a:endParaRPr lang="en-US" altLang="ko-KR" sz="1200"/>
          </a:p>
          <a:p>
            <a:pPr marL="171450" indent="-171450" algn="ctr">
              <a:buFontTx/>
              <a:buChar char="-"/>
            </a:pPr>
            <a:endParaRPr lang="en-US" altLang="ko-KR" sz="1200"/>
          </a:p>
          <a:p>
            <a:pPr marL="171450" indent="-171450" algn="ctr">
              <a:buFontTx/>
              <a:buChar char="-"/>
            </a:pPr>
            <a:r>
              <a:rPr lang="ko-KR" altLang="en-US" sz="1200"/>
              <a:t>세이브 포인트의 변경 여부 결정</a:t>
            </a:r>
            <a:endParaRPr lang="en-US" altLang="ko-KR" sz="12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24A6A-63B1-1434-1428-3CD6019C7293}"/>
              </a:ext>
            </a:extLst>
          </p:cNvPr>
          <p:cNvSpPr/>
          <p:nvPr/>
        </p:nvSpPr>
        <p:spPr>
          <a:xfrm>
            <a:off x="7051030" y="5743882"/>
            <a:ext cx="2354228" cy="206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6D484E-A29E-FAE5-AAEB-5B2670BA7FF0}"/>
              </a:ext>
            </a:extLst>
          </p:cNvPr>
          <p:cNvSpPr/>
          <p:nvPr/>
        </p:nvSpPr>
        <p:spPr>
          <a:xfrm>
            <a:off x="376328" y="5757642"/>
            <a:ext cx="3756280" cy="97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 </a:t>
            </a:r>
            <a:r>
              <a:rPr lang="en-US" altLang="ko-KR" sz="1000"/>
              <a:t>‘_’</a:t>
            </a:r>
            <a:r>
              <a:rPr lang="ko-KR" altLang="en-US" sz="1000"/>
              <a:t>를 기준으로 </a:t>
            </a:r>
            <a:endParaRPr lang="en-US" altLang="ko-KR" sz="1000"/>
          </a:p>
          <a:p>
            <a:pPr algn="ctr"/>
            <a:r>
              <a:rPr lang="ko-KR" altLang="en-US" sz="1000"/>
              <a:t>왼쪽이</a:t>
            </a:r>
            <a:r>
              <a:rPr lang="en-US" altLang="ko-KR" sz="1000"/>
              <a:t> 0,  </a:t>
            </a:r>
            <a:r>
              <a:rPr lang="ko-KR" altLang="en-US" sz="1000"/>
              <a:t>오른쪽이 </a:t>
            </a:r>
            <a:r>
              <a:rPr lang="en-US" altLang="ko-KR" sz="1000"/>
              <a:t>1</a:t>
            </a:r>
            <a:r>
              <a:rPr lang="ko-KR" altLang="en-US" sz="1000"/>
              <a:t>로 분할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r>
              <a:rPr lang="ko-KR" altLang="en-US" sz="1000"/>
              <a:t>아울렛으로 저장된 </a:t>
            </a:r>
            <a:r>
              <a:rPr lang="en-US" altLang="ko-KR" sz="1000"/>
              <a:t>List</a:t>
            </a:r>
            <a:r>
              <a:rPr lang="ko-KR" altLang="en-US" sz="1000"/>
              <a:t>의 내용과 비교할것이기 때문에 </a:t>
            </a:r>
            <a:r>
              <a:rPr lang="en-US" altLang="ko-KR" sz="1000"/>
              <a:t>_</a:t>
            </a:r>
            <a:r>
              <a:rPr lang="ko-KR" altLang="en-US" sz="1000"/>
              <a:t>이후는 </a:t>
            </a:r>
            <a:r>
              <a:rPr lang="en-US" altLang="ko-KR" sz="1000"/>
              <a:t>int</a:t>
            </a:r>
            <a:r>
              <a:rPr lang="ko-KR" altLang="en-US" sz="1000"/>
              <a:t>형으로 변환 가능한 내용으로 오브젝트의 이름을 지음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10695430-65C8-50F9-841F-06B7F6361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02" y="5785889"/>
            <a:ext cx="819150" cy="228600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0AE469-A7C1-E11F-E251-FA809336EECA}"/>
              </a:ext>
            </a:extLst>
          </p:cNvPr>
          <p:cNvCxnSpPr>
            <a:cxnSpLocks/>
          </p:cNvCxnSpPr>
          <p:nvPr/>
        </p:nvCxnSpPr>
        <p:spPr>
          <a:xfrm flipH="1">
            <a:off x="4085112" y="6063574"/>
            <a:ext cx="2911363" cy="3623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382CBE-C6CC-CAC7-A968-000A41A6E00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212275" y="5847128"/>
            <a:ext cx="3838755" cy="1672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6988767-3C28-D066-A995-BA46DFEBA9D1}"/>
              </a:ext>
            </a:extLst>
          </p:cNvPr>
          <p:cNvCxnSpPr>
            <a:cxnSpLocks/>
          </p:cNvCxnSpPr>
          <p:nvPr/>
        </p:nvCxnSpPr>
        <p:spPr>
          <a:xfrm flipH="1">
            <a:off x="9537276" y="5302093"/>
            <a:ext cx="3690" cy="2980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4510648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몬스터에 대한 이해</a:t>
            </a:r>
            <a:endParaRPr lang="en-US" altLang="ko-KR" sz="1600"/>
          </a:p>
          <a:p>
            <a:pPr algn="ctr"/>
            <a:r>
              <a:rPr lang="ko-KR" altLang="en-US" sz="1600"/>
              <a:t>간단한 </a:t>
            </a:r>
            <a:r>
              <a:rPr lang="en-US" altLang="ko-KR" sz="1600"/>
              <a:t>FSM</a:t>
            </a:r>
            <a:r>
              <a:rPr lang="ko-KR" altLang="en-US" sz="1600"/>
              <a:t>설계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(1)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몬스터 출현</a:t>
            </a:r>
            <a:r>
              <a:rPr lang="en-US" altLang="ko-KR" sz="2400"/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F1841E-B859-8BF7-6C84-6302BBAE8CD9}"/>
              </a:ext>
            </a:extLst>
          </p:cNvPr>
          <p:cNvSpPr>
            <a:spLocks/>
          </p:cNvSpPr>
          <p:nvPr/>
        </p:nvSpPr>
        <p:spPr>
          <a:xfrm>
            <a:off x="1935678" y="2927267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17758-3FB9-3B7D-34B5-70EEC4E9F6BF}"/>
              </a:ext>
            </a:extLst>
          </p:cNvPr>
          <p:cNvSpPr>
            <a:spLocks/>
          </p:cNvSpPr>
          <p:nvPr/>
        </p:nvSpPr>
        <p:spPr>
          <a:xfrm>
            <a:off x="4242130" y="2927267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50093B9-80F0-CAE1-7195-BA0B28614997}"/>
              </a:ext>
            </a:extLst>
          </p:cNvPr>
          <p:cNvSpPr>
            <a:spLocks/>
          </p:cNvSpPr>
          <p:nvPr/>
        </p:nvSpPr>
        <p:spPr>
          <a:xfrm>
            <a:off x="6548582" y="2927267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상호작용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740E667-FE1D-8504-F095-80D557F851DA}"/>
              </a:ext>
            </a:extLst>
          </p:cNvPr>
          <p:cNvSpPr>
            <a:spLocks/>
          </p:cNvSpPr>
          <p:nvPr/>
        </p:nvSpPr>
        <p:spPr>
          <a:xfrm>
            <a:off x="8855034" y="2927267"/>
            <a:ext cx="1401288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27E25F-9E18-2E9E-69B4-3C9DE419191F}"/>
              </a:ext>
            </a:extLst>
          </p:cNvPr>
          <p:cNvCxnSpPr/>
          <p:nvPr/>
        </p:nvCxnSpPr>
        <p:spPr>
          <a:xfrm>
            <a:off x="3360718" y="3734790"/>
            <a:ext cx="85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C8057C-F192-61FD-1873-993B04C123F1}"/>
              </a:ext>
            </a:extLst>
          </p:cNvPr>
          <p:cNvCxnSpPr>
            <a:cxnSpLocks/>
          </p:cNvCxnSpPr>
          <p:nvPr/>
        </p:nvCxnSpPr>
        <p:spPr>
          <a:xfrm flipH="1">
            <a:off x="3360718" y="3526971"/>
            <a:ext cx="85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AFE3D4-BB9C-AF79-2A7C-E3BC225AB898}"/>
              </a:ext>
            </a:extLst>
          </p:cNvPr>
          <p:cNvCxnSpPr/>
          <p:nvPr/>
        </p:nvCxnSpPr>
        <p:spPr>
          <a:xfrm>
            <a:off x="7973622" y="3604161"/>
            <a:ext cx="85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45FBE-16F4-F87A-8B6C-C9771F474F0A}"/>
              </a:ext>
            </a:extLst>
          </p:cNvPr>
          <p:cNvSpPr/>
          <p:nvPr/>
        </p:nvSpPr>
        <p:spPr>
          <a:xfrm>
            <a:off x="2084120" y="4351104"/>
            <a:ext cx="3182587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랜덤변수를 통해서</a:t>
            </a:r>
            <a:endParaRPr lang="en-US" altLang="ko-KR" sz="1400"/>
          </a:p>
          <a:p>
            <a:pPr algn="ctr"/>
            <a:r>
              <a:rPr lang="ko-KR" altLang="en-US" sz="1400"/>
              <a:t>이동과 방향전환에 랜덤성 부여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몬스터가 이동하다가 맵의 끝에 도달시 방향 전환</a:t>
            </a:r>
            <a:r>
              <a:rPr lang="en-US" altLang="ko-KR" sz="1400"/>
              <a:t>(ray</a:t>
            </a:r>
            <a:r>
              <a:rPr lang="ko-KR" altLang="en-US" sz="1400"/>
              <a:t>활용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14381B-45E8-DFC4-4B62-6966317B565B}"/>
              </a:ext>
            </a:extLst>
          </p:cNvPr>
          <p:cNvSpPr/>
          <p:nvPr/>
        </p:nvSpPr>
        <p:spPr>
          <a:xfrm>
            <a:off x="6925295" y="4351104"/>
            <a:ext cx="3182587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몬스터의 체력은 없기때문에</a:t>
            </a:r>
            <a:endParaRPr lang="en-US" altLang="ko-KR" sz="1400"/>
          </a:p>
          <a:p>
            <a:pPr algn="ctr"/>
            <a:r>
              <a:rPr lang="ko-KR" altLang="en-US" sz="1400"/>
              <a:t>플레이어에게 공격 당했을시 바로 죽는 결과값 출력</a:t>
            </a:r>
          </a:p>
        </p:txBody>
      </p:sp>
    </p:spTree>
    <p:extLst>
      <p:ext uri="{BB962C8B-B14F-4D97-AF65-F5344CB8AC3E}">
        <p14:creationId xmlns:p14="http://schemas.microsoft.com/office/powerpoint/2010/main" val="305013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4510648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몬스터의 </a:t>
            </a:r>
            <a:r>
              <a:rPr lang="en-US" altLang="ko-KR" sz="1600"/>
              <a:t>Animator </a:t>
            </a:r>
            <a:r>
              <a:rPr lang="ko-KR" altLang="en-US" sz="1600"/>
              <a:t>구현</a:t>
            </a:r>
            <a:endParaRPr lang="en-US" altLang="ko-KR" sz="160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몬스터 출현</a:t>
            </a:r>
            <a:r>
              <a:rPr lang="en-US" altLang="ko-KR" sz="240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F0230-7720-14E1-E1B1-4317D52E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7" y="2604711"/>
            <a:ext cx="4994069" cy="27691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87934C-E24A-21A6-4EF9-F77D34F3CC5D}"/>
              </a:ext>
            </a:extLst>
          </p:cNvPr>
          <p:cNvSpPr/>
          <p:nvPr/>
        </p:nvSpPr>
        <p:spPr>
          <a:xfrm>
            <a:off x="6935454" y="4578040"/>
            <a:ext cx="4482934" cy="206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isWalk</a:t>
            </a:r>
            <a:r>
              <a:rPr lang="ko-KR" altLang="en-US" sz="1400"/>
              <a:t>는 </a:t>
            </a:r>
            <a:r>
              <a:rPr lang="en-US" altLang="ko-KR" sz="1400"/>
              <a:t>int</a:t>
            </a:r>
            <a:r>
              <a:rPr lang="ko-KR" altLang="en-US" sz="1400"/>
              <a:t>형 변수로 </a:t>
            </a:r>
            <a:r>
              <a:rPr lang="en-US" altLang="ko-KR" sz="1400"/>
              <a:t>Enemy_Idle</a:t>
            </a:r>
            <a:r>
              <a:rPr lang="ko-KR" altLang="en-US" sz="1400"/>
              <a:t>과 </a:t>
            </a:r>
            <a:r>
              <a:rPr lang="en-US" altLang="ko-KR" sz="1400"/>
              <a:t>Enemy_Walk</a:t>
            </a:r>
            <a:r>
              <a:rPr lang="ko-KR" altLang="en-US" sz="1400"/>
              <a:t>의 변수로 활용 이동과 관련된 변수를 </a:t>
            </a:r>
            <a:r>
              <a:rPr lang="en-US" altLang="ko-KR" sz="1400"/>
              <a:t>int</a:t>
            </a:r>
            <a:r>
              <a:rPr lang="ko-KR" altLang="en-US" sz="1400"/>
              <a:t>형으로 생성 후</a:t>
            </a:r>
            <a:endParaRPr lang="en-US" altLang="ko-KR" sz="1400"/>
          </a:p>
          <a:p>
            <a:pPr algn="ctr"/>
            <a:r>
              <a:rPr lang="ko-KR" altLang="en-US" sz="1400"/>
              <a:t>가만히 있을때는 </a:t>
            </a:r>
            <a:r>
              <a:rPr lang="en-US" altLang="ko-KR" sz="1400"/>
              <a:t>0</a:t>
            </a:r>
            <a:r>
              <a:rPr lang="ko-KR" altLang="en-US" sz="1400"/>
              <a:t>을 출력</a:t>
            </a:r>
            <a:r>
              <a:rPr lang="en-US" altLang="ko-KR" sz="1400"/>
              <a:t>, </a:t>
            </a:r>
            <a:r>
              <a:rPr lang="ko-KR" altLang="en-US" sz="1400"/>
              <a:t>이동할때는 다른 값을 출력해서 제어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isDead</a:t>
            </a:r>
            <a:r>
              <a:rPr lang="ko-KR" altLang="en-US" sz="1400"/>
              <a:t>는 트리거 변수로 스크립트에서 </a:t>
            </a:r>
            <a:r>
              <a:rPr lang="en-US" altLang="ko-KR" sz="1400"/>
              <a:t>Dead()</a:t>
            </a:r>
            <a:r>
              <a:rPr lang="ko-KR" altLang="en-US" sz="1400"/>
              <a:t>에서</a:t>
            </a:r>
            <a:endParaRPr lang="en-US" altLang="ko-KR" sz="1400"/>
          </a:p>
          <a:p>
            <a:pPr algn="ctr"/>
            <a:r>
              <a:rPr lang="ko-KR" altLang="en-US" sz="1400"/>
              <a:t>트리거 실행을 통한 제어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588573-984B-8F7E-F21C-B87FB3D6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15" y="2199649"/>
            <a:ext cx="2327048" cy="2307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506F6-8A86-A23E-A861-967229E5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6" y="4334495"/>
            <a:ext cx="2157593" cy="23509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AA8B97-1C43-EC40-C45F-D80624BC1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852" y="4334495"/>
            <a:ext cx="2279214" cy="230741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C660CA-636D-A06C-8202-4AE9353685B8}"/>
              </a:ext>
            </a:extLst>
          </p:cNvPr>
          <p:cNvCxnSpPr>
            <a:cxnSpLocks/>
          </p:cNvCxnSpPr>
          <p:nvPr/>
        </p:nvCxnSpPr>
        <p:spPr>
          <a:xfrm flipV="1">
            <a:off x="2927267" y="2826327"/>
            <a:ext cx="5292348" cy="87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D5FBC9-E954-92E6-8CE3-670271290D6A}"/>
              </a:ext>
            </a:extLst>
          </p:cNvPr>
          <p:cNvCxnSpPr>
            <a:cxnSpLocks/>
          </p:cNvCxnSpPr>
          <p:nvPr/>
        </p:nvCxnSpPr>
        <p:spPr>
          <a:xfrm>
            <a:off x="3526972" y="4536165"/>
            <a:ext cx="655880" cy="1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55E6AB-6D9F-21EC-7D19-87C26A1BEFD8}"/>
              </a:ext>
            </a:extLst>
          </p:cNvPr>
          <p:cNvCxnSpPr>
            <a:cxnSpLocks/>
          </p:cNvCxnSpPr>
          <p:nvPr/>
        </p:nvCxnSpPr>
        <p:spPr>
          <a:xfrm flipH="1">
            <a:off x="2737999" y="4521980"/>
            <a:ext cx="705720" cy="1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4510648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몬스터의 </a:t>
            </a:r>
            <a:r>
              <a:rPr lang="en-US" altLang="ko-KR" sz="1600"/>
              <a:t>Script </a:t>
            </a:r>
            <a:r>
              <a:rPr lang="ko-KR" altLang="en-US" sz="1600"/>
              <a:t>구현</a:t>
            </a:r>
            <a:r>
              <a:rPr lang="en-US" altLang="ko-KR" sz="1600"/>
              <a:t>(1)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몬스터 출현</a:t>
            </a:r>
            <a:r>
              <a:rPr lang="en-US" altLang="ko-KR" sz="240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707E3-B00B-6DDF-ED05-A486E3E60E31}"/>
              </a:ext>
            </a:extLst>
          </p:cNvPr>
          <p:cNvSpPr/>
          <p:nvPr/>
        </p:nvSpPr>
        <p:spPr>
          <a:xfrm>
            <a:off x="1107197" y="2795670"/>
            <a:ext cx="2258047" cy="5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몬스터의 랜덤 방향전환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5C882B-95C2-78F8-DCCB-AB89A574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1" y="3443850"/>
            <a:ext cx="2672121" cy="10925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F8F543-CB8D-394D-B02C-3E5749F91BF2}"/>
              </a:ext>
            </a:extLst>
          </p:cNvPr>
          <p:cNvSpPr/>
          <p:nvPr/>
        </p:nvSpPr>
        <p:spPr>
          <a:xfrm>
            <a:off x="440260" y="4585975"/>
            <a:ext cx="3591924" cy="142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</a:t>
            </a:r>
            <a:r>
              <a:rPr lang="ko-KR" altLang="en-US" sz="1400"/>
              <a:t> 전환 변수인 </a:t>
            </a:r>
            <a:r>
              <a:rPr lang="en-US" altLang="ko-KR" sz="1400"/>
              <a:t>dir</a:t>
            </a:r>
            <a:r>
              <a:rPr lang="ko-KR" altLang="en-US" sz="1400"/>
              <a:t>을 랜덤으로 부여</a:t>
            </a:r>
            <a:endParaRPr lang="en-US" altLang="ko-KR" sz="1400"/>
          </a:p>
          <a:p>
            <a:pPr algn="ctr"/>
            <a:r>
              <a:rPr lang="ko-KR" altLang="en-US" sz="1400"/>
              <a:t>좌</a:t>
            </a:r>
            <a:r>
              <a:rPr lang="en-US" altLang="ko-KR" sz="1400"/>
              <a:t>, </a:t>
            </a:r>
            <a:r>
              <a:rPr lang="ko-KR" altLang="en-US" sz="1400"/>
              <a:t>가만히</a:t>
            </a:r>
            <a:r>
              <a:rPr lang="en-US" altLang="ko-KR" sz="1400"/>
              <a:t>, </a:t>
            </a:r>
            <a:r>
              <a:rPr lang="ko-KR" altLang="en-US" sz="1400"/>
              <a:t>우 이동을 </a:t>
            </a:r>
            <a:r>
              <a:rPr lang="en-US" altLang="ko-KR" sz="1400"/>
              <a:t>-1, 0, 1</a:t>
            </a:r>
            <a:r>
              <a:rPr lang="ko-KR" altLang="en-US" sz="1400"/>
              <a:t>로 통제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Invoke</a:t>
            </a:r>
            <a:r>
              <a:rPr lang="ko-KR" altLang="en-US" sz="1400"/>
              <a:t>함수를 통해서 </a:t>
            </a:r>
            <a:r>
              <a:rPr lang="en-US" altLang="ko-KR" sz="1400"/>
              <a:t>2f,  3f</a:t>
            </a:r>
            <a:r>
              <a:rPr lang="ko-KR" altLang="en-US" sz="1400"/>
              <a:t>시간 사이로</a:t>
            </a:r>
            <a:endParaRPr lang="en-US" altLang="ko-KR" sz="1400"/>
          </a:p>
          <a:p>
            <a:pPr algn="ctr"/>
            <a:r>
              <a:rPr lang="ko-KR" altLang="en-US" sz="1400"/>
              <a:t>방향 갱신</a:t>
            </a:r>
            <a:endParaRPr lang="en-US" altLang="ko-KR" sz="14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BF7DAF-2B24-0F5A-6BA5-CE670F778282}"/>
              </a:ext>
            </a:extLst>
          </p:cNvPr>
          <p:cNvSpPr/>
          <p:nvPr/>
        </p:nvSpPr>
        <p:spPr>
          <a:xfrm>
            <a:off x="8854105" y="2795670"/>
            <a:ext cx="2258047" cy="5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몬스터의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96A1F-3E45-CAFE-970D-C74123C72F91}"/>
              </a:ext>
            </a:extLst>
          </p:cNvPr>
          <p:cNvSpPr/>
          <p:nvPr/>
        </p:nvSpPr>
        <p:spPr>
          <a:xfrm>
            <a:off x="8520635" y="5183182"/>
            <a:ext cx="2924986" cy="134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모든 기종에서의 동일한 속도를 내기위해 </a:t>
            </a:r>
            <a:r>
              <a:rPr lang="en-US" altLang="ko-KR" sz="1400"/>
              <a:t>fixedupdate</a:t>
            </a:r>
            <a:r>
              <a:rPr lang="ko-KR" altLang="en-US" sz="1400"/>
              <a:t>에서 작업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Turn</a:t>
            </a:r>
            <a:r>
              <a:rPr lang="ko-KR" altLang="en-US" sz="1400"/>
              <a:t>함수에서 갱신되는 </a:t>
            </a:r>
            <a:r>
              <a:rPr lang="en-US" altLang="ko-KR" sz="1400"/>
              <a:t>dir</a:t>
            </a:r>
            <a:r>
              <a:rPr lang="ko-KR" altLang="en-US" sz="1400"/>
              <a:t>로 방향과 속도를 동시 결정</a:t>
            </a:r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BA2AB1-9D6C-2D23-42C6-C01F746A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47" y="3463734"/>
            <a:ext cx="3299962" cy="164998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70C68E-C5AD-059A-1737-E002E3B07333}"/>
              </a:ext>
            </a:extLst>
          </p:cNvPr>
          <p:cNvSpPr/>
          <p:nvPr/>
        </p:nvSpPr>
        <p:spPr>
          <a:xfrm>
            <a:off x="8575268" y="4880757"/>
            <a:ext cx="1920778" cy="123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AA3E70-D112-3C3C-1E76-28C308A5F119}"/>
              </a:ext>
            </a:extLst>
          </p:cNvPr>
          <p:cNvCxnSpPr>
            <a:stCxn id="6" idx="3"/>
          </p:cNvCxnSpPr>
          <p:nvPr/>
        </p:nvCxnSpPr>
        <p:spPr>
          <a:xfrm>
            <a:off x="3572282" y="3990121"/>
            <a:ext cx="476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60491E1-1162-C357-9C09-55AB03D4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82" y="3165130"/>
            <a:ext cx="3283785" cy="1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6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4510648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몬스터의 </a:t>
            </a:r>
            <a:r>
              <a:rPr lang="en-US" altLang="ko-KR" sz="1600"/>
              <a:t>Script </a:t>
            </a:r>
            <a:r>
              <a:rPr lang="ko-KR" altLang="en-US" sz="1600"/>
              <a:t>구현</a:t>
            </a:r>
            <a:r>
              <a:rPr lang="en-US" altLang="ko-KR" sz="1600"/>
              <a:t>(2)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(4)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몬스터 출현</a:t>
            </a:r>
            <a:r>
              <a:rPr lang="en-US" altLang="ko-KR" sz="240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707E3-B00B-6DDF-ED05-A486E3E60E31}"/>
              </a:ext>
            </a:extLst>
          </p:cNvPr>
          <p:cNvSpPr/>
          <p:nvPr/>
        </p:nvSpPr>
        <p:spPr>
          <a:xfrm>
            <a:off x="1636742" y="2380034"/>
            <a:ext cx="2258047" cy="5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몬스터의 맵 끝에서</a:t>
            </a:r>
            <a:endParaRPr lang="en-US" altLang="ko-KR" sz="1400"/>
          </a:p>
          <a:p>
            <a:pPr algn="ctr"/>
            <a:r>
              <a:rPr lang="ko-KR" altLang="en-US" sz="1400"/>
              <a:t>방향 전환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A3026-9AAA-39D2-F0AF-6465EA48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8" y="3029878"/>
            <a:ext cx="5168136" cy="372322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DA0EAC-5842-A8D9-DA87-CA29C212A3EF}"/>
              </a:ext>
            </a:extLst>
          </p:cNvPr>
          <p:cNvCxnSpPr>
            <a:cxnSpLocks/>
          </p:cNvCxnSpPr>
          <p:nvPr/>
        </p:nvCxnSpPr>
        <p:spPr>
          <a:xfrm flipV="1">
            <a:off x="4136360" y="2699496"/>
            <a:ext cx="5369837" cy="93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F08AE-A01F-0395-C1AC-9B1C3C8079DA}"/>
              </a:ext>
            </a:extLst>
          </p:cNvPr>
          <p:cNvSpPr/>
          <p:nvPr/>
        </p:nvSpPr>
        <p:spPr>
          <a:xfrm>
            <a:off x="9506197" y="2380034"/>
            <a:ext cx="2258047" cy="5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</a:t>
            </a:r>
            <a:r>
              <a:rPr lang="ko-KR" altLang="en-US" sz="1400"/>
              <a:t> 시작시 씬 화면에서 레이의 기즈모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EC5BA1-EA3E-3917-457D-8C80488D90D9}"/>
              </a:ext>
            </a:extLst>
          </p:cNvPr>
          <p:cNvSpPr/>
          <p:nvPr/>
        </p:nvSpPr>
        <p:spPr>
          <a:xfrm>
            <a:off x="363480" y="3429000"/>
            <a:ext cx="3772879" cy="266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FADA5F-8EB3-52BB-3267-725E9C2C4F17}"/>
              </a:ext>
            </a:extLst>
          </p:cNvPr>
          <p:cNvSpPr/>
          <p:nvPr/>
        </p:nvSpPr>
        <p:spPr>
          <a:xfrm>
            <a:off x="363481" y="3746852"/>
            <a:ext cx="1273262" cy="902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2E6981-5AB4-8C70-103F-277B49B44664}"/>
              </a:ext>
            </a:extLst>
          </p:cNvPr>
          <p:cNvCxnSpPr>
            <a:cxnSpLocks/>
          </p:cNvCxnSpPr>
          <p:nvPr/>
        </p:nvCxnSpPr>
        <p:spPr>
          <a:xfrm flipV="1">
            <a:off x="1636742" y="4119106"/>
            <a:ext cx="613177" cy="1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70424C-9AAC-E2D2-F907-FBC49168F284}"/>
              </a:ext>
            </a:extLst>
          </p:cNvPr>
          <p:cNvSpPr/>
          <p:nvPr/>
        </p:nvSpPr>
        <p:spPr>
          <a:xfrm>
            <a:off x="2267593" y="3819807"/>
            <a:ext cx="2258047" cy="5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몬스터가 바라보는</a:t>
            </a:r>
            <a:endParaRPr lang="en-US" altLang="ko-KR" sz="1400"/>
          </a:p>
          <a:p>
            <a:pPr algn="ctr"/>
            <a:r>
              <a:rPr lang="ko-KR" altLang="en-US" sz="1400"/>
              <a:t>방향에 따라 좌우 반전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9C5E8D-212E-3857-2CC3-6B7C23EB2F7A}"/>
              </a:ext>
            </a:extLst>
          </p:cNvPr>
          <p:cNvSpPr/>
          <p:nvPr/>
        </p:nvSpPr>
        <p:spPr>
          <a:xfrm>
            <a:off x="363481" y="4706375"/>
            <a:ext cx="4612280" cy="1991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055488-F358-3D95-BB30-FF88493E0638}"/>
              </a:ext>
            </a:extLst>
          </p:cNvPr>
          <p:cNvCxnSpPr>
            <a:cxnSpLocks/>
          </p:cNvCxnSpPr>
          <p:nvPr/>
        </p:nvCxnSpPr>
        <p:spPr>
          <a:xfrm flipV="1">
            <a:off x="4975761" y="4868883"/>
            <a:ext cx="914400" cy="14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8E84EE-0929-2875-AE3B-65FC1DDA4153}"/>
              </a:ext>
            </a:extLst>
          </p:cNvPr>
          <p:cNvSpPr/>
          <p:nvPr/>
        </p:nvSpPr>
        <p:spPr>
          <a:xfrm>
            <a:off x="5980684" y="3599424"/>
            <a:ext cx="6120272" cy="245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sz="1400"/>
              <a:t>Dir</a:t>
            </a:r>
            <a:r>
              <a:rPr lang="ko-KR" altLang="en-US" sz="1400"/>
              <a:t>변수가 </a:t>
            </a:r>
            <a:r>
              <a:rPr lang="en-US" altLang="ko-KR" sz="1400"/>
              <a:t>0</a:t>
            </a:r>
            <a:r>
              <a:rPr lang="ko-KR" altLang="en-US" sz="1400"/>
              <a:t>이라면 몬스터의 움직임도 </a:t>
            </a:r>
            <a:r>
              <a:rPr lang="en-US" altLang="ko-KR" sz="1400"/>
              <a:t>0</a:t>
            </a:r>
            <a:r>
              <a:rPr lang="ko-KR" altLang="en-US" sz="1400"/>
              <a:t>이기에 신경 안씀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marL="285750" indent="-285750" algn="ctr">
              <a:buFontTx/>
              <a:buChar char="-"/>
            </a:pPr>
            <a:r>
              <a:rPr lang="ko-KR" altLang="en-US" sz="1400"/>
              <a:t>몬스터가 움직일때</a:t>
            </a:r>
            <a:r>
              <a:rPr lang="en-US" altLang="ko-KR" sz="1400"/>
              <a:t>(dir != 0) hit</a:t>
            </a:r>
            <a:r>
              <a:rPr lang="ko-KR" altLang="en-US" sz="1400"/>
              <a:t>라는 변수에 레이에 닿는 내용을</a:t>
            </a:r>
            <a:r>
              <a:rPr lang="en-US" altLang="ko-KR" sz="1400"/>
              <a:t> </a:t>
            </a:r>
            <a:r>
              <a:rPr lang="ko-KR" altLang="en-US" sz="1400"/>
              <a:t>저장</a:t>
            </a:r>
            <a:endParaRPr lang="en-US" altLang="ko-KR" sz="1400"/>
          </a:p>
          <a:p>
            <a:pPr algn="ctr"/>
            <a:r>
              <a:rPr lang="ko-KR" altLang="en-US" sz="1400"/>
              <a:t>레이는 몬스터 앞에서 전방의 내용을 확인해야 하기에 </a:t>
            </a:r>
            <a:endParaRPr lang="en-US" altLang="ko-KR" sz="1400"/>
          </a:p>
          <a:p>
            <a:pPr algn="ctr"/>
            <a:r>
              <a:rPr lang="ko-KR" altLang="en-US" sz="1400"/>
              <a:t>본인 포지션 앞에 생성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isTurn</a:t>
            </a:r>
            <a:r>
              <a:rPr lang="ko-KR" altLang="en-US" sz="1400"/>
              <a:t>변수는 </a:t>
            </a:r>
            <a:r>
              <a:rPr lang="en-US" altLang="ko-KR" sz="1400"/>
              <a:t>bool</a:t>
            </a:r>
            <a:r>
              <a:rPr lang="ko-KR" altLang="en-US" sz="1400"/>
              <a:t>값으로</a:t>
            </a:r>
            <a:r>
              <a:rPr lang="en-US" altLang="ko-KR" sz="1400"/>
              <a:t>, </a:t>
            </a:r>
            <a:r>
              <a:rPr lang="ko-KR" altLang="en-US" sz="1400"/>
              <a:t>맵 끝에 도달해서 방향전환을 할지를 결정함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- !hit</a:t>
            </a:r>
            <a:r>
              <a:rPr lang="ko-KR" altLang="en-US" sz="1400"/>
              <a:t>은 </a:t>
            </a:r>
            <a:r>
              <a:rPr lang="en-US" altLang="ko-KR" sz="1400"/>
              <a:t>hit</a:t>
            </a:r>
            <a:r>
              <a:rPr lang="ko-KR" altLang="en-US" sz="1400"/>
              <a:t>에 저장되는 내용이 없음을 의미하는 </a:t>
            </a:r>
            <a:r>
              <a:rPr lang="en-US" altLang="ko-KR" sz="1400"/>
              <a:t>null</a:t>
            </a:r>
            <a:r>
              <a:rPr lang="ko-KR" altLang="en-US" sz="1400"/>
              <a:t>을 뜻함</a:t>
            </a:r>
            <a:endParaRPr lang="en-US" altLang="ko-KR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C114B5-B140-C89C-8D29-F2A5B9107CE9}"/>
              </a:ext>
            </a:extLst>
          </p:cNvPr>
          <p:cNvCxnSpPr>
            <a:cxnSpLocks/>
          </p:cNvCxnSpPr>
          <p:nvPr/>
        </p:nvCxnSpPr>
        <p:spPr>
          <a:xfrm flipV="1">
            <a:off x="1636742" y="3042266"/>
            <a:ext cx="2964946" cy="29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575484-B6E7-7D1A-B25B-6D1ADDA36352}"/>
              </a:ext>
            </a:extLst>
          </p:cNvPr>
          <p:cNvSpPr/>
          <p:nvPr/>
        </p:nvSpPr>
        <p:spPr>
          <a:xfrm>
            <a:off x="4641323" y="2818805"/>
            <a:ext cx="1583275" cy="4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Dir</a:t>
            </a:r>
            <a:r>
              <a:rPr lang="ko-KR" altLang="en-US" sz="1400"/>
              <a:t>값에 따른 애니메이션 실행</a:t>
            </a:r>
          </a:p>
        </p:txBody>
      </p:sp>
    </p:spTree>
    <p:extLst>
      <p:ext uri="{BB962C8B-B14F-4D97-AF65-F5344CB8AC3E}">
        <p14:creationId xmlns:p14="http://schemas.microsoft.com/office/powerpoint/2010/main" val="300365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E35B-A75A-47CD-81D6-8994E16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66B40-53CA-4F6A-BA85-B79A2EA3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7913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유니티를 이용해서 </a:t>
            </a:r>
            <a:r>
              <a:rPr lang="en-US" altLang="ko-KR"/>
              <a:t>2D</a:t>
            </a:r>
            <a:r>
              <a:rPr lang="ko-KR" altLang="en-US"/>
              <a:t>프로젝트를 진행했습니다</a:t>
            </a:r>
            <a:r>
              <a:rPr lang="en-US" altLang="ko-KR"/>
              <a:t>.</a:t>
            </a:r>
          </a:p>
          <a:p>
            <a:r>
              <a:rPr lang="ko-KR" altLang="en-US"/>
              <a:t>케릭터의 움직임</a:t>
            </a:r>
            <a:r>
              <a:rPr lang="en-US" altLang="ko-KR"/>
              <a:t>, </a:t>
            </a:r>
            <a:r>
              <a:rPr lang="ko-KR" altLang="en-US"/>
              <a:t>간단한 물리작용</a:t>
            </a:r>
            <a:r>
              <a:rPr lang="en-US" altLang="ko-KR"/>
              <a:t>,  </a:t>
            </a:r>
            <a:r>
              <a:rPr lang="ko-KR" altLang="en-US"/>
              <a:t>장애물의 생성 및 소멸</a:t>
            </a:r>
            <a:r>
              <a:rPr lang="en-US" altLang="ko-KR"/>
              <a:t>, </a:t>
            </a:r>
            <a:r>
              <a:rPr lang="ko-KR" altLang="en-US"/>
              <a:t>세이브 포인트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몬스터의 이동을 구현하는 것에</a:t>
            </a:r>
            <a:r>
              <a:rPr lang="en-US" altLang="ko-KR"/>
              <a:t> </a:t>
            </a:r>
            <a:r>
              <a:rPr lang="ko-KR" altLang="en-US"/>
              <a:t>집중해서 프로젝트를 진행했습니다</a:t>
            </a:r>
            <a:r>
              <a:rPr lang="en-US" altLang="ko-KR"/>
              <a:t>. </a:t>
            </a:r>
          </a:p>
          <a:p>
            <a:r>
              <a:rPr lang="en-US" altLang="ko-KR"/>
              <a:t>5/2</a:t>
            </a:r>
            <a:r>
              <a:rPr lang="ko-KR" altLang="en-US"/>
              <a:t>부터 </a:t>
            </a:r>
            <a:r>
              <a:rPr lang="en-US" altLang="ko-KR"/>
              <a:t>5/16</a:t>
            </a:r>
            <a:r>
              <a:rPr lang="ko-KR" altLang="en-US"/>
              <a:t>까지 마감 기한은 두고 프로젝트를 진행했습니다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프로젝트에 활용된 리소스는 학원에서 배울때 받은 리소스를 활용했습니다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본 </a:t>
            </a:r>
            <a:r>
              <a:rPr lang="en-US" altLang="ko-KR"/>
              <a:t>PPT</a:t>
            </a:r>
            <a:r>
              <a:rPr lang="ko-KR" altLang="en-US"/>
              <a:t>는 프로젝트 끝난 이후 진행 내용을 정리하면서 작성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2D </a:t>
            </a:r>
            <a:r>
              <a:rPr lang="ko-KR" altLang="en-US"/>
              <a:t>플렛폼 장르 게임으로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    장애물 피하기 </a:t>
            </a:r>
            <a:r>
              <a:rPr lang="en-US" altLang="ko-KR"/>
              <a:t>-&gt; </a:t>
            </a:r>
            <a:r>
              <a:rPr lang="ko-KR" altLang="en-US"/>
              <a:t>지형 피하기 </a:t>
            </a:r>
            <a:r>
              <a:rPr lang="en-US" altLang="ko-KR"/>
              <a:t>-&gt; </a:t>
            </a:r>
            <a:r>
              <a:rPr lang="ko-KR" altLang="en-US"/>
              <a:t>몬스터 피하기 </a:t>
            </a:r>
            <a:r>
              <a:rPr lang="en-US" altLang="ko-KR"/>
              <a:t>-&gt; </a:t>
            </a:r>
            <a:r>
              <a:rPr lang="ko-KR" altLang="en-US"/>
              <a:t>골인 지점에 도달하기 의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흐름을 가지고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39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1451579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스크립트 구성</a:t>
            </a:r>
            <a:endParaRPr lang="en-US" altLang="ko-KR" sz="160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(5)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플레이어 총 쏘기</a:t>
            </a:r>
            <a:r>
              <a:rPr lang="en-US" altLang="ko-KR" sz="2400"/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191698-820F-EBE4-4934-C7EA2C78EC7E}"/>
              </a:ext>
            </a:extLst>
          </p:cNvPr>
          <p:cNvSpPr/>
          <p:nvPr/>
        </p:nvSpPr>
        <p:spPr>
          <a:xfrm>
            <a:off x="1162062" y="3306074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PlayerManager</a:t>
            </a:r>
            <a:endParaRPr lang="ko-KR" altLang="en-US" sz="14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58C08F-5C9F-21EC-A96D-D355C445C0E5}"/>
              </a:ext>
            </a:extLst>
          </p:cNvPr>
          <p:cNvSpPr/>
          <p:nvPr/>
        </p:nvSpPr>
        <p:spPr>
          <a:xfrm>
            <a:off x="200161" y="2579914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플레이어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14AC-125D-D125-D53E-66B7787B15E7}"/>
              </a:ext>
            </a:extLst>
          </p:cNvPr>
          <p:cNvSpPr/>
          <p:nvPr/>
        </p:nvSpPr>
        <p:spPr>
          <a:xfrm>
            <a:off x="2086406" y="4032234"/>
            <a:ext cx="2258047" cy="150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이동관련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algn="ctr"/>
            <a:r>
              <a:rPr lang="en-US" altLang="ko-KR" sz="1400"/>
              <a:t>-</a:t>
            </a:r>
            <a:r>
              <a:rPr lang="ko-KR" altLang="en-US" sz="1400"/>
              <a:t> 오브젝트와 상호작용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marL="285750" indent="-285750" algn="ctr">
              <a:buFontTx/>
              <a:buChar char="-"/>
            </a:pPr>
            <a:r>
              <a:rPr lang="ko-KR" altLang="en-US" sz="1400"/>
              <a:t>총 쏘는 행위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총알 생성 </a:t>
            </a:r>
            <a:r>
              <a:rPr lang="en-US" altLang="ko-KR" sz="1400"/>
              <a:t>/ </a:t>
            </a:r>
            <a:r>
              <a:rPr lang="ko-KR" altLang="en-US" sz="1400"/>
              <a:t>날아가기</a:t>
            </a:r>
            <a:r>
              <a:rPr lang="en-US" altLang="ko-KR" sz="140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E3629B-CB56-5FF1-A6A6-8ADED554B90F}"/>
              </a:ext>
            </a:extLst>
          </p:cNvPr>
          <p:cNvCxnSpPr>
            <a:cxnSpLocks/>
          </p:cNvCxnSpPr>
          <p:nvPr/>
        </p:nvCxnSpPr>
        <p:spPr>
          <a:xfrm>
            <a:off x="375502" y="3178511"/>
            <a:ext cx="5937" cy="47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F6DCF6-2A59-6332-B364-AD01549E0412}"/>
              </a:ext>
            </a:extLst>
          </p:cNvPr>
          <p:cNvCxnSpPr/>
          <p:nvPr/>
        </p:nvCxnSpPr>
        <p:spPr>
          <a:xfrm>
            <a:off x="381439" y="3651662"/>
            <a:ext cx="78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E43CAC-34FD-9D1F-D3EA-9C168FE86FE4}"/>
              </a:ext>
            </a:extLst>
          </p:cNvPr>
          <p:cNvCxnSpPr>
            <a:cxnSpLocks/>
          </p:cNvCxnSpPr>
          <p:nvPr/>
        </p:nvCxnSpPr>
        <p:spPr>
          <a:xfrm>
            <a:off x="1361154" y="3904671"/>
            <a:ext cx="5937" cy="47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52CB72-8210-524D-FF5A-72846B4ABBB1}"/>
              </a:ext>
            </a:extLst>
          </p:cNvPr>
          <p:cNvCxnSpPr>
            <a:cxnSpLocks/>
          </p:cNvCxnSpPr>
          <p:nvPr/>
        </p:nvCxnSpPr>
        <p:spPr>
          <a:xfrm>
            <a:off x="1367091" y="4377822"/>
            <a:ext cx="670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E12279-546C-F4ED-C773-E5F8C1E94036}"/>
              </a:ext>
            </a:extLst>
          </p:cNvPr>
          <p:cNvSpPr/>
          <p:nvPr/>
        </p:nvSpPr>
        <p:spPr>
          <a:xfrm>
            <a:off x="200160" y="5754182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생성된 총알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E856C7-6E3F-824D-9649-5327CCD22616}"/>
              </a:ext>
            </a:extLst>
          </p:cNvPr>
          <p:cNvCxnSpPr/>
          <p:nvPr/>
        </p:nvCxnSpPr>
        <p:spPr>
          <a:xfrm>
            <a:off x="2458207" y="6077230"/>
            <a:ext cx="78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3716BF-C807-23DF-A13D-F36B1E262405}"/>
              </a:ext>
            </a:extLst>
          </p:cNvPr>
          <p:cNvSpPr/>
          <p:nvPr/>
        </p:nvSpPr>
        <p:spPr>
          <a:xfrm>
            <a:off x="3238830" y="5754181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BulletManager</a:t>
            </a:r>
          </a:p>
          <a:p>
            <a:pPr algn="ctr"/>
            <a:r>
              <a:rPr lang="en-US" altLang="ko-KR" sz="1400"/>
              <a:t>: </a:t>
            </a:r>
            <a:r>
              <a:rPr lang="ko-KR" altLang="en-US" sz="1400"/>
              <a:t>대상과 상호작용</a:t>
            </a:r>
            <a:endParaRPr lang="en-US" altLang="ko-KR" sz="14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EC53800-42BD-2A27-B2C2-9CE26657BBDF}"/>
              </a:ext>
            </a:extLst>
          </p:cNvPr>
          <p:cNvSpPr/>
          <p:nvPr/>
        </p:nvSpPr>
        <p:spPr>
          <a:xfrm>
            <a:off x="4546382" y="3637434"/>
            <a:ext cx="2434443" cy="17684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확장성 문제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소리작업 </a:t>
            </a:r>
            <a:r>
              <a:rPr lang="en-US" altLang="ko-KR" sz="1200">
                <a:solidFill>
                  <a:schemeClr val="tx1"/>
                </a:solidFill>
              </a:rPr>
              <a:t>/ </a:t>
            </a:r>
            <a:r>
              <a:rPr lang="ko-KR" altLang="en-US" sz="1200">
                <a:solidFill>
                  <a:schemeClr val="tx1"/>
                </a:solidFill>
              </a:rPr>
              <a:t>무기전환과 같은 이슈에 이득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ACDD95-BCFF-BB76-B529-9B34E058805E}"/>
              </a:ext>
            </a:extLst>
          </p:cNvPr>
          <p:cNvSpPr/>
          <p:nvPr/>
        </p:nvSpPr>
        <p:spPr>
          <a:xfrm>
            <a:off x="7728773" y="3305017"/>
            <a:ext cx="1678890" cy="5307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PlayerManager</a:t>
            </a:r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F92421-67BA-EB5B-2BD5-C4714CFAC968}"/>
              </a:ext>
            </a:extLst>
          </p:cNvPr>
          <p:cNvSpPr/>
          <p:nvPr/>
        </p:nvSpPr>
        <p:spPr>
          <a:xfrm>
            <a:off x="6769707" y="2579914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플레이어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FB4AD-1FE8-1673-FC62-04007B1BC1B4}"/>
              </a:ext>
            </a:extLst>
          </p:cNvPr>
          <p:cNvSpPr/>
          <p:nvPr/>
        </p:nvSpPr>
        <p:spPr>
          <a:xfrm>
            <a:off x="10101991" y="2992873"/>
            <a:ext cx="1708570" cy="987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이동관련</a:t>
            </a:r>
            <a:endParaRPr lang="en-US" altLang="ko-KR" sz="1400"/>
          </a:p>
          <a:p>
            <a:pPr marL="285750" indent="-285750" algn="ctr">
              <a:buFontTx/>
              <a:buChar char="-"/>
            </a:pPr>
            <a:endParaRPr lang="en-US" altLang="ko-KR" sz="1400"/>
          </a:p>
          <a:p>
            <a:pPr algn="ctr"/>
            <a:r>
              <a:rPr lang="en-US" altLang="ko-KR" sz="1400"/>
              <a:t>-</a:t>
            </a:r>
            <a:r>
              <a:rPr lang="ko-KR" altLang="en-US" sz="1400"/>
              <a:t> 오브젝트와  직접상호작용</a:t>
            </a:r>
            <a:endParaRPr lang="en-US" altLang="ko-KR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A96CDC-806F-CD59-360D-BAD1E56C01E3}"/>
              </a:ext>
            </a:extLst>
          </p:cNvPr>
          <p:cNvSpPr/>
          <p:nvPr/>
        </p:nvSpPr>
        <p:spPr>
          <a:xfrm>
            <a:off x="6769706" y="5305400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생성된 총알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0DB53D-7A23-24AB-ACFE-798EE9E63EC4}"/>
              </a:ext>
            </a:extLst>
          </p:cNvPr>
          <p:cNvCxnSpPr/>
          <p:nvPr/>
        </p:nvCxnSpPr>
        <p:spPr>
          <a:xfrm>
            <a:off x="9027753" y="5628448"/>
            <a:ext cx="78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278597-D9EE-B85A-442A-011A067BF7FE}"/>
              </a:ext>
            </a:extLst>
          </p:cNvPr>
          <p:cNvSpPr/>
          <p:nvPr/>
        </p:nvSpPr>
        <p:spPr>
          <a:xfrm>
            <a:off x="9808376" y="5305399"/>
            <a:ext cx="2258047" cy="59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BulletManager</a:t>
            </a:r>
          </a:p>
          <a:p>
            <a:pPr algn="ctr"/>
            <a:r>
              <a:rPr lang="en-US" altLang="ko-KR" sz="1400"/>
              <a:t>: </a:t>
            </a:r>
            <a:r>
              <a:rPr lang="ko-KR" altLang="en-US" sz="1400"/>
              <a:t>대상과 상호작용</a:t>
            </a:r>
            <a:endParaRPr lang="en-US" altLang="ko-KR" sz="14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608743-194B-F867-5AEE-525F02213473}"/>
              </a:ext>
            </a:extLst>
          </p:cNvPr>
          <p:cNvCxnSpPr>
            <a:cxnSpLocks/>
          </p:cNvCxnSpPr>
          <p:nvPr/>
        </p:nvCxnSpPr>
        <p:spPr>
          <a:xfrm>
            <a:off x="9418064" y="3591649"/>
            <a:ext cx="65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061BF4-21F7-9E15-25E7-1D59C4F81C64}"/>
              </a:ext>
            </a:extLst>
          </p:cNvPr>
          <p:cNvSpPr/>
          <p:nvPr/>
        </p:nvSpPr>
        <p:spPr>
          <a:xfrm>
            <a:off x="7728773" y="4317373"/>
            <a:ext cx="1678890" cy="5307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BulletManager</a:t>
            </a:r>
            <a:endParaRPr lang="ko-KR" altLang="en-US" sz="1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B50AD3-1A50-E213-412B-93C754657381}"/>
              </a:ext>
            </a:extLst>
          </p:cNvPr>
          <p:cNvSpPr/>
          <p:nvPr/>
        </p:nvSpPr>
        <p:spPr>
          <a:xfrm>
            <a:off x="9808376" y="4089024"/>
            <a:ext cx="2258047" cy="987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- </a:t>
            </a:r>
            <a:r>
              <a:rPr lang="ko-KR" altLang="en-US" sz="1400"/>
              <a:t>총 쏘는 행위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총알 생성 </a:t>
            </a:r>
            <a:r>
              <a:rPr lang="en-US" altLang="ko-KR" sz="1400"/>
              <a:t>/ </a:t>
            </a:r>
            <a:r>
              <a:rPr lang="ko-KR" altLang="en-US" sz="1400"/>
              <a:t>날아가기</a:t>
            </a:r>
            <a:r>
              <a:rPr lang="en-US" altLang="ko-KR" sz="1400"/>
              <a:t> / </a:t>
            </a:r>
            <a:r>
              <a:rPr lang="ko-KR" altLang="en-US" sz="1400"/>
              <a:t>사운드 작업</a:t>
            </a:r>
            <a:r>
              <a:rPr lang="en-US" altLang="ko-KR" sz="1400"/>
              <a:t>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F5950F-5B5B-D701-D3AB-181986A72EEE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9407663" y="4582728"/>
            <a:ext cx="400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2DE646-6B82-061E-4CAC-86E51E95702D}"/>
              </a:ext>
            </a:extLst>
          </p:cNvPr>
          <p:cNvSpPr/>
          <p:nvPr/>
        </p:nvSpPr>
        <p:spPr>
          <a:xfrm>
            <a:off x="7569718" y="1925327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프로젝트 종료 후 피드백</a:t>
            </a:r>
            <a:endParaRPr lang="en-US" altLang="ko-KR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3FEA0F-E9DF-528F-B06C-7F3CA15A183D}"/>
              </a:ext>
            </a:extLst>
          </p:cNvPr>
          <p:cNvCxnSpPr>
            <a:cxnSpLocks/>
          </p:cNvCxnSpPr>
          <p:nvPr/>
        </p:nvCxnSpPr>
        <p:spPr>
          <a:xfrm>
            <a:off x="7135906" y="3178511"/>
            <a:ext cx="0" cy="14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79C7D2-64DA-D17F-4D6F-4B29FA6523D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135906" y="3570372"/>
            <a:ext cx="5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D4FA747-8390-9DC5-ADA7-FD11C5EBC458}"/>
              </a:ext>
            </a:extLst>
          </p:cNvPr>
          <p:cNvCxnSpPr>
            <a:cxnSpLocks/>
          </p:cNvCxnSpPr>
          <p:nvPr/>
        </p:nvCxnSpPr>
        <p:spPr>
          <a:xfrm>
            <a:off x="7135906" y="4582728"/>
            <a:ext cx="5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5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(6)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플레이어 총 쏘기</a:t>
            </a:r>
            <a:r>
              <a:rPr lang="en-US" altLang="ko-KR" sz="2400"/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FB03BB-91EA-6631-A80A-6F5534D97A8D}"/>
              </a:ext>
            </a:extLst>
          </p:cNvPr>
          <p:cNvSpPr/>
          <p:nvPr/>
        </p:nvSpPr>
        <p:spPr>
          <a:xfrm>
            <a:off x="4667864" y="1903998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Script </a:t>
            </a:r>
            <a:r>
              <a:rPr lang="ko-KR" altLang="en-US" sz="1600"/>
              <a:t>구현</a:t>
            </a:r>
            <a:endParaRPr lang="en-US" altLang="ko-KR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B0648-07AA-B27B-DFCB-FB18B12E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2" y="3295402"/>
            <a:ext cx="5424185" cy="2603367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0766AC2-7F65-46C0-C92F-9131E199A2F9}"/>
              </a:ext>
            </a:extLst>
          </p:cNvPr>
          <p:cNvCxnSpPr/>
          <p:nvPr/>
        </p:nvCxnSpPr>
        <p:spPr>
          <a:xfrm>
            <a:off x="5762550" y="257150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B7C8506-641A-E0C5-25F6-CFF4599CD5B3}"/>
              </a:ext>
            </a:extLst>
          </p:cNvPr>
          <p:cNvCxnSpPr/>
          <p:nvPr/>
        </p:nvCxnSpPr>
        <p:spPr>
          <a:xfrm>
            <a:off x="5762550" y="305959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5F823A2-1D4B-C048-277D-435E992AAF42}"/>
              </a:ext>
            </a:extLst>
          </p:cNvPr>
          <p:cNvCxnSpPr/>
          <p:nvPr/>
        </p:nvCxnSpPr>
        <p:spPr>
          <a:xfrm>
            <a:off x="5762550" y="3591897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3428B93-5374-EE22-8C75-252BB7B07B5B}"/>
              </a:ext>
            </a:extLst>
          </p:cNvPr>
          <p:cNvCxnSpPr/>
          <p:nvPr/>
        </p:nvCxnSpPr>
        <p:spPr>
          <a:xfrm>
            <a:off x="5762550" y="409864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5C60889-36E5-5A4A-7382-71C93B749F43}"/>
              </a:ext>
            </a:extLst>
          </p:cNvPr>
          <p:cNvCxnSpPr/>
          <p:nvPr/>
        </p:nvCxnSpPr>
        <p:spPr>
          <a:xfrm>
            <a:off x="5762550" y="464671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A14EA8B-5AC4-E199-9291-9179CE1C6252}"/>
              </a:ext>
            </a:extLst>
          </p:cNvPr>
          <p:cNvCxnSpPr/>
          <p:nvPr/>
        </p:nvCxnSpPr>
        <p:spPr>
          <a:xfrm>
            <a:off x="5762550" y="5217658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D1C8350-C316-ADB3-1433-2D5B39A8D22B}"/>
              </a:ext>
            </a:extLst>
          </p:cNvPr>
          <p:cNvCxnSpPr/>
          <p:nvPr/>
        </p:nvCxnSpPr>
        <p:spPr>
          <a:xfrm>
            <a:off x="5762550" y="570194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828593-8E69-5CD8-A0A5-8148072506D1}"/>
              </a:ext>
            </a:extLst>
          </p:cNvPr>
          <p:cNvSpPr/>
          <p:nvPr/>
        </p:nvSpPr>
        <p:spPr>
          <a:xfrm>
            <a:off x="1313162" y="2666066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PlayerManager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B6C13-096C-85E7-D172-0F32533A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94" y="3327992"/>
            <a:ext cx="2996416" cy="307211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4ED3A8-5D57-6E4C-1D01-B856B41096C7}"/>
              </a:ext>
            </a:extLst>
          </p:cNvPr>
          <p:cNvSpPr/>
          <p:nvPr/>
        </p:nvSpPr>
        <p:spPr>
          <a:xfrm>
            <a:off x="7325558" y="2648570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BulletManager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AD5D73-6D89-F06A-BBD5-D0EB003AA2E9}"/>
              </a:ext>
            </a:extLst>
          </p:cNvPr>
          <p:cNvSpPr/>
          <p:nvPr/>
        </p:nvSpPr>
        <p:spPr>
          <a:xfrm>
            <a:off x="6761012" y="5399478"/>
            <a:ext cx="1925787" cy="6049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00F981E-7D36-A9D8-79F9-9DEFF0F5520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686799" y="5322227"/>
            <a:ext cx="700248" cy="3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B1A4A5E-AB93-5A83-DF32-4BC33A10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047" y="4534699"/>
            <a:ext cx="2618531" cy="1575056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2FCABE-3099-68CF-9A6C-0E191E1E684D}"/>
              </a:ext>
            </a:extLst>
          </p:cNvPr>
          <p:cNvSpPr/>
          <p:nvPr/>
        </p:nvSpPr>
        <p:spPr>
          <a:xfrm>
            <a:off x="9793902" y="4083812"/>
            <a:ext cx="1770569" cy="40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스크립트</a:t>
            </a:r>
            <a:endParaRPr lang="en-US" altLang="ko-KR" sz="16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51EDC1-9D9A-2C91-6B88-BC1073CAB054}"/>
              </a:ext>
            </a:extLst>
          </p:cNvPr>
          <p:cNvSpPr/>
          <p:nvPr/>
        </p:nvSpPr>
        <p:spPr>
          <a:xfrm>
            <a:off x="401409" y="4583874"/>
            <a:ext cx="3149314" cy="5765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3327B7-2011-85DC-687C-72B622C73C9C}"/>
              </a:ext>
            </a:extLst>
          </p:cNvPr>
          <p:cNvSpPr/>
          <p:nvPr/>
        </p:nvSpPr>
        <p:spPr>
          <a:xfrm>
            <a:off x="4143322" y="4597085"/>
            <a:ext cx="1157556" cy="51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총알 생성</a:t>
            </a:r>
            <a:endParaRPr lang="en-US" altLang="ko-KR" sz="16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2F0985-8ADC-4205-98DB-6FDA626E80BE}"/>
              </a:ext>
            </a:extLst>
          </p:cNvPr>
          <p:cNvSpPr/>
          <p:nvPr/>
        </p:nvSpPr>
        <p:spPr>
          <a:xfrm>
            <a:off x="2614191" y="6004405"/>
            <a:ext cx="2996416" cy="51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총알 발사</a:t>
            </a:r>
            <a:endParaRPr lang="en-US" altLang="ko-KR" sz="16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FC8ABD2-F88E-3FCE-C81A-4213781E3E16}"/>
              </a:ext>
            </a:extLst>
          </p:cNvPr>
          <p:cNvCxnSpPr>
            <a:cxnSpLocks/>
          </p:cNvCxnSpPr>
          <p:nvPr/>
        </p:nvCxnSpPr>
        <p:spPr>
          <a:xfrm>
            <a:off x="3545715" y="4895750"/>
            <a:ext cx="59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794A88-826E-1C95-4F9D-BF5619FDA69D}"/>
              </a:ext>
            </a:extLst>
          </p:cNvPr>
          <p:cNvSpPr/>
          <p:nvPr/>
        </p:nvSpPr>
        <p:spPr>
          <a:xfrm>
            <a:off x="401408" y="5459118"/>
            <a:ext cx="5079053" cy="2041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B9245B-355A-E994-D224-C1700BEFC826}"/>
              </a:ext>
            </a:extLst>
          </p:cNvPr>
          <p:cNvCxnSpPr>
            <a:cxnSpLocks/>
          </p:cNvCxnSpPr>
          <p:nvPr/>
        </p:nvCxnSpPr>
        <p:spPr>
          <a:xfrm>
            <a:off x="1549730" y="6267350"/>
            <a:ext cx="1064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40318B-1161-56DC-BF77-5C12073FBCDC}"/>
              </a:ext>
            </a:extLst>
          </p:cNvPr>
          <p:cNvCxnSpPr/>
          <p:nvPr/>
        </p:nvCxnSpPr>
        <p:spPr>
          <a:xfrm flipV="1">
            <a:off x="1549730" y="5663298"/>
            <a:ext cx="0" cy="60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4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5/11 ~ 5/15 : </a:t>
            </a:r>
            <a:r>
              <a:rPr lang="ko-KR" altLang="en-US" sz="2400"/>
              <a:t>몬스터의 출현과 이동 및 플레이어 총 쏘기 구현</a:t>
            </a:r>
            <a:r>
              <a:rPr lang="en-US" altLang="ko-KR" sz="2400"/>
              <a:t>(7)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몬스터 상호작용</a:t>
            </a:r>
            <a:r>
              <a:rPr lang="en-US" altLang="ko-KR" sz="2400"/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FB03BB-91EA-6631-A80A-6F5534D97A8D}"/>
              </a:ext>
            </a:extLst>
          </p:cNvPr>
          <p:cNvSpPr/>
          <p:nvPr/>
        </p:nvSpPr>
        <p:spPr>
          <a:xfrm>
            <a:off x="4667864" y="1903998"/>
            <a:ext cx="3170703" cy="5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Script </a:t>
            </a:r>
            <a:r>
              <a:rPr lang="ko-KR" altLang="en-US" sz="1600"/>
              <a:t>구현</a:t>
            </a:r>
            <a:endParaRPr lang="en-US" altLang="ko-KR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B6C13-096C-85E7-D172-0F32533A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" y="3327992"/>
            <a:ext cx="2996416" cy="307211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4ED3A8-5D57-6E4C-1D01-B856B41096C7}"/>
              </a:ext>
            </a:extLst>
          </p:cNvPr>
          <p:cNvSpPr/>
          <p:nvPr/>
        </p:nvSpPr>
        <p:spPr>
          <a:xfrm>
            <a:off x="675664" y="2791755"/>
            <a:ext cx="1943134" cy="49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BulletManager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AD5D73-6D89-F06A-BBD5-D0EB003AA2E9}"/>
              </a:ext>
            </a:extLst>
          </p:cNvPr>
          <p:cNvSpPr/>
          <p:nvPr/>
        </p:nvSpPr>
        <p:spPr>
          <a:xfrm>
            <a:off x="995541" y="5399478"/>
            <a:ext cx="1925787" cy="6049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00F981E-7D36-A9D8-79F9-9DEFF0F5520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1328" y="5322227"/>
            <a:ext cx="700248" cy="3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B1A4A5E-AB93-5A83-DF32-4BC33A10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76" y="4534699"/>
            <a:ext cx="2618531" cy="1575056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2FCABE-3099-68CF-9A6C-0E191E1E684D}"/>
              </a:ext>
            </a:extLst>
          </p:cNvPr>
          <p:cNvSpPr/>
          <p:nvPr/>
        </p:nvSpPr>
        <p:spPr>
          <a:xfrm>
            <a:off x="4028431" y="4083812"/>
            <a:ext cx="1770569" cy="40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스크립트</a:t>
            </a:r>
            <a:endParaRPr lang="en-US" altLang="ko-KR" sz="16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870E78-C690-D7B9-87E7-FD9FD043F254}"/>
              </a:ext>
            </a:extLst>
          </p:cNvPr>
          <p:cNvCxnSpPr/>
          <p:nvPr/>
        </p:nvCxnSpPr>
        <p:spPr>
          <a:xfrm>
            <a:off x="6605698" y="266976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6E13A-6D49-7335-1CE9-CFC20FB17F7A}"/>
              </a:ext>
            </a:extLst>
          </p:cNvPr>
          <p:cNvCxnSpPr/>
          <p:nvPr/>
        </p:nvCxnSpPr>
        <p:spPr>
          <a:xfrm>
            <a:off x="6605698" y="315785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EDB09F-8436-6283-788F-16613C017FCB}"/>
              </a:ext>
            </a:extLst>
          </p:cNvPr>
          <p:cNvCxnSpPr/>
          <p:nvPr/>
        </p:nvCxnSpPr>
        <p:spPr>
          <a:xfrm>
            <a:off x="6605698" y="369015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5517B2-0723-3224-99FB-24938BD77715}"/>
              </a:ext>
            </a:extLst>
          </p:cNvPr>
          <p:cNvCxnSpPr/>
          <p:nvPr/>
        </p:nvCxnSpPr>
        <p:spPr>
          <a:xfrm>
            <a:off x="6605698" y="419691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72EE3A-33B1-6AF8-CFB3-D39599B49C89}"/>
              </a:ext>
            </a:extLst>
          </p:cNvPr>
          <p:cNvCxnSpPr/>
          <p:nvPr/>
        </p:nvCxnSpPr>
        <p:spPr>
          <a:xfrm>
            <a:off x="6605698" y="474498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26134E-C970-E0AB-37D3-40247D3E77B3}"/>
              </a:ext>
            </a:extLst>
          </p:cNvPr>
          <p:cNvCxnSpPr/>
          <p:nvPr/>
        </p:nvCxnSpPr>
        <p:spPr>
          <a:xfrm>
            <a:off x="6605698" y="531592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57AA3-BCB2-6096-FBB7-6C0BCCE63292}"/>
              </a:ext>
            </a:extLst>
          </p:cNvPr>
          <p:cNvCxnSpPr/>
          <p:nvPr/>
        </p:nvCxnSpPr>
        <p:spPr>
          <a:xfrm>
            <a:off x="6605698" y="580020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343255-9F65-7DD3-A496-BEEA551B6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9" y="3101642"/>
            <a:ext cx="4421615" cy="22142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3BDF0A-2B0A-D2AD-93FB-3AAC10ED07E8}"/>
              </a:ext>
            </a:extLst>
          </p:cNvPr>
          <p:cNvSpPr/>
          <p:nvPr/>
        </p:nvSpPr>
        <p:spPr>
          <a:xfrm>
            <a:off x="8362339" y="2542949"/>
            <a:ext cx="1943134" cy="49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스크립트</a:t>
            </a:r>
            <a:endParaRPr lang="en-US" altLang="ko-KR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E0A13E2-B5BD-AA1E-AF9C-E5E3E0DA3E39}"/>
              </a:ext>
            </a:extLst>
          </p:cNvPr>
          <p:cNvCxnSpPr>
            <a:cxnSpLocks/>
          </p:cNvCxnSpPr>
          <p:nvPr/>
        </p:nvCxnSpPr>
        <p:spPr>
          <a:xfrm flipV="1">
            <a:off x="4604791" y="3504710"/>
            <a:ext cx="2757910" cy="186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7C4EC9-3BD7-2B21-6273-F66819EA861A}"/>
              </a:ext>
            </a:extLst>
          </p:cNvPr>
          <p:cNvSpPr/>
          <p:nvPr/>
        </p:nvSpPr>
        <p:spPr>
          <a:xfrm>
            <a:off x="7532540" y="3894447"/>
            <a:ext cx="3956837" cy="9091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B8B2CF5-D390-3521-C009-BCA812030E45}"/>
              </a:ext>
            </a:extLst>
          </p:cNvPr>
          <p:cNvCxnSpPr>
            <a:cxnSpLocks/>
          </p:cNvCxnSpPr>
          <p:nvPr/>
        </p:nvCxnSpPr>
        <p:spPr>
          <a:xfrm>
            <a:off x="8348111" y="4821119"/>
            <a:ext cx="172434" cy="82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F3EF0B-F4A6-EF86-E530-8FCA0A039433}"/>
              </a:ext>
            </a:extLst>
          </p:cNvPr>
          <p:cNvSpPr/>
          <p:nvPr/>
        </p:nvSpPr>
        <p:spPr>
          <a:xfrm>
            <a:off x="7362701" y="5662775"/>
            <a:ext cx="4085109" cy="82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몬스터가 서서히 죽는 임펙트</a:t>
            </a:r>
            <a:endParaRPr lang="en-US" altLang="ko-KR" sz="1600"/>
          </a:p>
          <a:p>
            <a:pPr algn="ctr"/>
            <a:r>
              <a:rPr lang="ko-KR" altLang="en-US" sz="1600"/>
              <a:t>구글에서 표현 검색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86251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UI </a:t>
            </a:r>
            <a:r>
              <a:rPr lang="ko-KR" altLang="en-US" sz="2400"/>
              <a:t>작업</a:t>
            </a:r>
            <a:br>
              <a:rPr lang="en-US" altLang="ko-KR" sz="2400"/>
            </a:br>
            <a:r>
              <a:rPr lang="en-US" altLang="ko-KR" sz="2400"/>
              <a:t>(UI_</a:t>
            </a:r>
            <a:r>
              <a:rPr lang="ko-KR" altLang="en-US" sz="2400"/>
              <a:t>메니저 활용 부분</a:t>
            </a:r>
            <a:r>
              <a:rPr lang="en-US" altLang="ko-KR" sz="24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E741EF-EBD3-0F88-24CD-3C0DD398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22" y="2026301"/>
            <a:ext cx="7036931" cy="38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UI </a:t>
            </a:r>
            <a:r>
              <a:rPr lang="ko-KR" altLang="en-US" sz="2400"/>
              <a:t>작업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타이머 구현</a:t>
            </a:r>
            <a:r>
              <a:rPr lang="en-US" altLang="ko-KR" sz="240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6BBBA-6AD2-0B75-2647-E02A4BF5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5" y="2208315"/>
            <a:ext cx="5048250" cy="3581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68682-3BFF-0AE6-7B30-6989B27D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25" y="2655676"/>
            <a:ext cx="4659330" cy="24737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95655E-EDC2-BA60-D372-4F8DC1E71E4F}"/>
              </a:ext>
            </a:extLst>
          </p:cNvPr>
          <p:cNvSpPr/>
          <p:nvPr/>
        </p:nvSpPr>
        <p:spPr>
          <a:xfrm>
            <a:off x="1939630" y="5355771"/>
            <a:ext cx="1925787" cy="3681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C06C95B-CE4F-FD46-6D87-2EE41263BE29}"/>
              </a:ext>
            </a:extLst>
          </p:cNvPr>
          <p:cNvCxnSpPr>
            <a:cxnSpLocks/>
          </p:cNvCxnSpPr>
          <p:nvPr/>
        </p:nvCxnSpPr>
        <p:spPr>
          <a:xfrm flipV="1">
            <a:off x="3879978" y="4809506"/>
            <a:ext cx="3922110" cy="7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DF37BB-528F-A62C-92E5-F273E2FE17B6}"/>
              </a:ext>
            </a:extLst>
          </p:cNvPr>
          <p:cNvSpPr/>
          <p:nvPr/>
        </p:nvSpPr>
        <p:spPr>
          <a:xfrm>
            <a:off x="7776803" y="3120842"/>
            <a:ext cx="1925787" cy="5426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0CC648-7F62-25D2-5941-55A5109502C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97735" y="3669475"/>
            <a:ext cx="1061335" cy="21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72A6F-85A8-00F3-2D88-6CEEB52DD043}"/>
              </a:ext>
            </a:extLst>
          </p:cNvPr>
          <p:cNvSpPr/>
          <p:nvPr/>
        </p:nvSpPr>
        <p:spPr>
          <a:xfrm>
            <a:off x="7372925" y="5789715"/>
            <a:ext cx="4572289" cy="6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Time.deltaTime</a:t>
            </a:r>
            <a:r>
              <a:rPr lang="ko-KR" altLang="en-US" sz="1600"/>
              <a:t>은 </a:t>
            </a:r>
            <a:r>
              <a:rPr lang="en-US" altLang="ko-KR" sz="1600"/>
              <a:t>Float</a:t>
            </a:r>
            <a:r>
              <a:rPr lang="ko-KR" altLang="en-US" sz="1600"/>
              <a:t>형이기에 </a:t>
            </a:r>
            <a:r>
              <a:rPr lang="en-US" altLang="ko-KR" sz="1600"/>
              <a:t>int</a:t>
            </a:r>
            <a:r>
              <a:rPr lang="ko-KR" altLang="en-US" sz="1600"/>
              <a:t>형으로 변환 후 </a:t>
            </a:r>
            <a:r>
              <a:rPr lang="en-US" altLang="ko-KR" sz="1600"/>
              <a:t>‘</a:t>
            </a:r>
            <a:r>
              <a:rPr lang="ko-KR" altLang="en-US" sz="1600"/>
              <a:t>분</a:t>
            </a:r>
            <a:r>
              <a:rPr lang="en-US" altLang="ko-KR" sz="1600"/>
              <a:t>’</a:t>
            </a:r>
            <a:r>
              <a:rPr lang="ko-KR" altLang="en-US" sz="1600"/>
              <a:t>을 나타내기 위해서 작업 진행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6884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6851ACF6-E89C-C5ED-9D5D-BBC3DA9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UI </a:t>
            </a:r>
            <a:r>
              <a:rPr lang="ko-KR" altLang="en-US" sz="2400"/>
              <a:t>작업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코루틴 작업</a:t>
            </a:r>
            <a:r>
              <a:rPr lang="en-US" altLang="ko-KR" sz="240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6BBBA-6AD2-0B75-2647-E02A4BF5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5" y="2208315"/>
            <a:ext cx="5048250" cy="3581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95655E-EDC2-BA60-D372-4F8DC1E71E4F}"/>
              </a:ext>
            </a:extLst>
          </p:cNvPr>
          <p:cNvSpPr/>
          <p:nvPr/>
        </p:nvSpPr>
        <p:spPr>
          <a:xfrm>
            <a:off x="1954191" y="2500291"/>
            <a:ext cx="1925787" cy="13938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C06C95B-CE4F-FD46-6D87-2EE41263BE29}"/>
              </a:ext>
            </a:extLst>
          </p:cNvPr>
          <p:cNvCxnSpPr>
            <a:cxnSpLocks/>
          </p:cNvCxnSpPr>
          <p:nvPr/>
        </p:nvCxnSpPr>
        <p:spPr>
          <a:xfrm flipV="1">
            <a:off x="3879978" y="2564838"/>
            <a:ext cx="1921118" cy="6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72A6F-85A8-00F3-2D88-6CEEB52DD043}"/>
              </a:ext>
            </a:extLst>
          </p:cNvPr>
          <p:cNvSpPr/>
          <p:nvPr/>
        </p:nvSpPr>
        <p:spPr>
          <a:xfrm>
            <a:off x="5801096" y="2253358"/>
            <a:ext cx="4572289" cy="6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 후 카운트 다운부분에 코루틴 활용</a:t>
            </a:r>
            <a:endParaRPr lang="en-US" altLang="ko-KR" sz="1600"/>
          </a:p>
          <a:p>
            <a:pPr algn="ctr"/>
            <a:r>
              <a:rPr lang="en-US" altLang="ko-KR" sz="1600"/>
              <a:t>- </a:t>
            </a:r>
            <a:r>
              <a:rPr lang="ko-KR" altLang="en-US" sz="1600"/>
              <a:t>게임을 자동적으로 멈추고 실행하는 부분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B0C1D-12E5-1003-2DCE-A0461FAB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79" y="3021210"/>
            <a:ext cx="3725708" cy="1955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270670-4779-4D84-4D6F-18F66391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29" y="3021210"/>
            <a:ext cx="3105521" cy="23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854C-10B5-482D-AABC-36C9399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종료 후 개선사항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D449-859F-4F20-A406-0AF3EDAD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73" y="2051358"/>
            <a:ext cx="11070950" cy="385067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UI</a:t>
            </a:r>
            <a:r>
              <a:rPr lang="ko-KR" altLang="en-US"/>
              <a:t>활용이 많아질 것을 예상하여 </a:t>
            </a:r>
            <a:r>
              <a:rPr lang="en-US" altLang="ko-KR"/>
              <a:t>GameManager</a:t>
            </a:r>
            <a:r>
              <a:rPr lang="ko-KR" altLang="en-US"/>
              <a:t>와 </a:t>
            </a:r>
            <a:r>
              <a:rPr lang="en-US" altLang="ko-KR"/>
              <a:t>UI_Manager</a:t>
            </a:r>
            <a:r>
              <a:rPr lang="ko-KR" altLang="en-US"/>
              <a:t>를 나눠서 활용하려 했으나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결국 양분하여 활용되었던 부분</a:t>
            </a:r>
            <a:r>
              <a:rPr lang="en-US" altLang="ko-KR"/>
              <a:t>(</a:t>
            </a:r>
            <a:r>
              <a:rPr lang="ko-KR" altLang="en-US"/>
              <a:t>카운트 다운</a:t>
            </a:r>
            <a:r>
              <a:rPr lang="en-US" altLang="ko-KR"/>
              <a:t>, </a:t>
            </a:r>
            <a:r>
              <a:rPr lang="ko-KR" altLang="en-US"/>
              <a:t>타이머 </a:t>
            </a:r>
            <a:r>
              <a:rPr lang="en-US" altLang="ko-KR"/>
              <a:t>-&gt; GameManager</a:t>
            </a:r>
            <a:r>
              <a:rPr lang="ko-KR" altLang="en-US"/>
              <a:t>에서 구현</a:t>
            </a:r>
            <a:r>
              <a:rPr lang="en-US" altLang="ko-KR"/>
              <a:t>)</a:t>
            </a:r>
            <a:r>
              <a:rPr lang="ko-KR" altLang="en-US"/>
              <a:t>이 아쉬웠습니다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싱글턴 활용에</a:t>
            </a:r>
            <a:r>
              <a:rPr lang="en-US" altLang="ko-KR"/>
              <a:t> </a:t>
            </a:r>
            <a:r>
              <a:rPr lang="ko-KR" altLang="en-US"/>
              <a:t>있어서 이득은 봤으나</a:t>
            </a:r>
            <a:r>
              <a:rPr lang="en-US" altLang="ko-KR"/>
              <a:t>, </a:t>
            </a:r>
            <a:r>
              <a:rPr lang="ko-KR" altLang="en-US"/>
              <a:t>다소 개발자의 편의를 위해서 난해하게 사용한 부분들에 대해서 개선할 필요를 느꼈습니다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</a:t>
            </a:r>
            <a:r>
              <a:rPr lang="en-US" altLang="ko-KR"/>
              <a:t>(ex </a:t>
            </a:r>
            <a:r>
              <a:rPr lang="ko-KR" altLang="en-US"/>
              <a:t>플레이어의 목숨은 플레이어 스크립트에서 제어하고 특정 상황에서 </a:t>
            </a:r>
            <a:r>
              <a:rPr lang="en-US" altLang="ko-KR"/>
              <a:t>SendMessage</a:t>
            </a:r>
            <a:r>
              <a:rPr lang="ko-KR" altLang="en-US"/>
              <a:t>를 활용하는게 더 이득이었을 부분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플레이어의 스크립트에서 이동과 관련된 부분과 추가 상호작용</a:t>
            </a:r>
            <a:r>
              <a:rPr lang="en-US" altLang="ko-KR"/>
              <a:t>(</a:t>
            </a:r>
            <a:r>
              <a:rPr lang="ko-KR" altLang="en-US"/>
              <a:t>총쏘기</a:t>
            </a:r>
            <a:r>
              <a:rPr lang="en-US" altLang="ko-KR"/>
              <a:t>)</a:t>
            </a:r>
            <a:r>
              <a:rPr lang="ko-KR" altLang="en-US"/>
              <a:t>와 같은 확장성에 여지가 있는 부분은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</a:t>
            </a:r>
            <a:r>
              <a:rPr lang="ko-KR" altLang="en-US"/>
              <a:t>따로 스크립트를 분할하여 적용 시키는게 더 효율적이라는 부분을 느꼈습니다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클래스나 구조적 설계에서 좀 더 구제척으로 접근이 필요했음을 느꼈습니다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(</a:t>
            </a:r>
            <a:r>
              <a:rPr lang="ko-KR" altLang="en-US"/>
              <a:t>작업 도중 중간 중간 난항을 겪었음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9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854C-10B5-482D-AABC-36C9399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기간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D449-859F-4F20-A406-0AF3EDAD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067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5/2 : </a:t>
            </a:r>
            <a:r>
              <a:rPr lang="ko-KR" altLang="en-US"/>
              <a:t>플랫폼 게임에 대한 이해</a:t>
            </a:r>
            <a:endParaRPr lang="en-US" altLang="ko-KR"/>
          </a:p>
          <a:p>
            <a:r>
              <a:rPr lang="en-US" altLang="ko-KR"/>
              <a:t>5/3 ~ 5/5 : </a:t>
            </a:r>
            <a:r>
              <a:rPr lang="ko-KR" altLang="en-US"/>
              <a:t>게임 씬의 구상</a:t>
            </a:r>
            <a:r>
              <a:rPr lang="en-US" altLang="ko-KR"/>
              <a:t>, </a:t>
            </a:r>
            <a:r>
              <a:rPr lang="ko-KR" altLang="en-US"/>
              <a:t>간단한 케릭터 구현 및 장애물 낙하 구현</a:t>
            </a:r>
            <a:endParaRPr lang="en-US" altLang="ko-KR"/>
          </a:p>
          <a:p>
            <a:r>
              <a:rPr lang="en-US" altLang="ko-KR"/>
              <a:t>5/6 ~ 5/7 :</a:t>
            </a:r>
            <a:r>
              <a:rPr lang="ko-KR" altLang="en-US"/>
              <a:t> 캐릭터의 애니메이션 및 장애물과의 상호작용 구현</a:t>
            </a:r>
            <a:endParaRPr lang="en-US" altLang="ko-KR"/>
          </a:p>
          <a:p>
            <a:r>
              <a:rPr lang="en-US" altLang="ko-KR"/>
              <a:t>5/8 ~ 5/10 : </a:t>
            </a:r>
            <a:r>
              <a:rPr lang="ko-KR" altLang="en-US"/>
              <a:t>간단한 레벨디자인과 점프 구현 및 세이브 포인트 구현</a:t>
            </a:r>
            <a:endParaRPr lang="en-US" altLang="ko-KR"/>
          </a:p>
          <a:p>
            <a:r>
              <a:rPr lang="en-US" altLang="ko-KR"/>
              <a:t>5/11 ~ 5/15 : </a:t>
            </a:r>
            <a:r>
              <a:rPr lang="ko-KR" altLang="en-US"/>
              <a:t>몬스터의 출현과 이동 및 플레이어 총 쏘기 구현</a:t>
            </a:r>
            <a:r>
              <a:rPr lang="en-US" altLang="ko-KR"/>
              <a:t>(</a:t>
            </a:r>
            <a:r>
              <a:rPr lang="ko-KR" altLang="en-US"/>
              <a:t>예정은 </a:t>
            </a:r>
            <a:r>
              <a:rPr lang="en-US" altLang="ko-KR"/>
              <a:t>5/13</a:t>
            </a:r>
            <a:r>
              <a:rPr lang="ko-KR" altLang="en-US"/>
              <a:t>에 마무리였음</a:t>
            </a:r>
            <a:r>
              <a:rPr lang="en-US" altLang="ko-KR"/>
              <a:t>)</a:t>
            </a:r>
          </a:p>
          <a:p>
            <a:r>
              <a:rPr lang="en-US" altLang="ko-KR"/>
              <a:t>5/16 ~ 5/18 : </a:t>
            </a:r>
            <a:r>
              <a:rPr lang="ko-KR" altLang="en-US"/>
              <a:t>테스트 과정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UI</a:t>
            </a:r>
            <a:r>
              <a:rPr lang="ko-KR" altLang="en-US"/>
              <a:t>작업은 필요할때 바로바로 가작업하고 테스트 과정에서 완성도 높이기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문서에는 타이머 부분과 코루틴 활용한 </a:t>
            </a:r>
            <a:r>
              <a:rPr lang="en-US" altLang="ko-KR"/>
              <a:t>UI</a:t>
            </a:r>
            <a:r>
              <a:rPr lang="ko-KR" altLang="en-US"/>
              <a:t>부분만 기제 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B571C-514B-4F66-8178-C8A9157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5/2 : </a:t>
            </a:r>
            <a:r>
              <a:rPr lang="ko-KR" altLang="en-US"/>
              <a:t>플랫폼 게임에 대한 이해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B724-22CF-4DC6-AE6E-EADA64068BD5}"/>
              </a:ext>
            </a:extLst>
          </p:cNvPr>
          <p:cNvSpPr/>
          <p:nvPr/>
        </p:nvSpPr>
        <p:spPr>
          <a:xfrm>
            <a:off x="4831659" y="2064877"/>
            <a:ext cx="5617028" cy="384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/>
              <a:t>플랫폼이란 발판을 의미하기에 플랫포머 게임이란</a:t>
            </a:r>
            <a:endParaRPr lang="en-US" altLang="ko-KR"/>
          </a:p>
          <a:p>
            <a:pPr algn="ctr"/>
            <a:r>
              <a:rPr lang="ko-KR" altLang="en-US"/>
              <a:t>발판이 등장하는 게임이다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허공에 발판이 떠있기 때문에</a:t>
            </a:r>
            <a:r>
              <a:rPr lang="en-US" altLang="ko-KR"/>
              <a:t>, </a:t>
            </a:r>
            <a:r>
              <a:rPr lang="ko-KR" altLang="en-US"/>
              <a:t>점프 컨트롤이</a:t>
            </a:r>
            <a:endParaRPr lang="en-US" altLang="ko-KR"/>
          </a:p>
          <a:p>
            <a:pPr algn="ctr"/>
            <a:r>
              <a:rPr lang="ko-KR" altLang="en-US"/>
              <a:t>중요한 액션 게임의 하위 부류로 들어간다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현실의 물리법칙에서 벗어난 </a:t>
            </a:r>
            <a:r>
              <a:rPr lang="en-US" altLang="ko-KR"/>
              <a:t>2</a:t>
            </a:r>
            <a:r>
              <a:rPr lang="ko-KR" altLang="en-US"/>
              <a:t>단 점프</a:t>
            </a:r>
            <a:endParaRPr lang="en-US" altLang="ko-KR"/>
          </a:p>
          <a:p>
            <a:pPr algn="ctr"/>
            <a:r>
              <a:rPr lang="ko-KR" altLang="en-US"/>
              <a:t>허공답보 같은 것들이 매력으로도 작용함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대표작 </a:t>
            </a:r>
            <a:r>
              <a:rPr lang="en-US" altLang="ko-KR"/>
              <a:t>: </a:t>
            </a:r>
            <a:r>
              <a:rPr lang="ko-KR" altLang="en-US"/>
              <a:t>마리오시리즈 </a:t>
            </a:r>
            <a:r>
              <a:rPr lang="en-US" altLang="ko-KR"/>
              <a:t>/ </a:t>
            </a:r>
            <a:r>
              <a:rPr lang="ko-KR" altLang="en-US"/>
              <a:t>페르시아의 왕자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B5286-7784-4462-8052-91D53C469FAD}"/>
              </a:ext>
            </a:extLst>
          </p:cNvPr>
          <p:cNvSpPr txBox="1"/>
          <p:nvPr/>
        </p:nvSpPr>
        <p:spPr>
          <a:xfrm>
            <a:off x="3196253" y="5815339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사진 </a:t>
            </a:r>
            <a:r>
              <a:rPr lang="en-US" altLang="ko-KR" sz="1400"/>
              <a:t>: </a:t>
            </a:r>
            <a:r>
              <a:rPr lang="ko-KR" altLang="en-US" sz="1400"/>
              <a:t>나무위키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01FF49-4645-258F-7157-568A8122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98" y="2595889"/>
            <a:ext cx="3057525" cy="3219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C1F206-A48B-389A-7B6C-CF2D96E2DA6F}"/>
              </a:ext>
            </a:extLst>
          </p:cNvPr>
          <p:cNvSpPr/>
          <p:nvPr/>
        </p:nvSpPr>
        <p:spPr>
          <a:xfrm>
            <a:off x="1989117" y="2064877"/>
            <a:ext cx="2119745" cy="47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대표작</a:t>
            </a:r>
          </a:p>
        </p:txBody>
      </p:sp>
    </p:spTree>
    <p:extLst>
      <p:ext uri="{BB962C8B-B14F-4D97-AF65-F5344CB8AC3E}">
        <p14:creationId xmlns:p14="http://schemas.microsoft.com/office/powerpoint/2010/main" val="5106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5/3 ~ 5/5 : </a:t>
            </a:r>
            <a:r>
              <a:rPr lang="ko-KR" altLang="en-US" sz="2400"/>
              <a:t>게임 씬</a:t>
            </a:r>
            <a:r>
              <a:rPr lang="en-US" altLang="ko-KR" sz="2400"/>
              <a:t>, </a:t>
            </a:r>
            <a:r>
              <a:rPr lang="ko-KR" altLang="en-US" sz="2400"/>
              <a:t>클래스 구상</a:t>
            </a:r>
            <a:r>
              <a:rPr lang="en-US" altLang="ko-KR" sz="2400"/>
              <a:t> / </a:t>
            </a:r>
            <a:r>
              <a:rPr lang="ko-KR" altLang="en-US" sz="2400"/>
              <a:t>간단한 케릭터 구현 및 장애물 낙하</a:t>
            </a:r>
            <a:r>
              <a:rPr lang="en-US" altLang="ko-KR" sz="2400"/>
              <a:t>(1)</a:t>
            </a:r>
            <a:br>
              <a:rPr lang="en-US" altLang="ko-KR" sz="1800"/>
            </a:br>
            <a:r>
              <a:rPr lang="en-US" altLang="ko-KR" sz="2400"/>
              <a:t>(</a:t>
            </a:r>
            <a:r>
              <a:rPr lang="ko-KR" altLang="en-US" sz="2400"/>
              <a:t>게임씬 구상</a:t>
            </a:r>
            <a:r>
              <a:rPr lang="en-US" altLang="ko-KR" sz="240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B2D2B5-7187-47A0-BD79-49A6D269B48F}"/>
              </a:ext>
            </a:extLst>
          </p:cNvPr>
          <p:cNvSpPr/>
          <p:nvPr/>
        </p:nvSpPr>
        <p:spPr>
          <a:xfrm>
            <a:off x="911251" y="4226413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타이틀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EF551ED-225F-7301-94F4-861A58315DE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86316" y="3429000"/>
            <a:ext cx="724395" cy="1186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F64EB79-FA3D-AB7E-73BF-4A7A1523AA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86316" y="4615330"/>
            <a:ext cx="724394" cy="1049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EC3AC8-A18A-34D3-B56A-4AB915DE1DB6}"/>
              </a:ext>
            </a:extLst>
          </p:cNvPr>
          <p:cNvSpPr/>
          <p:nvPr/>
        </p:nvSpPr>
        <p:spPr>
          <a:xfrm>
            <a:off x="4010710" y="3021701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63DB6-1072-214B-776E-F62F892376B7}"/>
              </a:ext>
            </a:extLst>
          </p:cNvPr>
          <p:cNvSpPr/>
          <p:nvPr/>
        </p:nvSpPr>
        <p:spPr>
          <a:xfrm>
            <a:off x="8440570" y="3021701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클리어 </a:t>
            </a:r>
            <a:r>
              <a:rPr lang="en-US" altLang="ko-KR"/>
              <a:t>/ </a:t>
            </a:r>
            <a:r>
              <a:rPr lang="ko-KR" altLang="en-US"/>
              <a:t>게임오버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C760D2-10DB-DF08-47CB-901054A3DEA3}"/>
              </a:ext>
            </a:extLst>
          </p:cNvPr>
          <p:cNvSpPr/>
          <p:nvPr/>
        </p:nvSpPr>
        <p:spPr>
          <a:xfrm>
            <a:off x="4010710" y="5275647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FE10974-0626-7933-D129-F678E367B20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192982" y="3410618"/>
            <a:ext cx="224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7CCB2E1-AD71-043C-3FD7-16DE1281C42F}"/>
              </a:ext>
            </a:extLst>
          </p:cNvPr>
          <p:cNvCxnSpPr>
            <a:cxnSpLocks/>
            <a:stCxn id="37" idx="0"/>
            <a:endCxn id="11" idx="0"/>
          </p:cNvCxnSpPr>
          <p:nvPr/>
        </p:nvCxnSpPr>
        <p:spPr>
          <a:xfrm rot="16200000" flipH="1" flipV="1">
            <a:off x="5212889" y="-92404"/>
            <a:ext cx="1204712" cy="7432922"/>
          </a:xfrm>
          <a:prstGeom prst="bentConnector3">
            <a:avLst>
              <a:gd name="adj1" fmla="val -7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17034CA-69C4-B8A5-44B1-A078DEF33B06}"/>
              </a:ext>
            </a:extLst>
          </p:cNvPr>
          <p:cNvCxnSpPr>
            <a:cxnSpLocks/>
            <a:stCxn id="37" idx="0"/>
            <a:endCxn id="36" idx="0"/>
          </p:cNvCxnSpPr>
          <p:nvPr/>
        </p:nvCxnSpPr>
        <p:spPr>
          <a:xfrm rot="16200000" flipV="1">
            <a:off x="7316776" y="806771"/>
            <a:ext cx="12700" cy="44298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C5671F-274F-7E13-286B-80284FA2E829}"/>
              </a:ext>
            </a:extLst>
          </p:cNvPr>
          <p:cNvSpPr/>
          <p:nvPr/>
        </p:nvSpPr>
        <p:spPr>
          <a:xfrm>
            <a:off x="5074203" y="1925086"/>
            <a:ext cx="1219513" cy="4013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en-US" altLang="ko-KR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B3E754-F042-9907-47A9-015C43AC5191}"/>
              </a:ext>
            </a:extLst>
          </p:cNvPr>
          <p:cNvSpPr/>
          <p:nvPr/>
        </p:nvSpPr>
        <p:spPr>
          <a:xfrm>
            <a:off x="6707019" y="2529938"/>
            <a:ext cx="1219513" cy="4013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재시작</a:t>
            </a:r>
            <a:endParaRPr lang="en-US" altLang="ko-KR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38CB56-2934-B65C-A02E-BC47201CF36C}"/>
              </a:ext>
            </a:extLst>
          </p:cNvPr>
          <p:cNvSpPr/>
          <p:nvPr/>
        </p:nvSpPr>
        <p:spPr>
          <a:xfrm>
            <a:off x="5467218" y="4510763"/>
            <a:ext cx="1257563" cy="4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메뉴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989369F-3DAE-ACCB-31EB-67B429CC622E}"/>
              </a:ext>
            </a:extLst>
          </p:cNvPr>
          <p:cNvCxnSpPr>
            <a:cxnSpLocks/>
            <a:stCxn id="36" idx="2"/>
            <a:endCxn id="60" idx="0"/>
          </p:cNvCxnSpPr>
          <p:nvPr/>
        </p:nvCxnSpPr>
        <p:spPr>
          <a:xfrm>
            <a:off x="5101846" y="3799535"/>
            <a:ext cx="994154" cy="711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8F3E84-B0A6-1B55-A4EB-F59764FAE656}"/>
              </a:ext>
            </a:extLst>
          </p:cNvPr>
          <p:cNvSpPr/>
          <p:nvPr/>
        </p:nvSpPr>
        <p:spPr>
          <a:xfrm>
            <a:off x="5226967" y="4019905"/>
            <a:ext cx="913987" cy="1946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재시작</a:t>
            </a:r>
            <a:endParaRPr lang="en-US" altLang="ko-KR" sz="12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3C67BD-2D1E-D3C1-6330-C370ED5F6E70}"/>
              </a:ext>
            </a:extLst>
          </p:cNvPr>
          <p:cNvCxnSpPr>
            <a:cxnSpLocks/>
          </p:cNvCxnSpPr>
          <p:nvPr/>
        </p:nvCxnSpPr>
        <p:spPr>
          <a:xfrm flipH="1" flipV="1">
            <a:off x="3286316" y="4745959"/>
            <a:ext cx="2180902" cy="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929067-24EF-BA09-3528-593ACD3E30FC}"/>
              </a:ext>
            </a:extLst>
          </p:cNvPr>
          <p:cNvSpPr/>
          <p:nvPr/>
        </p:nvSpPr>
        <p:spPr>
          <a:xfrm>
            <a:off x="3854690" y="4555627"/>
            <a:ext cx="1219513" cy="4013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82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5/3 ~ 5/5 : </a:t>
            </a:r>
            <a:r>
              <a:rPr lang="ko-KR" altLang="en-US" sz="2400"/>
              <a:t>게임 씬</a:t>
            </a:r>
            <a:r>
              <a:rPr lang="en-US" altLang="ko-KR" sz="2400"/>
              <a:t>, </a:t>
            </a:r>
            <a:r>
              <a:rPr lang="ko-KR" altLang="en-US" sz="2400"/>
              <a:t>클래스 구상</a:t>
            </a:r>
            <a:r>
              <a:rPr lang="en-US" altLang="ko-KR" sz="2400"/>
              <a:t> / </a:t>
            </a:r>
            <a:r>
              <a:rPr lang="ko-KR" altLang="en-US" sz="2400"/>
              <a:t>간단한 케릭터 구현 및 장애물 낙하</a:t>
            </a:r>
            <a:r>
              <a:rPr lang="en-US" altLang="ko-KR" sz="2400"/>
              <a:t>(1)</a:t>
            </a:r>
            <a:br>
              <a:rPr lang="en-US" altLang="ko-KR" sz="1800"/>
            </a:br>
            <a:r>
              <a:rPr lang="en-US" altLang="ko-KR" sz="2400"/>
              <a:t>(</a:t>
            </a:r>
            <a:r>
              <a:rPr lang="ko-KR" altLang="en-US" sz="2400"/>
              <a:t>클래스 구상</a:t>
            </a:r>
            <a:r>
              <a:rPr lang="en-US" altLang="ko-KR" sz="240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B2D2B5-7187-47A0-BD79-49A6D269B48F}"/>
              </a:ext>
            </a:extLst>
          </p:cNvPr>
          <p:cNvSpPr/>
          <p:nvPr/>
        </p:nvSpPr>
        <p:spPr>
          <a:xfrm>
            <a:off x="1451579" y="2167563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PlayerManager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EC3AC8-A18A-34D3-B56A-4AB915DE1DB6}"/>
              </a:ext>
            </a:extLst>
          </p:cNvPr>
          <p:cNvSpPr/>
          <p:nvPr/>
        </p:nvSpPr>
        <p:spPr>
          <a:xfrm>
            <a:off x="8872582" y="2167563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오브젝트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63DB6-1072-214B-776E-F62F892376B7}"/>
              </a:ext>
            </a:extLst>
          </p:cNvPr>
          <p:cNvSpPr/>
          <p:nvPr/>
        </p:nvSpPr>
        <p:spPr>
          <a:xfrm>
            <a:off x="9542730" y="3134770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낙하 오브젝트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C760D2-10DB-DF08-47CB-901054A3DEA3}"/>
              </a:ext>
            </a:extLst>
          </p:cNvPr>
          <p:cNvSpPr/>
          <p:nvPr/>
        </p:nvSpPr>
        <p:spPr>
          <a:xfrm>
            <a:off x="9542730" y="4101977"/>
            <a:ext cx="2182272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 오브젝트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C5BF97-0B4D-C03E-3312-1B8DC2EF76FF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>
            <a:off x="3826644" y="2556480"/>
            <a:ext cx="5045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0B72F8-F7CC-E5A8-13AC-4C414AD135ED}"/>
              </a:ext>
            </a:extLst>
          </p:cNvPr>
          <p:cNvSpPr/>
          <p:nvPr/>
        </p:nvSpPr>
        <p:spPr>
          <a:xfrm>
            <a:off x="4370986" y="2236005"/>
            <a:ext cx="1519176" cy="64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GameManager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C09AAD-2D43-8A09-CCCB-532E34B56BE0}"/>
              </a:ext>
            </a:extLst>
          </p:cNvPr>
          <p:cNvSpPr/>
          <p:nvPr/>
        </p:nvSpPr>
        <p:spPr>
          <a:xfrm>
            <a:off x="6621784" y="2236005"/>
            <a:ext cx="1519176" cy="64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UI_Manager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39E80B-CB2B-B683-BD35-F3A0E1CC91E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130574" y="2876955"/>
            <a:ext cx="0" cy="62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573A50-C618-89A3-A1C3-366C0C76170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30573" y="3497442"/>
            <a:ext cx="4412157" cy="2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8A5D38-9874-DEE8-A2A3-23A703C04B9B}"/>
              </a:ext>
            </a:extLst>
          </p:cNvPr>
          <p:cNvSpPr/>
          <p:nvPr/>
        </p:nvSpPr>
        <p:spPr>
          <a:xfrm>
            <a:off x="6012027" y="2996068"/>
            <a:ext cx="1219513" cy="1167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- </a:t>
            </a:r>
            <a:r>
              <a:rPr lang="ko-KR" altLang="en-US" sz="1400">
                <a:solidFill>
                  <a:schemeClr val="tx1"/>
                </a:solidFill>
              </a:rPr>
              <a:t>생성주기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- </a:t>
            </a:r>
            <a:r>
              <a:rPr lang="ko-KR" altLang="en-US" sz="1400">
                <a:solidFill>
                  <a:schemeClr val="tx1"/>
                </a:solidFill>
              </a:rPr>
              <a:t>낙하속도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전반적인 내용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싱글턴 사용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455D1D5-94E8-D788-EC60-E993FF3AF40F}"/>
              </a:ext>
            </a:extLst>
          </p:cNvPr>
          <p:cNvCxnSpPr>
            <a:cxnSpLocks/>
          </p:cNvCxnSpPr>
          <p:nvPr/>
        </p:nvCxnSpPr>
        <p:spPr>
          <a:xfrm>
            <a:off x="2639111" y="4450132"/>
            <a:ext cx="6903619" cy="4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B7D8E0-7D8C-FF24-5549-593BC01752C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639112" y="2945397"/>
            <a:ext cx="0" cy="150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74984-64B6-1BE0-F1AE-C5A6D599C900}"/>
              </a:ext>
            </a:extLst>
          </p:cNvPr>
          <p:cNvSpPr/>
          <p:nvPr/>
        </p:nvSpPr>
        <p:spPr>
          <a:xfrm>
            <a:off x="6012026" y="4282406"/>
            <a:ext cx="1219513" cy="4204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- </a:t>
            </a:r>
            <a:r>
              <a:rPr lang="ko-KR" altLang="en-US" sz="1400">
                <a:solidFill>
                  <a:schemeClr val="tx1"/>
                </a:solidFill>
              </a:rPr>
              <a:t>상호작용</a:t>
            </a:r>
            <a:endParaRPr lang="en-US" altLang="ko-KR" sz="14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5B1339F-5660-B181-85C7-656095380A22}"/>
              </a:ext>
            </a:extLst>
          </p:cNvPr>
          <p:cNvCxnSpPr>
            <a:stCxn id="26" idx="2"/>
          </p:cNvCxnSpPr>
          <p:nvPr/>
        </p:nvCxnSpPr>
        <p:spPr>
          <a:xfrm>
            <a:off x="7381372" y="2876955"/>
            <a:ext cx="22893" cy="21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26B8FE-F6F5-28D8-A237-AA4F870A9E08}"/>
              </a:ext>
            </a:extLst>
          </p:cNvPr>
          <p:cNvSpPr/>
          <p:nvPr/>
        </p:nvSpPr>
        <p:spPr>
          <a:xfrm>
            <a:off x="6268027" y="5060842"/>
            <a:ext cx="2272475" cy="1383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-</a:t>
            </a:r>
            <a:r>
              <a:rPr lang="ko-KR" altLang="en-US" sz="1200">
                <a:solidFill>
                  <a:schemeClr val="tx1"/>
                </a:solidFill>
              </a:rPr>
              <a:t> 게임화면에서의 설정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- </a:t>
            </a:r>
            <a:r>
              <a:rPr lang="ko-KR" altLang="en-US" sz="1200">
                <a:solidFill>
                  <a:schemeClr val="tx1"/>
                </a:solidFill>
              </a:rPr>
              <a:t>게임오버 화면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</a:rPr>
              <a:t>클리어화면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UI</a:t>
            </a:r>
            <a:r>
              <a:rPr lang="ko-KR" altLang="en-US" sz="1200">
                <a:solidFill>
                  <a:schemeClr val="tx1"/>
                </a:solidFill>
              </a:rPr>
              <a:t> 관련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부분 작용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싱글턴 사용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5FEA84-9DCE-D6A1-848C-BC078A6E432D}"/>
              </a:ext>
            </a:extLst>
          </p:cNvPr>
          <p:cNvCxnSpPr/>
          <p:nvPr/>
        </p:nvCxnSpPr>
        <p:spPr>
          <a:xfrm>
            <a:off x="9173688" y="2945397"/>
            <a:ext cx="0" cy="154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0440-D447-4992-8243-956A892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/>
              <a:t>5/3 ~ 5/5 : </a:t>
            </a:r>
            <a:r>
              <a:rPr lang="ko-KR" altLang="en-US" sz="2400"/>
              <a:t>게임 씬의 구상</a:t>
            </a:r>
            <a:r>
              <a:rPr lang="en-US" altLang="ko-KR" sz="2400"/>
              <a:t>, </a:t>
            </a:r>
            <a:r>
              <a:rPr lang="ko-KR" altLang="en-US" sz="2400"/>
              <a:t>간단한 케릭터 구현 및 장애물 낙하</a:t>
            </a:r>
            <a:r>
              <a:rPr lang="en-US" altLang="ko-KR" sz="2400"/>
              <a:t>(2)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타이틀 화면 구현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C2F2AF-EB8B-4217-98F2-19530234E51F}"/>
              </a:ext>
            </a:extLst>
          </p:cNvPr>
          <p:cNvSpPr/>
          <p:nvPr/>
        </p:nvSpPr>
        <p:spPr>
          <a:xfrm>
            <a:off x="1451579" y="2122031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타이틀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27F983-D374-4578-88F4-116564BFACD9}"/>
              </a:ext>
            </a:extLst>
          </p:cNvPr>
          <p:cNvSpPr/>
          <p:nvPr/>
        </p:nvSpPr>
        <p:spPr>
          <a:xfrm>
            <a:off x="4082488" y="2784480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화면으로</a:t>
            </a:r>
            <a:endParaRPr lang="en-US" altLang="ko-KR" sz="1600"/>
          </a:p>
          <a:p>
            <a:pPr algn="ctr"/>
            <a:r>
              <a:rPr lang="ko-KR" altLang="en-US" sz="1600"/>
              <a:t>전환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D6E3F-B7AD-4B56-A217-A20D5CA95FD7}"/>
              </a:ext>
            </a:extLst>
          </p:cNvPr>
          <p:cNvSpPr/>
          <p:nvPr/>
        </p:nvSpPr>
        <p:spPr>
          <a:xfrm>
            <a:off x="4082488" y="4466854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종료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B3BC2F-B1C1-4297-A392-7106427AD783}"/>
              </a:ext>
            </a:extLst>
          </p:cNvPr>
          <p:cNvCxnSpPr/>
          <p:nvPr/>
        </p:nvCxnSpPr>
        <p:spPr>
          <a:xfrm>
            <a:off x="6025787" y="204552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C2440E-E6E4-476A-A38B-265050B3BA91}"/>
              </a:ext>
            </a:extLst>
          </p:cNvPr>
          <p:cNvCxnSpPr/>
          <p:nvPr/>
        </p:nvCxnSpPr>
        <p:spPr>
          <a:xfrm>
            <a:off x="6025787" y="2547257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3AAC09-B99F-41FD-A667-4FF4A7DE4FCE}"/>
              </a:ext>
            </a:extLst>
          </p:cNvPr>
          <p:cNvCxnSpPr/>
          <p:nvPr/>
        </p:nvCxnSpPr>
        <p:spPr>
          <a:xfrm>
            <a:off x="6025787" y="3035347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F48283-161B-4B0F-9760-8A14B5EEA2F3}"/>
              </a:ext>
            </a:extLst>
          </p:cNvPr>
          <p:cNvCxnSpPr/>
          <p:nvPr/>
        </p:nvCxnSpPr>
        <p:spPr>
          <a:xfrm>
            <a:off x="6025787" y="356765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D6B2174-5C95-48ED-A72D-A0408F4EAD4F}"/>
              </a:ext>
            </a:extLst>
          </p:cNvPr>
          <p:cNvCxnSpPr/>
          <p:nvPr/>
        </p:nvCxnSpPr>
        <p:spPr>
          <a:xfrm>
            <a:off x="6025787" y="407440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74FF2B-5319-4FFE-A204-DD8CE9A95B76}"/>
              </a:ext>
            </a:extLst>
          </p:cNvPr>
          <p:cNvCxnSpPr/>
          <p:nvPr/>
        </p:nvCxnSpPr>
        <p:spPr>
          <a:xfrm>
            <a:off x="6025787" y="462247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7A0476-37B2-4530-BC38-912F0260F6C4}"/>
              </a:ext>
            </a:extLst>
          </p:cNvPr>
          <p:cNvCxnSpPr/>
          <p:nvPr/>
        </p:nvCxnSpPr>
        <p:spPr>
          <a:xfrm>
            <a:off x="6025787" y="519341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B3DD69-C0E0-4E4F-A39B-76B5C732D51C}"/>
              </a:ext>
            </a:extLst>
          </p:cNvPr>
          <p:cNvCxnSpPr/>
          <p:nvPr/>
        </p:nvCxnSpPr>
        <p:spPr>
          <a:xfrm>
            <a:off x="6025787" y="5677696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33311D-23FE-4B61-9C78-A69BAA30CF56}"/>
              </a:ext>
            </a:extLst>
          </p:cNvPr>
          <p:cNvSpPr/>
          <p:nvPr/>
        </p:nvSpPr>
        <p:spPr>
          <a:xfrm>
            <a:off x="8021395" y="1989743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구현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2365B-03EB-4900-9573-BEF4782101D5}"/>
              </a:ext>
            </a:extLst>
          </p:cNvPr>
          <p:cNvSpPr txBox="1"/>
          <p:nvPr/>
        </p:nvSpPr>
        <p:spPr>
          <a:xfrm>
            <a:off x="8324930" y="4454748"/>
            <a:ext cx="3206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SceneManager.LoadScene</a:t>
            </a:r>
            <a:r>
              <a:rPr lang="ko-KR" altLang="en-US"/>
              <a:t>을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이용하여 씬 변경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2. UI</a:t>
            </a:r>
            <a:r>
              <a:rPr lang="ko-KR" altLang="en-US"/>
              <a:t>버튼을 활용해서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구현된 내용을 실행</a:t>
            </a: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51E464-635C-F2A1-32E1-36C3238A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01" y="3035347"/>
            <a:ext cx="2796444" cy="184132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8184BA-8A6F-AE5E-A46D-1BE535FA99A3}"/>
              </a:ext>
            </a:extLst>
          </p:cNvPr>
          <p:cNvCxnSpPr>
            <a:endCxn id="16" idx="1"/>
          </p:cNvCxnSpPr>
          <p:nvPr/>
        </p:nvCxnSpPr>
        <p:spPr>
          <a:xfrm flipV="1">
            <a:off x="1680358" y="3035347"/>
            <a:ext cx="2402130" cy="11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385327-5737-E4BF-85B1-589F87F63C3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22277" y="4352306"/>
            <a:ext cx="760211" cy="36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42318D9-EF95-86C7-7347-F51078FD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584138"/>
            <a:ext cx="4008104" cy="5761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78490DC-8AD5-0464-013B-8353DE0C5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3260458"/>
            <a:ext cx="1968703" cy="271394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0CDA5F8-394A-3583-B667-458594861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884" y="2523284"/>
            <a:ext cx="1627552" cy="7465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17402C2-09A8-3CA3-2834-DC66D56E4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933" y="3340978"/>
            <a:ext cx="1968704" cy="10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51C5E7-9B90-492F-8D1F-7A18AECD39DC}"/>
              </a:ext>
            </a:extLst>
          </p:cNvPr>
          <p:cNvCxnSpPr/>
          <p:nvPr/>
        </p:nvCxnSpPr>
        <p:spPr>
          <a:xfrm>
            <a:off x="6551156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2EC882-42E3-4CBD-8D76-402E8F64F3BC}"/>
              </a:ext>
            </a:extLst>
          </p:cNvPr>
          <p:cNvCxnSpPr/>
          <p:nvPr/>
        </p:nvCxnSpPr>
        <p:spPr>
          <a:xfrm>
            <a:off x="6551156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A03ED9-1177-42F6-BDDF-F2750CD70D73}"/>
              </a:ext>
            </a:extLst>
          </p:cNvPr>
          <p:cNvCxnSpPr/>
          <p:nvPr/>
        </p:nvCxnSpPr>
        <p:spPr>
          <a:xfrm>
            <a:off x="6551156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C6A692-C878-4C2E-BE40-B5439C58FEE0}"/>
              </a:ext>
            </a:extLst>
          </p:cNvPr>
          <p:cNvCxnSpPr/>
          <p:nvPr/>
        </p:nvCxnSpPr>
        <p:spPr>
          <a:xfrm>
            <a:off x="6551156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6B68F8-0787-4910-BD33-65359381F31E}"/>
              </a:ext>
            </a:extLst>
          </p:cNvPr>
          <p:cNvCxnSpPr/>
          <p:nvPr/>
        </p:nvCxnSpPr>
        <p:spPr>
          <a:xfrm>
            <a:off x="6551156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49FB7B0-2DA8-42CC-A330-21EE0C9BC050}"/>
              </a:ext>
            </a:extLst>
          </p:cNvPr>
          <p:cNvCxnSpPr/>
          <p:nvPr/>
        </p:nvCxnSpPr>
        <p:spPr>
          <a:xfrm>
            <a:off x="6551156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F45752-32F0-4072-A5D4-871ADAA0E5F4}"/>
              </a:ext>
            </a:extLst>
          </p:cNvPr>
          <p:cNvCxnSpPr/>
          <p:nvPr/>
        </p:nvCxnSpPr>
        <p:spPr>
          <a:xfrm>
            <a:off x="6551156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B216B6-DB90-4663-9F0D-4057D823784A}"/>
              </a:ext>
            </a:extLst>
          </p:cNvPr>
          <p:cNvCxnSpPr/>
          <p:nvPr/>
        </p:nvCxnSpPr>
        <p:spPr>
          <a:xfrm>
            <a:off x="6551156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2E1177-E7D5-4D5D-AD51-41C7E484BA92}"/>
              </a:ext>
            </a:extLst>
          </p:cNvPr>
          <p:cNvSpPr/>
          <p:nvPr/>
        </p:nvSpPr>
        <p:spPr>
          <a:xfrm>
            <a:off x="7979221" y="201138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구현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46038-514C-4721-A436-13C6DA54AEE5}"/>
              </a:ext>
            </a:extLst>
          </p:cNvPr>
          <p:cNvSpPr txBox="1"/>
          <p:nvPr/>
        </p:nvSpPr>
        <p:spPr>
          <a:xfrm>
            <a:off x="6710612" y="2704885"/>
            <a:ext cx="5336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플레이어는 </a:t>
            </a:r>
            <a:r>
              <a:rPr lang="en-US" altLang="ko-KR"/>
              <a:t>[PlayerManager]</a:t>
            </a:r>
            <a:r>
              <a:rPr lang="ko-KR" altLang="en-US"/>
              <a:t>스크립트를 통해</a:t>
            </a:r>
            <a:endParaRPr lang="en-US" altLang="ko-KR"/>
          </a:p>
          <a:p>
            <a:r>
              <a:rPr lang="ko-KR" altLang="en-US"/>
              <a:t>   통합 관리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이동은 </a:t>
            </a:r>
            <a:r>
              <a:rPr lang="en-US" altLang="ko-KR"/>
              <a:t>GetAxisRaw</a:t>
            </a:r>
            <a:r>
              <a:rPr lang="ko-KR" altLang="en-US"/>
              <a:t>를 통한 </a:t>
            </a:r>
            <a:r>
              <a:rPr lang="en-US" altLang="ko-KR"/>
              <a:t>FixedUpdate</a:t>
            </a:r>
            <a:r>
              <a:rPr lang="ko-KR" altLang="en-US"/>
              <a:t>에서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물리법칙 구현</a:t>
            </a:r>
            <a:endParaRPr lang="en-US" altLang="ko-KR"/>
          </a:p>
          <a:p>
            <a:r>
              <a:rPr lang="en-US" altLang="ko-KR"/>
              <a:t> 	</a:t>
            </a:r>
            <a:r>
              <a:rPr lang="en-US" altLang="ko-KR" sz="1600"/>
              <a:t>* Update :</a:t>
            </a:r>
            <a:r>
              <a:rPr lang="ko-KR" altLang="en-US" sz="1600"/>
              <a:t> </a:t>
            </a:r>
            <a:r>
              <a:rPr lang="en-US" altLang="ko-KR" sz="1600"/>
              <a:t>PC</a:t>
            </a:r>
            <a:r>
              <a:rPr lang="ko-KR" altLang="en-US" sz="1600"/>
              <a:t>의 프레임 적용</a:t>
            </a:r>
            <a:endParaRPr lang="en-US" altLang="ko-KR" sz="1600"/>
          </a:p>
          <a:p>
            <a:r>
              <a:rPr lang="en-US" altLang="ko-KR" sz="1600"/>
              <a:t>   	  FixedUpdate :</a:t>
            </a:r>
            <a:r>
              <a:rPr lang="ko-KR" altLang="en-US" sz="1600"/>
              <a:t> 유니티의 프레임 적용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/>
              <a:t>3. </a:t>
            </a:r>
            <a:r>
              <a:rPr lang="ko-KR" altLang="en-US"/>
              <a:t>횡스크롤 플랫폼게임이기에 좌우 이동만 구현</a:t>
            </a:r>
            <a:endParaRPr lang="en-US" altLang="ko-KR"/>
          </a:p>
          <a:p>
            <a:r>
              <a:rPr lang="en-US" altLang="ko-KR"/>
              <a:t>	(</a:t>
            </a:r>
            <a:r>
              <a:rPr lang="ko-KR" altLang="en-US"/>
              <a:t>점프기능은 추후 구현</a:t>
            </a:r>
            <a:r>
              <a:rPr lang="en-US" altLang="ko-KR"/>
              <a:t>)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AB4DDFB-348F-E353-30DC-2BABA567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/>
              <a:t>5/3 ~ 5/5 : </a:t>
            </a:r>
            <a:r>
              <a:rPr lang="ko-KR" altLang="en-US" sz="2400"/>
              <a:t>게임 씬의 구상</a:t>
            </a:r>
            <a:r>
              <a:rPr lang="en-US" altLang="ko-KR" sz="2400"/>
              <a:t>, </a:t>
            </a:r>
            <a:r>
              <a:rPr lang="ko-KR" altLang="en-US" sz="2400"/>
              <a:t>간단한 케릭터 구현 및 장애물 낙하</a:t>
            </a:r>
            <a:r>
              <a:rPr lang="en-US" altLang="ko-KR" sz="2400"/>
              <a:t>(3)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간단한 케릭터 구현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1C67F97-E7C9-B632-263E-76660166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" y="2079642"/>
            <a:ext cx="4360228" cy="228280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01980F7-997D-062C-4151-D8561282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" y="4520542"/>
            <a:ext cx="5698360" cy="153293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4CF379-7366-1AED-16B0-C90576812C1E}"/>
              </a:ext>
            </a:extLst>
          </p:cNvPr>
          <p:cNvSpPr/>
          <p:nvPr/>
        </p:nvSpPr>
        <p:spPr>
          <a:xfrm>
            <a:off x="3915286" y="1914307"/>
            <a:ext cx="2499035" cy="296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xInput : </a:t>
            </a:r>
            <a:r>
              <a:rPr lang="ko-KR" altLang="en-US" sz="1600"/>
              <a:t>좌우 방향키 입력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GetAxisRaw</a:t>
            </a:r>
            <a:r>
              <a:rPr lang="ko-KR" altLang="en-US" sz="1600"/>
              <a:t>로 받기때문에</a:t>
            </a:r>
            <a:endParaRPr lang="en-US" altLang="ko-KR" sz="1600"/>
          </a:p>
          <a:p>
            <a:pPr algn="ctr"/>
            <a:r>
              <a:rPr lang="en-US" altLang="ko-KR" sz="1600"/>
              <a:t>FixedUpdate</a:t>
            </a:r>
            <a:r>
              <a:rPr lang="ko-KR" altLang="en-US" sz="1600"/>
              <a:t>에서 물리법칙 적용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AddForce</a:t>
            </a:r>
            <a:r>
              <a:rPr lang="ko-KR" altLang="en-US" sz="1600"/>
              <a:t>에서 임팩트를</a:t>
            </a:r>
            <a:endParaRPr lang="en-US" altLang="ko-KR" sz="1600"/>
          </a:p>
          <a:p>
            <a:pPr algn="ctr"/>
            <a:r>
              <a:rPr lang="en-US" altLang="ko-KR" sz="1600"/>
              <a:t>Impulse</a:t>
            </a:r>
            <a:r>
              <a:rPr lang="ko-KR" altLang="en-US" sz="1600"/>
              <a:t>로 했기때문에</a:t>
            </a:r>
            <a:endParaRPr lang="en-US" altLang="ko-KR" sz="1600"/>
          </a:p>
          <a:p>
            <a:pPr algn="ctr"/>
            <a:r>
              <a:rPr lang="ko-KR" altLang="en-US" sz="1600"/>
              <a:t>자연스러운 속도 제어를위해서</a:t>
            </a:r>
            <a:endParaRPr lang="en-US" altLang="ko-KR" sz="1600"/>
          </a:p>
          <a:p>
            <a:pPr algn="ctr"/>
            <a:r>
              <a:rPr lang="en-US" altLang="ko-KR" sz="1600"/>
              <a:t>Clamp</a:t>
            </a:r>
            <a:r>
              <a:rPr lang="ko-KR" altLang="en-US" sz="1600"/>
              <a:t>함수를 활용</a:t>
            </a:r>
            <a:endParaRPr lang="en-US" altLang="ko-KR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80964B5-8EC9-1869-92FE-A179ACB058B1}"/>
              </a:ext>
            </a:extLst>
          </p:cNvPr>
          <p:cNvCxnSpPr>
            <a:cxnSpLocks/>
          </p:cNvCxnSpPr>
          <p:nvPr/>
        </p:nvCxnSpPr>
        <p:spPr>
          <a:xfrm flipH="1">
            <a:off x="8502732" y="3806042"/>
            <a:ext cx="65315" cy="2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A59567-BB57-3663-B2BA-C7C7B6B78B56}"/>
              </a:ext>
            </a:extLst>
          </p:cNvPr>
          <p:cNvSpPr/>
          <p:nvPr/>
        </p:nvSpPr>
        <p:spPr>
          <a:xfrm>
            <a:off x="7052945" y="6184310"/>
            <a:ext cx="4466119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GetAxis</a:t>
            </a:r>
            <a:r>
              <a:rPr lang="ko-KR" altLang="en-US" sz="1400"/>
              <a:t>로 구현했을때 케릭터 이동시</a:t>
            </a:r>
            <a:endParaRPr lang="en-US" altLang="ko-KR" sz="1400"/>
          </a:p>
          <a:p>
            <a:pPr algn="ctr"/>
            <a:r>
              <a:rPr lang="ko-KR" altLang="en-US" sz="1400"/>
              <a:t>밀리는 느낌이 있어서 개선점을 찾아보다가 발견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48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5452F2-305A-4963-BCF1-9F4C24FECA92}"/>
              </a:ext>
            </a:extLst>
          </p:cNvPr>
          <p:cNvCxnSpPr/>
          <p:nvPr/>
        </p:nvCxnSpPr>
        <p:spPr>
          <a:xfrm>
            <a:off x="7528953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44E8BF-A3F4-48D1-A38B-41C295278F0F}"/>
              </a:ext>
            </a:extLst>
          </p:cNvPr>
          <p:cNvCxnSpPr/>
          <p:nvPr/>
        </p:nvCxnSpPr>
        <p:spPr>
          <a:xfrm>
            <a:off x="7528953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370CA7-0538-484D-B9BC-23CA5B3491E4}"/>
              </a:ext>
            </a:extLst>
          </p:cNvPr>
          <p:cNvCxnSpPr/>
          <p:nvPr/>
        </p:nvCxnSpPr>
        <p:spPr>
          <a:xfrm>
            <a:off x="7528953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880DF4-F877-411E-A72E-1A0A435B878E}"/>
              </a:ext>
            </a:extLst>
          </p:cNvPr>
          <p:cNvCxnSpPr/>
          <p:nvPr/>
        </p:nvCxnSpPr>
        <p:spPr>
          <a:xfrm>
            <a:off x="7528953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315C1C-49BD-4BE2-8297-CFADD363639D}"/>
              </a:ext>
            </a:extLst>
          </p:cNvPr>
          <p:cNvCxnSpPr/>
          <p:nvPr/>
        </p:nvCxnSpPr>
        <p:spPr>
          <a:xfrm>
            <a:off x="7528953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99EA3E-24BD-4C38-B187-C83C2C497166}"/>
              </a:ext>
            </a:extLst>
          </p:cNvPr>
          <p:cNvCxnSpPr/>
          <p:nvPr/>
        </p:nvCxnSpPr>
        <p:spPr>
          <a:xfrm>
            <a:off x="7528953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FB5E2-6D00-4220-B5B2-F4A7C0F7C344}"/>
              </a:ext>
            </a:extLst>
          </p:cNvPr>
          <p:cNvCxnSpPr/>
          <p:nvPr/>
        </p:nvCxnSpPr>
        <p:spPr>
          <a:xfrm>
            <a:off x="7528953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D276C6-B180-484E-9260-3509A7933C45}"/>
              </a:ext>
            </a:extLst>
          </p:cNvPr>
          <p:cNvCxnSpPr/>
          <p:nvPr/>
        </p:nvCxnSpPr>
        <p:spPr>
          <a:xfrm>
            <a:off x="7528953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A93201-4921-4199-9D12-9247AA36F63B}"/>
              </a:ext>
            </a:extLst>
          </p:cNvPr>
          <p:cNvSpPr/>
          <p:nvPr/>
        </p:nvSpPr>
        <p:spPr>
          <a:xfrm>
            <a:off x="8824392" y="2090964"/>
            <a:ext cx="1794167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구현 방법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B8AE59C-4038-2F88-7F56-49000685D586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5/3 ~ 5/5 : </a:t>
            </a:r>
            <a:r>
              <a:rPr lang="ko-KR" altLang="en-US" sz="2400"/>
              <a:t>게임 씬의 구상</a:t>
            </a:r>
            <a:r>
              <a:rPr lang="en-US" altLang="ko-KR" sz="2400"/>
              <a:t>, </a:t>
            </a:r>
            <a:r>
              <a:rPr lang="ko-KR" altLang="en-US" sz="2400"/>
              <a:t>간단한 케릭터 구현 및 장애물 낙하</a:t>
            </a:r>
            <a:r>
              <a:rPr lang="en-US" altLang="ko-KR" sz="2400"/>
              <a:t>(4)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장애물 생성 및 낙하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C2483-0DD7-58E5-3C04-B413F976F8FF}"/>
              </a:ext>
            </a:extLst>
          </p:cNvPr>
          <p:cNvSpPr txBox="1"/>
          <p:nvPr/>
        </p:nvSpPr>
        <p:spPr>
          <a:xfrm>
            <a:off x="7528954" y="2797471"/>
            <a:ext cx="4321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떨어지는 대상은 </a:t>
            </a:r>
            <a:r>
              <a:rPr lang="en-US" altLang="ko-KR"/>
              <a:t>Prefab</a:t>
            </a:r>
            <a:r>
              <a:rPr lang="ko-KR" altLang="en-US"/>
              <a:t>을 통해서 관리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장애물의 낙하 관련은 </a:t>
            </a:r>
            <a:r>
              <a:rPr lang="en-US" altLang="ko-KR"/>
              <a:t>GameManager</a:t>
            </a:r>
            <a:r>
              <a:rPr lang="ko-KR" altLang="en-US"/>
              <a:t>라는 오브젝트를 통해서</a:t>
            </a:r>
            <a:endParaRPr lang="en-US" altLang="ko-KR"/>
          </a:p>
          <a:p>
            <a:r>
              <a:rPr lang="ko-KR" altLang="en-US"/>
              <a:t>스폰위치와 떨어지는 주기와 같은</a:t>
            </a:r>
            <a:endParaRPr lang="en-US" altLang="ko-KR"/>
          </a:p>
          <a:p>
            <a:r>
              <a:rPr lang="ko-KR" altLang="en-US"/>
              <a:t>총괄적인 것을 관리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낙하대상의 떨어지는 속도 자체는</a:t>
            </a:r>
            <a:endParaRPr lang="en-US" altLang="ko-KR"/>
          </a:p>
          <a:p>
            <a:r>
              <a:rPr lang="ko-KR" altLang="en-US"/>
              <a:t>자체적인 스크립트를 통해 관리</a:t>
            </a:r>
            <a:endParaRPr lang="en-US" altLang="ko-KR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1E481B8-2D3B-E892-4797-89D16E40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7" y="1939033"/>
            <a:ext cx="4724400" cy="188573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9C947E-FC56-AEE1-5119-85B86AEE6031}"/>
              </a:ext>
            </a:extLst>
          </p:cNvPr>
          <p:cNvSpPr/>
          <p:nvPr/>
        </p:nvSpPr>
        <p:spPr>
          <a:xfrm>
            <a:off x="749808" y="2169061"/>
            <a:ext cx="4087368" cy="4221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0A274AE-CDEB-F973-3FCF-F286FEF1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01" y="1966057"/>
            <a:ext cx="1647825" cy="21240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150CA87-FBCB-D20A-53F7-A9860672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7" y="4147529"/>
            <a:ext cx="6990882" cy="83445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F33437-0083-5C0C-B608-3D6ED595A12B}"/>
              </a:ext>
            </a:extLst>
          </p:cNvPr>
          <p:cNvSpPr/>
          <p:nvPr/>
        </p:nvSpPr>
        <p:spPr>
          <a:xfrm>
            <a:off x="341376" y="5039382"/>
            <a:ext cx="6800086" cy="173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스폰 위치를 자식으로 두는 </a:t>
            </a:r>
            <a:r>
              <a:rPr lang="en-US" altLang="ko-KR"/>
              <a:t>Spawners</a:t>
            </a:r>
            <a:r>
              <a:rPr lang="ko-KR" altLang="en-US"/>
              <a:t>라는 부모 객체를</a:t>
            </a:r>
            <a:endParaRPr lang="en-US" altLang="ko-KR"/>
          </a:p>
          <a:p>
            <a:pPr algn="ctr"/>
            <a:r>
              <a:rPr lang="en-US" altLang="ko-KR"/>
              <a:t>GameManager</a:t>
            </a:r>
            <a:r>
              <a:rPr lang="ko-KR" altLang="en-US"/>
              <a:t>의 아울렛으로 받아온 후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Instantiate</a:t>
            </a:r>
            <a:r>
              <a:rPr lang="ko-KR" altLang="en-US"/>
              <a:t>를 이용하여 생성</a:t>
            </a:r>
            <a:r>
              <a:rPr lang="en-US" altLang="ko-KR"/>
              <a:t>, </a:t>
            </a:r>
            <a:r>
              <a:rPr lang="ko-KR" altLang="en-US"/>
              <a:t>및 </a:t>
            </a:r>
            <a:r>
              <a:rPr lang="en-US" altLang="ko-KR"/>
              <a:t>Invoke</a:t>
            </a:r>
            <a:r>
              <a:rPr lang="ko-KR" altLang="en-US"/>
              <a:t>의 재귀함수로</a:t>
            </a:r>
            <a:endParaRPr lang="en-US" altLang="ko-KR"/>
          </a:p>
          <a:p>
            <a:pPr algn="ctr"/>
            <a:r>
              <a:rPr lang="en-US" altLang="ko-KR"/>
              <a:t>Start</a:t>
            </a:r>
            <a:r>
              <a:rPr lang="ko-KR" altLang="en-US"/>
              <a:t>함수에서도 활용이 가능하게끔 메소드 생성</a:t>
            </a:r>
            <a:endParaRPr lang="en-US" altLang="ko-KR"/>
          </a:p>
          <a:p>
            <a:pPr algn="ctr"/>
            <a:r>
              <a:rPr lang="en-US" altLang="ko-KR"/>
              <a:t>	=&gt; </a:t>
            </a:r>
            <a:r>
              <a:rPr lang="ko-KR" altLang="en-US"/>
              <a:t>코루틴 관련 함수에서 활용이 편해짐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4B24FDC-21F4-B319-57AF-3C4FA7E5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797" y="5356096"/>
            <a:ext cx="3812827" cy="1333992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C720581-9ABE-2C35-5578-AF68865A00AA}"/>
              </a:ext>
            </a:extLst>
          </p:cNvPr>
          <p:cNvCxnSpPr>
            <a:stCxn id="48" idx="3"/>
          </p:cNvCxnSpPr>
          <p:nvPr/>
        </p:nvCxnSpPr>
        <p:spPr>
          <a:xfrm flipV="1">
            <a:off x="7242739" y="3633849"/>
            <a:ext cx="375282" cy="9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DC46002-4672-25B3-492D-49B181787596}"/>
              </a:ext>
            </a:extLst>
          </p:cNvPr>
          <p:cNvCxnSpPr/>
          <p:nvPr/>
        </p:nvCxnSpPr>
        <p:spPr>
          <a:xfrm flipH="1" flipV="1">
            <a:off x="10883735" y="5068639"/>
            <a:ext cx="255320" cy="51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6415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2964</TotalTime>
  <Words>1695</Words>
  <Application>Microsoft Office PowerPoint</Application>
  <PresentationFormat>와이드스크린</PresentationFormat>
  <Paragraphs>308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Symbol</vt:lpstr>
      <vt:lpstr>갤러리</vt:lpstr>
      <vt:lpstr>포트폴리오 (Unity_2D)</vt:lpstr>
      <vt:lpstr>개요</vt:lpstr>
      <vt:lpstr>개발 기간 및 일정</vt:lpstr>
      <vt:lpstr>5/2 : 플랫폼 게임에 대한 이해</vt:lpstr>
      <vt:lpstr>5/3 ~ 5/5 : 게임 씬, 클래스 구상 / 간단한 케릭터 구현 및 장애물 낙하(1) (게임씬 구상)</vt:lpstr>
      <vt:lpstr>5/3 ~ 5/5 : 게임 씬, 클래스 구상 / 간단한 케릭터 구현 및 장애물 낙하(1) (클래스 구상)</vt:lpstr>
      <vt:lpstr>5/3 ~ 5/5 : 게임 씬의 구상, 간단한 케릭터 구현 및 장애물 낙하(2) (타이틀 화면 구현)</vt:lpstr>
      <vt:lpstr>5/3 ~ 5/5 : 게임 씬의 구상, 간단한 케릭터 구현 및 장애물 낙하(3) (간단한 케릭터 구현)</vt:lpstr>
      <vt:lpstr>PowerPoint 프레젠테이션</vt:lpstr>
      <vt:lpstr>5/6 ~ 5/7 : 캐릭터의 애니메이션 및 장애물과의 상호작용 구현(1) (캐릭터의 애니메이션)</vt:lpstr>
      <vt:lpstr>5/6 ~ 5/7 : 캐릭터의 애니메이션 및 장애물과의 상호작용 구현(2) (장애물과의 상호작용)</vt:lpstr>
      <vt:lpstr>5/8 ~ 5/10 : 간단한 레벨디자인과 점프 구현 및 세이브 포인트 구현(1) (간단한 레벨디자인)</vt:lpstr>
      <vt:lpstr>5/8 ~ 5/10 : 간단한 레벨디자인과 점프 구현 및 세이브 포인트 구현(2) (점프 구현)</vt:lpstr>
      <vt:lpstr>5/8 ~ 5/10 : 간단한 레벨디자인과 점프 구현 및 세이브 포인트 구현(3) (세이브 포인트 – 설계)</vt:lpstr>
      <vt:lpstr>5/8 ~ 5/10 : 간단한 레벨디자인과 점프 구현 및 세이브 포인트 구현(3) (세이브 포인트 – 구현)</vt:lpstr>
      <vt:lpstr>5/11 ~ 5/15 : 몬스터의 출현과 이동 및 플레이어 총 쏘기 구현(1) (몬스터 출현)</vt:lpstr>
      <vt:lpstr>5/11 ~ 5/15 : 몬스터의 출현과 이동 및 플레이어 총 쏘기 구현(2) (몬스터 출현)</vt:lpstr>
      <vt:lpstr>5/11 ~ 5/15 : 몬스터의 출현과 이동 및 플레이어 총 쏘기 구현(3) (몬스터 출현)</vt:lpstr>
      <vt:lpstr>5/11 ~ 5/15 : 몬스터의 출현과 이동 및 플레이어 총 쏘기 구현(4) (몬스터 출현)</vt:lpstr>
      <vt:lpstr>5/11 ~ 5/15 : 몬스터의 출현과 이동 및 플레이어 총 쏘기 구현(5) (플레이어 총 쏘기)</vt:lpstr>
      <vt:lpstr>5/11 ~ 5/15 : 몬스터의 출현과 이동 및 플레이어 총 쏘기 구현(6) (플레이어 총 쏘기)</vt:lpstr>
      <vt:lpstr>5/11 ~ 5/15 : 몬스터의 출현과 이동 및 플레이어 총 쏘기 구현(7) (몬스터 상호작용)</vt:lpstr>
      <vt:lpstr>UI 작업 (UI_메니저 활용 부분)</vt:lpstr>
      <vt:lpstr>UI 작업 (타이머 구현)</vt:lpstr>
      <vt:lpstr>UI 작업 (코루틴 작업)</vt:lpstr>
      <vt:lpstr>프로젝트 종료 후 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(모작)</dc:title>
  <dc:creator>samoo alice</dc:creator>
  <cp:lastModifiedBy>samoo alice</cp:lastModifiedBy>
  <cp:revision>72</cp:revision>
  <dcterms:created xsi:type="dcterms:W3CDTF">2022-04-08T09:55:47Z</dcterms:created>
  <dcterms:modified xsi:type="dcterms:W3CDTF">2022-06-02T15:07:39Z</dcterms:modified>
</cp:coreProperties>
</file>