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84" r:id="rId6"/>
    <p:sldId id="264" r:id="rId7"/>
    <p:sldId id="285" r:id="rId8"/>
    <p:sldId id="288" r:id="rId9"/>
    <p:sldId id="271" r:id="rId10"/>
    <p:sldId id="263" r:id="rId11"/>
    <p:sldId id="262" r:id="rId12"/>
    <p:sldId id="260" r:id="rId13"/>
    <p:sldId id="286" r:id="rId14"/>
    <p:sldId id="261" r:id="rId15"/>
    <p:sldId id="287" r:id="rId16"/>
    <p:sldId id="289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oo alice" initials="sa" lastIdx="1" clrIdx="0">
    <p:extLst>
      <p:ext uri="{19B8F6BF-5375-455C-9EA6-DF929625EA0E}">
        <p15:presenceInfo xmlns:p15="http://schemas.microsoft.com/office/powerpoint/2012/main" userId="dab688c714058b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31059-6442-4AD6-9D25-90D35CAB9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/>
              <a:t>포트폴리오 </a:t>
            </a:r>
            <a:r>
              <a:rPr lang="en-US" altLang="ko-KR" sz="6000"/>
              <a:t>(Unity_3D)</a:t>
            </a:r>
            <a:endParaRPr lang="ko-KR" altLang="en-US" sz="6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AEBD14-63C1-4481-89A9-0EA12114D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목적 </a:t>
            </a:r>
            <a:r>
              <a:rPr lang="en-US" altLang="ko-KR"/>
              <a:t>: 3D </a:t>
            </a:r>
            <a:r>
              <a:rPr lang="ko-KR" altLang="en-US"/>
              <a:t>환경 기능 적용</a:t>
            </a:r>
          </a:p>
        </p:txBody>
      </p:sp>
    </p:spTree>
    <p:extLst>
      <p:ext uri="{BB962C8B-B14F-4D97-AF65-F5344CB8AC3E}">
        <p14:creationId xmlns:p14="http://schemas.microsoft.com/office/powerpoint/2010/main" val="285666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F0440-D447-4992-8243-956A8925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5/29 ~ 5/30 :</a:t>
            </a:r>
            <a:r>
              <a:rPr lang="ko-KR" altLang="en-US" sz="2400"/>
              <a:t> </a:t>
            </a:r>
            <a:r>
              <a:rPr lang="en-US" altLang="ko-KR" sz="2400"/>
              <a:t>Navigation</a:t>
            </a:r>
            <a:r>
              <a:rPr lang="ko-KR" altLang="en-US" sz="2400"/>
              <a:t>의 이해와 적의 출현</a:t>
            </a:r>
            <a:r>
              <a:rPr lang="en-US" altLang="ko-KR" sz="2400"/>
              <a:t>(2)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적의 출현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9984D7-06E6-1409-763F-76F22C93288A}"/>
              </a:ext>
            </a:extLst>
          </p:cNvPr>
          <p:cNvSpPr/>
          <p:nvPr/>
        </p:nvSpPr>
        <p:spPr>
          <a:xfrm>
            <a:off x="1402681" y="2000602"/>
            <a:ext cx="1587456" cy="65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en-US" altLang="ko-KR"/>
          </a:p>
          <a:p>
            <a:pPr algn="ctr"/>
            <a:r>
              <a:rPr lang="ko-KR" altLang="en-US"/>
              <a:t>에셋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63CA1-116C-9730-1627-877A7566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4" y="2705371"/>
            <a:ext cx="4104995" cy="288114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0EC719-065E-A525-883F-BA2CC1094281}"/>
              </a:ext>
            </a:extLst>
          </p:cNvPr>
          <p:cNvSpPr/>
          <p:nvPr/>
        </p:nvSpPr>
        <p:spPr>
          <a:xfrm>
            <a:off x="856417" y="5638361"/>
            <a:ext cx="2828427" cy="50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애니메이션이 있는 에셋 활용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DD61E3-F979-9AEF-898C-7D9194C93706}"/>
              </a:ext>
            </a:extLst>
          </p:cNvPr>
          <p:cNvSpPr/>
          <p:nvPr/>
        </p:nvSpPr>
        <p:spPr>
          <a:xfrm>
            <a:off x="5144720" y="1953100"/>
            <a:ext cx="1587456" cy="65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en-US" altLang="ko-KR"/>
          </a:p>
          <a:p>
            <a:pPr algn="ctr"/>
            <a:r>
              <a:rPr lang="en-US" altLang="ko-KR"/>
              <a:t>UI</a:t>
            </a:r>
            <a:r>
              <a:rPr lang="ko-KR" altLang="en-US"/>
              <a:t>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77616C-8EF4-E415-CB31-650E6AE13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01" y="2705371"/>
            <a:ext cx="2317695" cy="2116905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EEFAA4-FE6E-D966-5190-CAE0AB31D618}"/>
              </a:ext>
            </a:extLst>
          </p:cNvPr>
          <p:cNvSpPr/>
          <p:nvPr/>
        </p:nvSpPr>
        <p:spPr>
          <a:xfrm>
            <a:off x="4589577" y="4933592"/>
            <a:ext cx="2643502" cy="65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en-US" altLang="ko-KR"/>
          </a:p>
          <a:p>
            <a:pPr algn="ctr"/>
            <a:r>
              <a:rPr lang="en-US" altLang="ko-KR"/>
              <a:t>UI</a:t>
            </a:r>
            <a:r>
              <a:rPr lang="ko-KR" altLang="en-US"/>
              <a:t> 적용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A9BF79-FC81-26AF-4A0C-AEA3E44E0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381" y="1953100"/>
            <a:ext cx="2984294" cy="22289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0BB8CD-5F54-D7EF-9F82-24DF37EF6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428" y="4707801"/>
            <a:ext cx="4474338" cy="16729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938B18-D945-C2B2-37EC-933216EBA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675" y="2197158"/>
            <a:ext cx="1870502" cy="190503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A56C5D-A7CC-F7AD-DB70-95DB7ADA520A}"/>
              </a:ext>
            </a:extLst>
          </p:cNvPr>
          <p:cNvSpPr/>
          <p:nvPr/>
        </p:nvSpPr>
        <p:spPr>
          <a:xfrm>
            <a:off x="8068029" y="4151865"/>
            <a:ext cx="3337136" cy="34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Silder</a:t>
            </a:r>
            <a:r>
              <a:rPr lang="ko-KR" altLang="en-US" sz="1400"/>
              <a:t>로 구현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06A80A-68ED-738F-4C23-20303F128988}"/>
              </a:ext>
            </a:extLst>
          </p:cNvPr>
          <p:cNvSpPr/>
          <p:nvPr/>
        </p:nvSpPr>
        <p:spPr>
          <a:xfrm>
            <a:off x="7926779" y="6266242"/>
            <a:ext cx="3810895" cy="34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카메라의 위치와 함께 움직임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11B434-17CE-7BD4-F480-093C9CB375D5}"/>
              </a:ext>
            </a:extLst>
          </p:cNvPr>
          <p:cNvSpPr/>
          <p:nvPr/>
        </p:nvSpPr>
        <p:spPr>
          <a:xfrm>
            <a:off x="10271675" y="2541319"/>
            <a:ext cx="1844052" cy="676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1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2BAA09-A997-73C0-D64A-AFB744AA1B43}"/>
              </a:ext>
            </a:extLst>
          </p:cNvPr>
          <p:cNvSpPr/>
          <p:nvPr/>
        </p:nvSpPr>
        <p:spPr>
          <a:xfrm>
            <a:off x="3801130" y="4036414"/>
            <a:ext cx="1748971" cy="120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 </a:t>
            </a:r>
            <a:r>
              <a:rPr lang="ko-KR" altLang="en-US" sz="1200"/>
              <a:t>가만히 있을때</a:t>
            </a:r>
            <a:endParaRPr lang="en-US" altLang="ko-KR" sz="1200"/>
          </a:p>
          <a:p>
            <a:pPr marL="285750" indent="-285750" algn="ctr">
              <a:buFontTx/>
              <a:buChar char="-"/>
            </a:pPr>
            <a:endParaRPr lang="en-US" altLang="ko-KR" sz="1200"/>
          </a:p>
          <a:p>
            <a:pPr algn="ctr"/>
            <a:r>
              <a:rPr lang="en-US" altLang="ko-KR" sz="1200"/>
              <a:t>- </a:t>
            </a:r>
            <a:r>
              <a:rPr lang="ko-KR" altLang="en-US" sz="1200"/>
              <a:t>플레이어와 적정거리</a:t>
            </a:r>
            <a:endParaRPr lang="en-US" altLang="ko-KR" sz="1200"/>
          </a:p>
          <a:p>
            <a:pPr algn="ctr"/>
            <a:r>
              <a:rPr lang="ko-KR" altLang="en-US" sz="1200"/>
              <a:t>이상 멀어졌을 때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4AB4DDFB-348F-E353-30DC-2BABA567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6/1 ~ 6/6 : </a:t>
            </a:r>
            <a:r>
              <a:rPr lang="ko-KR" altLang="en-US" sz="2400"/>
              <a:t>적의 </a:t>
            </a:r>
            <a:r>
              <a:rPr lang="en-US" altLang="ko-KR" sz="2400"/>
              <a:t>FSM</a:t>
            </a:r>
            <a:r>
              <a:rPr lang="ko-KR" altLang="en-US" sz="2400"/>
              <a:t>설계 </a:t>
            </a:r>
            <a:r>
              <a:rPr lang="en-US" altLang="ko-KR" sz="2400"/>
              <a:t>/</a:t>
            </a:r>
            <a:r>
              <a:rPr lang="ko-KR" altLang="en-US" sz="2400"/>
              <a:t> 애니메이션 </a:t>
            </a:r>
            <a:r>
              <a:rPr lang="en-US" altLang="ko-KR" sz="2400"/>
              <a:t>/ </a:t>
            </a:r>
            <a:r>
              <a:rPr lang="ko-KR" altLang="en-US" sz="2400"/>
              <a:t>스크립트 적용</a:t>
            </a:r>
            <a:r>
              <a:rPr lang="en-US" altLang="ko-KR" sz="2400"/>
              <a:t>(1)</a:t>
            </a:r>
            <a:br>
              <a:rPr lang="en-US" altLang="ko-KR" sz="2400"/>
            </a:br>
            <a:r>
              <a:rPr lang="en-US" altLang="ko-KR" sz="2400"/>
              <a:t>(FSM </a:t>
            </a:r>
            <a:r>
              <a:rPr lang="ko-KR" altLang="en-US" sz="2400"/>
              <a:t>설계</a:t>
            </a:r>
            <a:r>
              <a:rPr lang="en-US" altLang="ko-KR" sz="2400"/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17D097-5EA3-AE52-E7E6-BC7BB8FE8901}"/>
              </a:ext>
            </a:extLst>
          </p:cNvPr>
          <p:cNvSpPr/>
          <p:nvPr/>
        </p:nvSpPr>
        <p:spPr>
          <a:xfrm>
            <a:off x="5138059" y="1917022"/>
            <a:ext cx="1915881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FSM</a:t>
            </a:r>
            <a:r>
              <a:rPr lang="ko-KR" altLang="en-US" sz="1600"/>
              <a:t>설계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379EFBF-9B68-0D71-06A2-B1983BC7E469}"/>
              </a:ext>
            </a:extLst>
          </p:cNvPr>
          <p:cNvSpPr>
            <a:spLocks/>
          </p:cNvSpPr>
          <p:nvPr/>
        </p:nvSpPr>
        <p:spPr>
          <a:xfrm>
            <a:off x="3023297" y="3104201"/>
            <a:ext cx="1401288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512036-DCA5-63A4-760D-AB2353C62680}"/>
              </a:ext>
            </a:extLst>
          </p:cNvPr>
          <p:cNvCxnSpPr>
            <a:cxnSpLocks/>
          </p:cNvCxnSpPr>
          <p:nvPr/>
        </p:nvCxnSpPr>
        <p:spPr>
          <a:xfrm>
            <a:off x="4483962" y="3546557"/>
            <a:ext cx="13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D435DF-A281-0E34-B97E-1DFE34474369}"/>
              </a:ext>
            </a:extLst>
          </p:cNvPr>
          <p:cNvCxnSpPr>
            <a:cxnSpLocks/>
          </p:cNvCxnSpPr>
          <p:nvPr/>
        </p:nvCxnSpPr>
        <p:spPr>
          <a:xfrm flipH="1">
            <a:off x="4483962" y="3718749"/>
            <a:ext cx="13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8CD799-A0F4-ABA0-A71B-3C1199248EDC}"/>
              </a:ext>
            </a:extLst>
          </p:cNvPr>
          <p:cNvSpPr/>
          <p:nvPr/>
        </p:nvSpPr>
        <p:spPr>
          <a:xfrm>
            <a:off x="6716522" y="3931302"/>
            <a:ext cx="1748971" cy="1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 </a:t>
            </a:r>
            <a:r>
              <a:rPr lang="ko-KR" altLang="en-US" sz="1200"/>
              <a:t>플레이어를 쫓아감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- </a:t>
            </a:r>
            <a:r>
              <a:rPr lang="ko-KR" altLang="en-US" sz="1200"/>
              <a:t>플레이어와 적정거리</a:t>
            </a:r>
            <a:endParaRPr lang="en-US" altLang="ko-KR" sz="1200"/>
          </a:p>
          <a:p>
            <a:pPr algn="ctr"/>
            <a:r>
              <a:rPr lang="ko-KR" altLang="en-US" sz="1200"/>
              <a:t>안에서만 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DB198B1-01A0-EBDB-A1F9-23EA437D16EB}"/>
              </a:ext>
            </a:extLst>
          </p:cNvPr>
          <p:cNvSpPr>
            <a:spLocks/>
          </p:cNvSpPr>
          <p:nvPr/>
        </p:nvSpPr>
        <p:spPr>
          <a:xfrm>
            <a:off x="5938689" y="2999089"/>
            <a:ext cx="1401288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BDA797-6AF7-D9C8-8862-7E67D6B35B78}"/>
              </a:ext>
            </a:extLst>
          </p:cNvPr>
          <p:cNvSpPr/>
          <p:nvPr/>
        </p:nvSpPr>
        <p:spPr>
          <a:xfrm>
            <a:off x="1030005" y="3064920"/>
            <a:ext cx="1272048" cy="8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 </a:t>
            </a:r>
            <a:r>
              <a:rPr lang="ko-KR" altLang="en-US" sz="1200"/>
              <a:t>피격받는</a:t>
            </a:r>
            <a:endParaRPr lang="en-US" altLang="ko-KR" sz="1200"/>
          </a:p>
          <a:p>
            <a:pPr algn="ctr"/>
            <a:r>
              <a:rPr lang="ko-KR" altLang="en-US" sz="1200"/>
              <a:t>언제든</a:t>
            </a:r>
            <a:endParaRPr lang="en-US" altLang="ko-KR" sz="12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6632AAE-EB8C-C366-A130-3EA3339586BB}"/>
              </a:ext>
            </a:extLst>
          </p:cNvPr>
          <p:cNvSpPr>
            <a:spLocks/>
          </p:cNvSpPr>
          <p:nvPr/>
        </p:nvSpPr>
        <p:spPr>
          <a:xfrm>
            <a:off x="563235" y="2450371"/>
            <a:ext cx="933539" cy="870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피격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C7FC3B-F2BA-DB0C-3FFE-072A9F2F04CB}"/>
              </a:ext>
            </a:extLst>
          </p:cNvPr>
          <p:cNvSpPr/>
          <p:nvPr/>
        </p:nvSpPr>
        <p:spPr>
          <a:xfrm>
            <a:off x="1030005" y="5025036"/>
            <a:ext cx="1272048" cy="8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 Hp</a:t>
            </a:r>
            <a:r>
              <a:rPr lang="ko-KR" altLang="en-US" sz="1200"/>
              <a:t>가 </a:t>
            </a:r>
            <a:r>
              <a:rPr lang="en-US" altLang="ko-KR" sz="1200"/>
              <a:t>0</a:t>
            </a:r>
            <a:r>
              <a:rPr lang="ko-KR" altLang="en-US" sz="1200"/>
              <a:t>이되는</a:t>
            </a:r>
            <a:endParaRPr lang="en-US" altLang="ko-KR" sz="1200"/>
          </a:p>
          <a:p>
            <a:pPr algn="ctr"/>
            <a:r>
              <a:rPr lang="ko-KR" altLang="en-US" sz="1200"/>
              <a:t>언제든</a:t>
            </a:r>
            <a:endParaRPr lang="en-US" altLang="ko-KR" sz="12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500C76D-560E-213B-E61D-03B2AFE34A96}"/>
              </a:ext>
            </a:extLst>
          </p:cNvPr>
          <p:cNvSpPr>
            <a:spLocks/>
          </p:cNvSpPr>
          <p:nvPr/>
        </p:nvSpPr>
        <p:spPr>
          <a:xfrm>
            <a:off x="563235" y="4410487"/>
            <a:ext cx="933539" cy="870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죽음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064956-1180-02A3-34D3-34CB69221428}"/>
              </a:ext>
            </a:extLst>
          </p:cNvPr>
          <p:cNvCxnSpPr>
            <a:cxnSpLocks/>
          </p:cNvCxnSpPr>
          <p:nvPr/>
        </p:nvCxnSpPr>
        <p:spPr>
          <a:xfrm>
            <a:off x="7399354" y="3546557"/>
            <a:ext cx="13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107BA92-D290-C585-396F-9E73F24B9B10}"/>
              </a:ext>
            </a:extLst>
          </p:cNvPr>
          <p:cNvCxnSpPr>
            <a:cxnSpLocks/>
          </p:cNvCxnSpPr>
          <p:nvPr/>
        </p:nvCxnSpPr>
        <p:spPr>
          <a:xfrm flipH="1">
            <a:off x="7399354" y="3718749"/>
            <a:ext cx="13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DA4F31-AF50-88EA-2F6E-7AA3B5A634E7}"/>
              </a:ext>
            </a:extLst>
          </p:cNvPr>
          <p:cNvSpPr/>
          <p:nvPr/>
        </p:nvSpPr>
        <p:spPr>
          <a:xfrm>
            <a:off x="9631914" y="3931302"/>
            <a:ext cx="1748971" cy="1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 </a:t>
            </a:r>
            <a:r>
              <a:rPr lang="ko-KR" altLang="en-US" sz="1200"/>
              <a:t>플레이어를 공격함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- </a:t>
            </a:r>
            <a:r>
              <a:rPr lang="ko-KR" altLang="en-US" sz="1200"/>
              <a:t>플레이어와 적정거리</a:t>
            </a:r>
          </a:p>
          <a:p>
            <a:pPr algn="ctr"/>
            <a:r>
              <a:rPr lang="ko-KR" altLang="en-US" sz="1200"/>
              <a:t>가까워졌을 때</a:t>
            </a:r>
            <a:endParaRPr lang="en-US" altLang="ko-KR" sz="12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7C8FBE-A7A4-039C-569A-4FAF9E820B96}"/>
              </a:ext>
            </a:extLst>
          </p:cNvPr>
          <p:cNvSpPr>
            <a:spLocks/>
          </p:cNvSpPr>
          <p:nvPr/>
        </p:nvSpPr>
        <p:spPr>
          <a:xfrm>
            <a:off x="8854081" y="2999089"/>
            <a:ext cx="1401288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11748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799DA31-6B28-EE10-A03E-0BD0D903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" y="2267989"/>
            <a:ext cx="8569842" cy="3704331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3B8AE59C-4038-2F88-7F56-49000685D586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/>
              <a:t>6/1 ~ 6/6 : </a:t>
            </a:r>
            <a:r>
              <a:rPr lang="ko-KR" altLang="en-US" sz="2400"/>
              <a:t>적의 </a:t>
            </a:r>
            <a:r>
              <a:rPr lang="en-US" altLang="ko-KR" sz="2400"/>
              <a:t>FSM</a:t>
            </a:r>
            <a:r>
              <a:rPr lang="ko-KR" altLang="en-US" sz="2400"/>
              <a:t>설계 </a:t>
            </a:r>
            <a:r>
              <a:rPr lang="en-US" altLang="ko-KR" sz="2400"/>
              <a:t>/</a:t>
            </a:r>
            <a:r>
              <a:rPr lang="ko-KR" altLang="en-US" sz="2400"/>
              <a:t> 애니메이션 </a:t>
            </a:r>
            <a:r>
              <a:rPr lang="en-US" altLang="ko-KR" sz="2400"/>
              <a:t>/ </a:t>
            </a:r>
            <a:r>
              <a:rPr lang="ko-KR" altLang="en-US" sz="2400"/>
              <a:t>스크립트 적용</a:t>
            </a:r>
            <a:r>
              <a:rPr lang="en-US" altLang="ko-KR" sz="2400"/>
              <a:t>(2)</a:t>
            </a:r>
          </a:p>
          <a:p>
            <a:pPr algn="ctr"/>
            <a:r>
              <a:rPr lang="en-US" altLang="ko-KR" sz="2400"/>
              <a:t>(</a:t>
            </a:r>
            <a:r>
              <a:rPr lang="ko-KR" altLang="en-US" sz="2400"/>
              <a:t>애니메이터 설정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58DA78-E0C5-E443-792C-7936D7ACD178}"/>
              </a:ext>
            </a:extLst>
          </p:cNvPr>
          <p:cNvSpPr/>
          <p:nvPr/>
        </p:nvSpPr>
        <p:spPr>
          <a:xfrm>
            <a:off x="2315688" y="2777172"/>
            <a:ext cx="4828346" cy="1011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A36997-270D-CE4F-0944-5CBCD4A83E69}"/>
              </a:ext>
            </a:extLst>
          </p:cNvPr>
          <p:cNvCxnSpPr>
            <a:cxnSpLocks/>
          </p:cNvCxnSpPr>
          <p:nvPr/>
        </p:nvCxnSpPr>
        <p:spPr>
          <a:xfrm>
            <a:off x="7144034" y="3282700"/>
            <a:ext cx="848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50136A-DC7C-2C70-2AC7-D00066533845}"/>
              </a:ext>
            </a:extLst>
          </p:cNvPr>
          <p:cNvSpPr/>
          <p:nvPr/>
        </p:nvSpPr>
        <p:spPr>
          <a:xfrm>
            <a:off x="7992094" y="2908670"/>
            <a:ext cx="1496292" cy="74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 </a:t>
            </a:r>
            <a:r>
              <a:rPr lang="ko-KR" altLang="en-US" sz="1200"/>
              <a:t>단일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63166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6311-44EF-4616-9278-853911EE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6/1 ~ 6/6 : </a:t>
            </a:r>
            <a:r>
              <a:rPr lang="ko-KR" altLang="en-US" sz="2400"/>
              <a:t>적의 </a:t>
            </a:r>
            <a:r>
              <a:rPr lang="en-US" altLang="ko-KR" sz="2400"/>
              <a:t>FSM</a:t>
            </a:r>
            <a:r>
              <a:rPr lang="ko-KR" altLang="en-US" sz="2400"/>
              <a:t>설계 </a:t>
            </a:r>
            <a:r>
              <a:rPr lang="en-US" altLang="ko-KR" sz="2400"/>
              <a:t>/</a:t>
            </a:r>
            <a:r>
              <a:rPr lang="ko-KR" altLang="en-US" sz="2400"/>
              <a:t> 애니메이션 </a:t>
            </a:r>
            <a:r>
              <a:rPr lang="en-US" altLang="ko-KR" sz="2400"/>
              <a:t>/ </a:t>
            </a:r>
            <a:r>
              <a:rPr lang="ko-KR" altLang="en-US" sz="2400"/>
              <a:t>스크립트 적용</a:t>
            </a:r>
            <a:r>
              <a:rPr lang="en-US" altLang="ko-KR" sz="2400"/>
              <a:t>(3)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스크립트 구현 </a:t>
            </a:r>
            <a:r>
              <a:rPr lang="en-US" altLang="ko-KR" sz="2400"/>
              <a:t>: </a:t>
            </a:r>
            <a:r>
              <a:rPr lang="ko-KR" altLang="en-US" sz="2400"/>
              <a:t>평시</a:t>
            </a:r>
            <a:r>
              <a:rPr lang="en-US" altLang="ko-KR" sz="2400"/>
              <a:t> / </a:t>
            </a:r>
            <a:r>
              <a:rPr lang="ko-KR" altLang="en-US" sz="2400"/>
              <a:t>이동 </a:t>
            </a:r>
            <a:r>
              <a:rPr lang="en-US" altLang="ko-KR" sz="2400"/>
              <a:t>/ </a:t>
            </a:r>
            <a:r>
              <a:rPr lang="ko-KR" altLang="en-US" sz="2400"/>
              <a:t>공격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82B2AD-3BBD-899B-723E-B8746106C308}"/>
              </a:ext>
            </a:extLst>
          </p:cNvPr>
          <p:cNvSpPr/>
          <p:nvPr/>
        </p:nvSpPr>
        <p:spPr>
          <a:xfrm>
            <a:off x="1206151" y="2018022"/>
            <a:ext cx="969601" cy="49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변수 선언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A7BE68-6F13-2DF9-F752-287D8B94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" y="2675899"/>
            <a:ext cx="3236429" cy="31786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1A10D2-D07C-6CAE-D641-8D2EAD1B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08" y="2607465"/>
            <a:ext cx="1762379" cy="331550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BD048D-AA29-F033-AA8A-6290BE238596}"/>
              </a:ext>
            </a:extLst>
          </p:cNvPr>
          <p:cNvSpPr/>
          <p:nvPr/>
        </p:nvSpPr>
        <p:spPr>
          <a:xfrm>
            <a:off x="4544896" y="1983805"/>
            <a:ext cx="969601" cy="49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State </a:t>
            </a:r>
            <a:r>
              <a:rPr lang="ko-KR" altLang="en-US" sz="1200"/>
              <a:t>설정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FCB3FA-5E19-CC7E-C7AB-C8BE1ABEB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228" y="1955272"/>
            <a:ext cx="3313057" cy="104428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F018A-49D1-F243-EA75-3211DF2C839B}"/>
              </a:ext>
            </a:extLst>
          </p:cNvPr>
          <p:cNvSpPr/>
          <p:nvPr/>
        </p:nvSpPr>
        <p:spPr>
          <a:xfrm>
            <a:off x="4447310" y="3111335"/>
            <a:ext cx="1199406" cy="451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94CBAC-B08C-9CF2-E61D-9E88A6493428}"/>
              </a:ext>
            </a:extLst>
          </p:cNvPr>
          <p:cNvSpPr/>
          <p:nvPr/>
        </p:nvSpPr>
        <p:spPr>
          <a:xfrm>
            <a:off x="4447309" y="3627912"/>
            <a:ext cx="1199407" cy="5284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1B7780-96A9-DC11-205C-FDF453959307}"/>
              </a:ext>
            </a:extLst>
          </p:cNvPr>
          <p:cNvSpPr/>
          <p:nvPr/>
        </p:nvSpPr>
        <p:spPr>
          <a:xfrm>
            <a:off x="4447309" y="4233555"/>
            <a:ext cx="1199407" cy="4275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8E3C74-9B13-005F-8682-E16E2A0E1BB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646716" y="2477414"/>
            <a:ext cx="1103512" cy="86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65BA3445-AC6A-2803-8F51-D13AF2DCF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458" y="3065823"/>
            <a:ext cx="3313056" cy="194340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5C4ED96-96E0-6FDB-9573-B5CF1E222FC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646716" y="3890993"/>
            <a:ext cx="1105742" cy="146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A2F3A32-80AF-346D-7AC4-75E4399AC6F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646716" y="4461568"/>
            <a:ext cx="1103511" cy="1504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79330D4B-EF33-F74B-C50E-966B3C2D9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227" y="5209713"/>
            <a:ext cx="3313055" cy="1512258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3C70D1-E60A-C0ED-C19E-01DB7D4C92E8}"/>
              </a:ext>
            </a:extLst>
          </p:cNvPr>
          <p:cNvSpPr/>
          <p:nvPr/>
        </p:nvSpPr>
        <p:spPr>
          <a:xfrm>
            <a:off x="7107381" y="2303813"/>
            <a:ext cx="2291937" cy="1852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535B7C-41F0-74A0-3FCD-657F00E82363}"/>
              </a:ext>
            </a:extLst>
          </p:cNvPr>
          <p:cNvCxnSpPr>
            <a:cxnSpLocks/>
          </p:cNvCxnSpPr>
          <p:nvPr/>
        </p:nvCxnSpPr>
        <p:spPr>
          <a:xfrm>
            <a:off x="8591798" y="4698099"/>
            <a:ext cx="8277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631A47-82ED-0DF4-E63E-648A5943A139}"/>
              </a:ext>
            </a:extLst>
          </p:cNvPr>
          <p:cNvSpPr/>
          <p:nvPr/>
        </p:nvSpPr>
        <p:spPr>
          <a:xfrm>
            <a:off x="10235979" y="2242262"/>
            <a:ext cx="1324650" cy="49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두 위치 사이</a:t>
            </a:r>
            <a:endParaRPr lang="en-US" altLang="ko-KR" sz="1200"/>
          </a:p>
          <a:p>
            <a:pPr algn="ctr"/>
            <a:r>
              <a:rPr lang="ko-KR" altLang="en-US" sz="1200"/>
              <a:t>스칼라 값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654978-88EA-E4E3-D302-76967C08A5A9}"/>
              </a:ext>
            </a:extLst>
          </p:cNvPr>
          <p:cNvSpPr/>
          <p:nvPr/>
        </p:nvSpPr>
        <p:spPr>
          <a:xfrm>
            <a:off x="6923314" y="4438367"/>
            <a:ext cx="1668484" cy="4958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63BD7B-3185-DE5C-BD74-63C93990E8EE}"/>
              </a:ext>
            </a:extLst>
          </p:cNvPr>
          <p:cNvCxnSpPr>
            <a:cxnSpLocks/>
          </p:cNvCxnSpPr>
          <p:nvPr/>
        </p:nvCxnSpPr>
        <p:spPr>
          <a:xfrm>
            <a:off x="9399318" y="2490697"/>
            <a:ext cx="8277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87FA93-01F9-3A68-766C-01D2F06AA20A}"/>
              </a:ext>
            </a:extLst>
          </p:cNvPr>
          <p:cNvSpPr/>
          <p:nvPr/>
        </p:nvSpPr>
        <p:spPr>
          <a:xfrm>
            <a:off x="9477721" y="4389852"/>
            <a:ext cx="2082907" cy="6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두 지점의 사이 값 </a:t>
            </a:r>
            <a:r>
              <a:rPr lang="en-US" altLang="ko-KR" sz="1200"/>
              <a:t>: </a:t>
            </a:r>
            <a:r>
              <a:rPr lang="ko-KR" altLang="en-US" sz="1200"/>
              <a:t>스칼라</a:t>
            </a:r>
            <a:endParaRPr lang="en-US" altLang="ko-KR" sz="1200"/>
          </a:p>
          <a:p>
            <a:pPr algn="ctr"/>
            <a:r>
              <a:rPr lang="ko-KR" altLang="en-US" sz="1200"/>
              <a:t>플레이어의 위치를 쫓아감</a:t>
            </a:r>
            <a:endParaRPr lang="en-US" altLang="ko-KR" sz="12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037C4C2-83FF-1699-C1BA-6E9BA5BCFFB7}"/>
              </a:ext>
            </a:extLst>
          </p:cNvPr>
          <p:cNvSpPr/>
          <p:nvPr/>
        </p:nvSpPr>
        <p:spPr>
          <a:xfrm>
            <a:off x="6923314" y="5450890"/>
            <a:ext cx="1668484" cy="7777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6E844B4-9354-BB72-75C1-B30BB5E215E4}"/>
              </a:ext>
            </a:extLst>
          </p:cNvPr>
          <p:cNvCxnSpPr>
            <a:cxnSpLocks/>
          </p:cNvCxnSpPr>
          <p:nvPr/>
        </p:nvCxnSpPr>
        <p:spPr>
          <a:xfrm>
            <a:off x="8591798" y="5850005"/>
            <a:ext cx="8277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01A698-437E-4AFB-EDDF-17CEF61365C0}"/>
              </a:ext>
            </a:extLst>
          </p:cNvPr>
          <p:cNvSpPr/>
          <p:nvPr/>
        </p:nvSpPr>
        <p:spPr>
          <a:xfrm>
            <a:off x="9474373" y="5320448"/>
            <a:ext cx="1759683" cy="86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공격 주기 설정</a:t>
            </a:r>
            <a:endParaRPr lang="en-US" altLang="ko-KR" sz="1200"/>
          </a:p>
          <a:p>
            <a:pPr algn="ctr"/>
            <a:r>
              <a:rPr lang="ko-KR" altLang="en-US" sz="1200"/>
              <a:t>쿨타임 </a:t>
            </a:r>
            <a:r>
              <a:rPr lang="en-US" altLang="ko-KR" sz="1200"/>
              <a:t>: 1</a:t>
            </a:r>
            <a:r>
              <a:rPr lang="ko-KR" altLang="en-US" sz="1200"/>
              <a:t>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2EB403-9F40-7F89-94B6-9E30EAB56C40}"/>
              </a:ext>
            </a:extLst>
          </p:cNvPr>
          <p:cNvSpPr/>
          <p:nvPr/>
        </p:nvSpPr>
        <p:spPr>
          <a:xfrm>
            <a:off x="7127629" y="2536831"/>
            <a:ext cx="1244475" cy="217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B08BE0-6D27-9693-E420-587B2E6CB533}"/>
              </a:ext>
            </a:extLst>
          </p:cNvPr>
          <p:cNvCxnSpPr>
            <a:cxnSpLocks/>
          </p:cNvCxnSpPr>
          <p:nvPr/>
        </p:nvCxnSpPr>
        <p:spPr>
          <a:xfrm>
            <a:off x="8372104" y="2625279"/>
            <a:ext cx="1555667" cy="574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EE3357-A8B5-6A99-D020-EFF485519676}"/>
              </a:ext>
            </a:extLst>
          </p:cNvPr>
          <p:cNvSpPr/>
          <p:nvPr/>
        </p:nvSpPr>
        <p:spPr>
          <a:xfrm>
            <a:off x="9927771" y="2976525"/>
            <a:ext cx="2082907" cy="62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몬스터의 상태를 바꾸면서 애니메이션 재생</a:t>
            </a:r>
          </a:p>
        </p:txBody>
      </p:sp>
    </p:spTree>
    <p:extLst>
      <p:ext uri="{BB962C8B-B14F-4D97-AF65-F5344CB8AC3E}">
        <p14:creationId xmlns:p14="http://schemas.microsoft.com/office/powerpoint/2010/main" val="9471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6311-44EF-4616-9278-853911EE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6/1 ~ 6/6 : </a:t>
            </a:r>
            <a:r>
              <a:rPr lang="ko-KR" altLang="en-US" sz="2400"/>
              <a:t>적의 </a:t>
            </a:r>
            <a:r>
              <a:rPr lang="en-US" altLang="ko-KR" sz="2400"/>
              <a:t>FSM</a:t>
            </a:r>
            <a:r>
              <a:rPr lang="ko-KR" altLang="en-US" sz="2400"/>
              <a:t>설계 </a:t>
            </a:r>
            <a:r>
              <a:rPr lang="en-US" altLang="ko-KR" sz="2400"/>
              <a:t>/</a:t>
            </a:r>
            <a:r>
              <a:rPr lang="ko-KR" altLang="en-US" sz="2400"/>
              <a:t> 애니메이션 </a:t>
            </a:r>
            <a:r>
              <a:rPr lang="en-US" altLang="ko-KR" sz="2400"/>
              <a:t>/ </a:t>
            </a:r>
            <a:r>
              <a:rPr lang="ko-KR" altLang="en-US" sz="2400"/>
              <a:t>스크립트 적용</a:t>
            </a:r>
            <a:r>
              <a:rPr lang="en-US" altLang="ko-KR" sz="2400"/>
              <a:t>(4)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스크립트 구현 </a:t>
            </a:r>
            <a:r>
              <a:rPr lang="en-US" altLang="ko-KR" sz="2400"/>
              <a:t>: </a:t>
            </a:r>
            <a:r>
              <a:rPr lang="ko-KR" altLang="en-US" sz="2400"/>
              <a:t>공격 모션 맞추기</a:t>
            </a:r>
            <a:r>
              <a:rPr lang="en-US" altLang="ko-KR" sz="2400"/>
              <a:t>)</a:t>
            </a:r>
            <a:endParaRPr lang="ko-KR" altLang="en-US" sz="2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1A10D2-D07C-6CAE-D641-8D2EAD1B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4" y="2607465"/>
            <a:ext cx="1762379" cy="331550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BD048D-AA29-F033-AA8A-6290BE238596}"/>
              </a:ext>
            </a:extLst>
          </p:cNvPr>
          <p:cNvSpPr/>
          <p:nvPr/>
        </p:nvSpPr>
        <p:spPr>
          <a:xfrm>
            <a:off x="575382" y="1983805"/>
            <a:ext cx="969601" cy="49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State </a:t>
            </a:r>
            <a:r>
              <a:rPr lang="ko-KR" altLang="en-US" sz="1200"/>
              <a:t>설정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1B7780-96A9-DC11-205C-FDF453959307}"/>
              </a:ext>
            </a:extLst>
          </p:cNvPr>
          <p:cNvSpPr/>
          <p:nvPr/>
        </p:nvSpPr>
        <p:spPr>
          <a:xfrm>
            <a:off x="477795" y="4233555"/>
            <a:ext cx="1199407" cy="4275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9330D4B-EF33-F74B-C50E-966B3C2D9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98" y="2050339"/>
            <a:ext cx="3313055" cy="1512258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01A698-437E-4AFB-EDDF-17CEF61365C0}"/>
              </a:ext>
            </a:extLst>
          </p:cNvPr>
          <p:cNvSpPr/>
          <p:nvPr/>
        </p:nvSpPr>
        <p:spPr>
          <a:xfrm>
            <a:off x="8955775" y="4791693"/>
            <a:ext cx="2658487" cy="141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몬스터의 특정 공격 애니메이션에</a:t>
            </a:r>
            <a:endParaRPr lang="en-US" altLang="ko-KR" sz="1200"/>
          </a:p>
          <a:p>
            <a:pPr algn="ctr"/>
            <a:r>
              <a:rPr lang="ko-KR" altLang="en-US" sz="1200"/>
              <a:t>플레이어에게 공격을 하는 메소드를</a:t>
            </a:r>
            <a:endParaRPr lang="en-US" altLang="ko-KR" sz="1200"/>
          </a:p>
          <a:p>
            <a:pPr algn="ctr"/>
            <a:r>
              <a:rPr lang="ko-KR" altLang="en-US" sz="1200"/>
              <a:t>넣으면서 자연스럽게 피를 깎는 것을 연출하는 작업</a:t>
            </a:r>
            <a:endParaRPr lang="en-US" altLang="ko-KR" sz="120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23B2EE5-0FFF-50F7-481C-E9E908AF2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132" y="2415182"/>
            <a:ext cx="2531047" cy="101975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768183B-FC2B-E8B6-4460-7C907D9A8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830" y="3759182"/>
            <a:ext cx="4390307" cy="2231919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C47A92-114D-7EA9-9F10-6BE876384390}"/>
              </a:ext>
            </a:extLst>
          </p:cNvPr>
          <p:cNvCxnSpPr>
            <a:cxnSpLocks/>
          </p:cNvCxnSpPr>
          <p:nvPr/>
        </p:nvCxnSpPr>
        <p:spPr>
          <a:xfrm>
            <a:off x="3752603" y="2806468"/>
            <a:ext cx="932213" cy="2804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239CDC-8BA2-982A-994B-B02BF0A60C1F}"/>
              </a:ext>
            </a:extLst>
          </p:cNvPr>
          <p:cNvSpPr/>
          <p:nvPr/>
        </p:nvSpPr>
        <p:spPr>
          <a:xfrm>
            <a:off x="2672424" y="2607465"/>
            <a:ext cx="1199406" cy="2049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A2F3A32-80AF-346D-7AC4-75E4399AC6F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677202" y="2843438"/>
            <a:ext cx="995222" cy="1603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1D2A026-3243-B08E-C7D3-BFB05473569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993574" y="2925060"/>
            <a:ext cx="1782558" cy="2686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>
            <a:extLst>
              <a:ext uri="{FF2B5EF4-FFF2-40B4-BE49-F238E27FC236}">
                <a16:creationId xmlns:a16="http://schemas.microsoft.com/office/drawing/2014/main" id="{5D552504-E4C8-55E6-4D51-9223D1DC3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410" y="3157820"/>
            <a:ext cx="2674731" cy="18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6311-44EF-4616-9278-853911EE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6/1 ~ 6/6 : </a:t>
            </a:r>
            <a:r>
              <a:rPr lang="ko-KR" altLang="en-US" sz="2400"/>
              <a:t>적의 </a:t>
            </a:r>
            <a:r>
              <a:rPr lang="en-US" altLang="ko-KR" sz="2400"/>
              <a:t>FSM</a:t>
            </a:r>
            <a:r>
              <a:rPr lang="ko-KR" altLang="en-US" sz="2400"/>
              <a:t>설계 </a:t>
            </a:r>
            <a:r>
              <a:rPr lang="en-US" altLang="ko-KR" sz="2400"/>
              <a:t>/</a:t>
            </a:r>
            <a:r>
              <a:rPr lang="ko-KR" altLang="en-US" sz="2400"/>
              <a:t> 애니메이션 </a:t>
            </a:r>
            <a:r>
              <a:rPr lang="en-US" altLang="ko-KR" sz="2400"/>
              <a:t>/ </a:t>
            </a:r>
            <a:r>
              <a:rPr lang="ko-KR" altLang="en-US" sz="2400"/>
              <a:t>스크립트 적용</a:t>
            </a:r>
            <a:r>
              <a:rPr lang="en-US" altLang="ko-KR" sz="2400"/>
              <a:t>(5)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스크립트 구현 </a:t>
            </a:r>
            <a:r>
              <a:rPr lang="en-US" altLang="ko-KR" sz="2400"/>
              <a:t>: </a:t>
            </a:r>
            <a:r>
              <a:rPr lang="ko-KR" altLang="en-US" sz="2400"/>
              <a:t>피격 </a:t>
            </a:r>
            <a:r>
              <a:rPr lang="en-US" altLang="ko-KR" sz="2400"/>
              <a:t>/ </a:t>
            </a:r>
            <a:r>
              <a:rPr lang="ko-KR" altLang="en-US" sz="2400"/>
              <a:t>죽음</a:t>
            </a:r>
            <a:r>
              <a:rPr lang="en-US" altLang="ko-KR" sz="2400"/>
              <a:t>)</a:t>
            </a:r>
            <a:endParaRPr lang="ko-KR" altLang="en-US" sz="2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1A10D2-D07C-6CAE-D641-8D2EAD1B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4" y="2607465"/>
            <a:ext cx="1762379" cy="331550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BD048D-AA29-F033-AA8A-6290BE238596}"/>
              </a:ext>
            </a:extLst>
          </p:cNvPr>
          <p:cNvSpPr/>
          <p:nvPr/>
        </p:nvSpPr>
        <p:spPr>
          <a:xfrm>
            <a:off x="575382" y="1983805"/>
            <a:ext cx="969601" cy="49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State </a:t>
            </a:r>
            <a:r>
              <a:rPr lang="ko-KR" altLang="en-US" sz="120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71181C-ED7E-4ECF-224B-91B0A9EAE953}"/>
              </a:ext>
            </a:extLst>
          </p:cNvPr>
          <p:cNvSpPr/>
          <p:nvPr/>
        </p:nvSpPr>
        <p:spPr>
          <a:xfrm>
            <a:off x="477795" y="4714504"/>
            <a:ext cx="1199407" cy="4275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6D03EB-766F-4D66-F913-FC86246CA2E8}"/>
              </a:ext>
            </a:extLst>
          </p:cNvPr>
          <p:cNvSpPr/>
          <p:nvPr/>
        </p:nvSpPr>
        <p:spPr>
          <a:xfrm>
            <a:off x="477795" y="5195454"/>
            <a:ext cx="1199407" cy="6115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A2F3A32-80AF-346D-7AC4-75E4399AC6F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77202" y="3180740"/>
            <a:ext cx="1365989" cy="1747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ADCE9B1-CB6F-401F-482E-836F8DDF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91" y="2096262"/>
            <a:ext cx="2374632" cy="216895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1D249D-6BDE-2764-8107-E8AA37DD4AE5}"/>
              </a:ext>
            </a:extLst>
          </p:cNvPr>
          <p:cNvCxnSpPr>
            <a:cxnSpLocks/>
          </p:cNvCxnSpPr>
          <p:nvPr/>
        </p:nvCxnSpPr>
        <p:spPr>
          <a:xfrm>
            <a:off x="4476997" y="2382187"/>
            <a:ext cx="1379518" cy="847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9244C2-5B77-CB38-D731-A1A0001D9678}"/>
              </a:ext>
            </a:extLst>
          </p:cNvPr>
          <p:cNvSpPr/>
          <p:nvPr/>
        </p:nvSpPr>
        <p:spPr>
          <a:xfrm>
            <a:off x="6774179" y="1893210"/>
            <a:ext cx="1676910" cy="54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슈팅 메니저에서</a:t>
            </a:r>
            <a:endParaRPr lang="en-US" altLang="ko-KR" sz="1200"/>
          </a:p>
          <a:p>
            <a:pPr algn="ctr"/>
            <a:r>
              <a:rPr lang="ko-KR" altLang="en-US" sz="1200"/>
              <a:t>호출</a:t>
            </a:r>
            <a:endParaRPr lang="en-US" altLang="ko-KR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94F126-74F2-22A3-201C-3A899506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434" y="2482375"/>
            <a:ext cx="3914775" cy="1495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E8CFF4-C165-63F7-C46C-9B170012F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191" y="4643269"/>
            <a:ext cx="2672442" cy="171653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E0D197-9388-5992-DDC6-B4B498BFBF6E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1677202" y="5501244"/>
            <a:ext cx="1365989" cy="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1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6311-44EF-4616-9278-853911EE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6/7 ~ 6/8 : </a:t>
            </a:r>
            <a:r>
              <a:rPr lang="ko-KR" altLang="en-US" sz="2400"/>
              <a:t>미니맵 적용 및 버그체크</a:t>
            </a:r>
            <a:endParaRPr lang="en-US" altLang="ko-KR" sz="24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BD048D-AA29-F033-AA8A-6290BE238596}"/>
              </a:ext>
            </a:extLst>
          </p:cNvPr>
          <p:cNvSpPr/>
          <p:nvPr/>
        </p:nvSpPr>
        <p:spPr>
          <a:xfrm>
            <a:off x="471865" y="2049119"/>
            <a:ext cx="2666582" cy="49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미니맵 에셋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26050-235B-1B25-9505-548777CF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9" y="2738093"/>
            <a:ext cx="3094754" cy="2872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9CB4A7-C2A5-7003-5984-6A715DFB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82" y="2651336"/>
            <a:ext cx="4543536" cy="332787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E4680D-6216-277E-6342-FB11DA516656}"/>
              </a:ext>
            </a:extLst>
          </p:cNvPr>
          <p:cNvSpPr/>
          <p:nvPr/>
        </p:nvSpPr>
        <p:spPr>
          <a:xfrm>
            <a:off x="4196978" y="2049119"/>
            <a:ext cx="2666582" cy="49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미니맵 전용 카메라와 연결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3CE2C4-2C62-8B6C-5512-9A9F5CA13342}"/>
              </a:ext>
            </a:extLst>
          </p:cNvPr>
          <p:cNvSpPr/>
          <p:nvPr/>
        </p:nvSpPr>
        <p:spPr>
          <a:xfrm>
            <a:off x="5352616" y="4946073"/>
            <a:ext cx="2630002" cy="2137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F9636E-EF75-C386-A0FC-709E3936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167" y="2651336"/>
            <a:ext cx="4007223" cy="17436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93B029-4A2A-BCCF-9525-18588DF0246C}"/>
              </a:ext>
            </a:extLst>
          </p:cNvPr>
          <p:cNvSpPr/>
          <p:nvPr/>
        </p:nvSpPr>
        <p:spPr>
          <a:xfrm>
            <a:off x="8537409" y="2049118"/>
            <a:ext cx="2666582" cy="49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UI </a:t>
            </a:r>
            <a:r>
              <a:rPr lang="ko-KR" altLang="en-US" sz="1200"/>
              <a:t>캔버스와 연결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43A78B-28D0-9BC6-1D7B-E7ADA9AD499E}"/>
              </a:ext>
            </a:extLst>
          </p:cNvPr>
          <p:cNvSpPr/>
          <p:nvPr/>
        </p:nvSpPr>
        <p:spPr>
          <a:xfrm>
            <a:off x="9684327" y="3806042"/>
            <a:ext cx="2392064" cy="30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908327-D60C-36CC-BC33-BCA6F52FADCA}"/>
              </a:ext>
            </a:extLst>
          </p:cNvPr>
          <p:cNvSpPr/>
          <p:nvPr/>
        </p:nvSpPr>
        <p:spPr>
          <a:xfrm>
            <a:off x="8388271" y="4503616"/>
            <a:ext cx="3545949" cy="688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 UI</a:t>
            </a:r>
            <a:r>
              <a:rPr lang="ko-KR" altLang="en-US" sz="1200"/>
              <a:t>에 이미지는 스프라이트만 표현 가능</a:t>
            </a:r>
            <a:endParaRPr lang="en-US" altLang="ko-KR" sz="1200"/>
          </a:p>
          <a:p>
            <a:pPr algn="ctr"/>
            <a:r>
              <a:rPr lang="en-US" altLang="ko-KR" sz="1200"/>
              <a:t>- </a:t>
            </a:r>
            <a:r>
              <a:rPr lang="ko-KR" altLang="en-US" sz="1200"/>
              <a:t>렌더러 텍스쳐를 넣기위해서는 </a:t>
            </a:r>
            <a:r>
              <a:rPr lang="en-US" altLang="ko-KR" sz="1200"/>
              <a:t>Raw Image </a:t>
            </a:r>
            <a:r>
              <a:rPr lang="ko-KR" altLang="en-US" sz="120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00790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A854C-10B5-482D-AABC-36C9399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종료 후 느낀점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CD449-859F-4F20-A406-0AF3EDAD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73" y="2051358"/>
            <a:ext cx="11070950" cy="385067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2D</a:t>
            </a:r>
            <a:r>
              <a:rPr lang="ko-KR" altLang="en-US"/>
              <a:t>보다 </a:t>
            </a:r>
            <a:r>
              <a:rPr lang="en-US" altLang="ko-KR"/>
              <a:t>3D</a:t>
            </a:r>
            <a:r>
              <a:rPr lang="ko-KR" altLang="en-US"/>
              <a:t>환경에서 더 고려해야되는 점이 많아서</a:t>
            </a:r>
            <a:r>
              <a:rPr lang="en-US" altLang="ko-KR"/>
              <a:t> </a:t>
            </a:r>
            <a:r>
              <a:rPr lang="ko-KR" altLang="en-US"/>
              <a:t>생각을 여러 번 거쳐야했습니다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 (</a:t>
            </a:r>
            <a:r>
              <a:rPr lang="ko-KR" altLang="en-US"/>
              <a:t>특히 회전부분과 카메라 활용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네비게이션을 활용하는 부분에서 전반적인 내용은 이해했으나</a:t>
            </a:r>
            <a:r>
              <a:rPr lang="en-US" altLang="ko-KR"/>
              <a:t>, </a:t>
            </a:r>
            <a:r>
              <a:rPr lang="ko-KR" altLang="en-US"/>
              <a:t>좀 더 고등의 </a:t>
            </a:r>
            <a:r>
              <a:rPr lang="en-US" altLang="ko-KR"/>
              <a:t>AI</a:t>
            </a:r>
            <a:r>
              <a:rPr lang="ko-KR" altLang="en-US"/>
              <a:t>를 필요로 하는 부분에서는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스크립트에서 좀 더 다양하게 접근할 수 있는 메소드들을 공부해야함을 느꼈습니다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애니메이션 작업에서 구조적인 부분과 변수활용</a:t>
            </a:r>
            <a:r>
              <a:rPr lang="en-US" altLang="ko-KR"/>
              <a:t>, </a:t>
            </a:r>
            <a:r>
              <a:rPr lang="ko-KR" altLang="en-US"/>
              <a:t>대상의 상태를 변화하는 부분에서 난항을 겪었고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익숙해지기까지 시간이 좀 걸렸습니다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에셋스토어 활용에서 </a:t>
            </a:r>
            <a:r>
              <a:rPr lang="en-US" altLang="ko-KR"/>
              <a:t>FBX</a:t>
            </a:r>
            <a:r>
              <a:rPr lang="ko-KR" altLang="en-US"/>
              <a:t>파일에 대한 이해가 필요했고</a:t>
            </a:r>
            <a:r>
              <a:rPr lang="en-US" altLang="ko-KR"/>
              <a:t>, </a:t>
            </a:r>
            <a:r>
              <a:rPr lang="ko-KR" altLang="en-US"/>
              <a:t>프리팹과 </a:t>
            </a:r>
            <a:r>
              <a:rPr lang="en-US" altLang="ko-KR"/>
              <a:t>FBX</a:t>
            </a:r>
            <a:r>
              <a:rPr lang="ko-KR" altLang="en-US"/>
              <a:t>파일에 대해 활용해볼 수 있었습니다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690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BE35B-A75A-47CD-81D6-8994E16C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66B40-53CA-4F6A-BA85-B79A2EA3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7913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유니티를 이용해서 </a:t>
            </a:r>
            <a:r>
              <a:rPr lang="en-US" altLang="ko-KR"/>
              <a:t>3D</a:t>
            </a:r>
            <a:r>
              <a:rPr lang="ko-KR" altLang="en-US"/>
              <a:t>프로젝트를 진행했습니다</a:t>
            </a:r>
            <a:r>
              <a:rPr lang="en-US" altLang="ko-KR"/>
              <a:t>.</a:t>
            </a:r>
          </a:p>
          <a:p>
            <a:r>
              <a:rPr lang="ko-KR" altLang="en-US"/>
              <a:t>케릭터의 움직임</a:t>
            </a:r>
            <a:r>
              <a:rPr lang="en-US" altLang="ko-KR"/>
              <a:t>, </a:t>
            </a:r>
            <a:r>
              <a:rPr lang="ko-KR" altLang="en-US"/>
              <a:t>맵과 몬스터의 에셋을 이용한 애니메이션 작업 및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몬스터의 이동을 구현하는 것에</a:t>
            </a:r>
            <a:r>
              <a:rPr lang="en-US" altLang="ko-KR"/>
              <a:t> </a:t>
            </a:r>
            <a:r>
              <a:rPr lang="ko-KR" altLang="en-US"/>
              <a:t>집중해서 프로젝트를 진행했습니다</a:t>
            </a:r>
            <a:r>
              <a:rPr lang="en-US" altLang="ko-KR"/>
              <a:t>. </a:t>
            </a:r>
          </a:p>
          <a:p>
            <a:r>
              <a:rPr lang="en-US" altLang="ko-KR"/>
              <a:t>5/23</a:t>
            </a:r>
            <a:r>
              <a:rPr lang="ko-KR" altLang="en-US"/>
              <a:t>부터 </a:t>
            </a:r>
            <a:r>
              <a:rPr lang="en-US" altLang="ko-KR"/>
              <a:t>6/8</a:t>
            </a:r>
            <a:r>
              <a:rPr lang="ko-KR" altLang="en-US"/>
              <a:t>까지 프로젝트를 진행했습니다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프로젝트에 활용된 리소스는 에셋스토어에서 받아 활용했습니다</a:t>
            </a:r>
            <a:r>
              <a:rPr lang="en-US" altLang="ko-KR"/>
              <a:t>.</a:t>
            </a:r>
          </a:p>
          <a:p>
            <a:r>
              <a:rPr lang="ko-KR" altLang="en-US"/>
              <a:t>본 </a:t>
            </a:r>
            <a:r>
              <a:rPr lang="en-US" altLang="ko-KR"/>
              <a:t>PPT</a:t>
            </a:r>
            <a:r>
              <a:rPr lang="ko-KR" altLang="en-US"/>
              <a:t>는 프로젝트 끝난 이후 진행 내용을 정리하면서 작성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게임의 기본 폼은 슈팅 게임으로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ko-KR" altLang="en-US"/>
              <a:t>    </a:t>
            </a:r>
            <a:r>
              <a:rPr lang="en-US" altLang="ko-KR"/>
              <a:t>1</a:t>
            </a:r>
            <a:r>
              <a:rPr lang="ko-KR" altLang="en-US"/>
              <a:t>인칭 시점에서의 화면이동</a:t>
            </a:r>
            <a:r>
              <a:rPr lang="en-US" altLang="ko-KR"/>
              <a:t>, </a:t>
            </a:r>
            <a:r>
              <a:rPr lang="ko-KR" altLang="en-US"/>
              <a:t>몬스터가 플레이어를 쫓아오는 기능과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상호작용에 의한 </a:t>
            </a:r>
            <a:r>
              <a:rPr lang="en-US" altLang="ko-KR"/>
              <a:t>FSM</a:t>
            </a:r>
            <a:r>
              <a:rPr lang="ko-KR" altLang="en-US"/>
              <a:t>설계에 초점은 맞추고 진행했습니다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39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A854C-10B5-482D-AABC-36C9399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기간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CD449-859F-4F20-A406-0AF3EDAD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0678"/>
          </a:xfrm>
        </p:spPr>
        <p:txBody>
          <a:bodyPr>
            <a:normAutofit/>
          </a:bodyPr>
          <a:lstStyle/>
          <a:p>
            <a:r>
              <a:rPr lang="en-US" altLang="ko-KR"/>
              <a:t>5/23 : 3D </a:t>
            </a:r>
            <a:r>
              <a:rPr lang="ko-KR" altLang="en-US"/>
              <a:t>유니티 환경의 이해</a:t>
            </a:r>
            <a:endParaRPr lang="en-US" altLang="ko-KR"/>
          </a:p>
          <a:p>
            <a:r>
              <a:rPr lang="en-US" altLang="ko-KR"/>
              <a:t>5/24 ~ 5/26 : </a:t>
            </a:r>
            <a:r>
              <a:rPr lang="ko-KR" altLang="en-US"/>
              <a:t> 맵과 플레이어 생성 및 물리법칙과 스크립트 적용</a:t>
            </a:r>
            <a:endParaRPr lang="en-US" altLang="ko-KR"/>
          </a:p>
          <a:p>
            <a:r>
              <a:rPr lang="en-US" altLang="ko-KR"/>
              <a:t>5/27 ~ 5/28 :</a:t>
            </a:r>
            <a:r>
              <a:rPr lang="ko-KR" altLang="en-US"/>
              <a:t> 플레이어의 공격 적용</a:t>
            </a:r>
            <a:endParaRPr lang="en-US" altLang="ko-KR"/>
          </a:p>
          <a:p>
            <a:r>
              <a:rPr lang="en-US" altLang="ko-KR"/>
              <a:t>5/29 ~ 5/30 :</a:t>
            </a:r>
            <a:r>
              <a:rPr lang="ko-KR" altLang="en-US"/>
              <a:t> </a:t>
            </a:r>
            <a:r>
              <a:rPr lang="en-US" altLang="ko-KR"/>
              <a:t>Navigation</a:t>
            </a:r>
            <a:r>
              <a:rPr lang="ko-KR" altLang="en-US"/>
              <a:t>의 이해와 적의 출현 </a:t>
            </a:r>
            <a:endParaRPr lang="en-US" altLang="ko-KR"/>
          </a:p>
          <a:p>
            <a:r>
              <a:rPr lang="en-US" altLang="ko-KR"/>
              <a:t>6/1 ~ 6/6 : </a:t>
            </a:r>
            <a:r>
              <a:rPr lang="ko-KR" altLang="en-US"/>
              <a:t>적의 </a:t>
            </a:r>
            <a:r>
              <a:rPr lang="en-US" altLang="ko-KR"/>
              <a:t>FSM</a:t>
            </a:r>
            <a:r>
              <a:rPr lang="ko-KR" altLang="en-US"/>
              <a:t>설계 </a:t>
            </a:r>
            <a:r>
              <a:rPr lang="en-US" altLang="ko-KR"/>
              <a:t>/</a:t>
            </a:r>
            <a:r>
              <a:rPr lang="ko-KR" altLang="en-US"/>
              <a:t> 애니메이션 </a:t>
            </a:r>
            <a:r>
              <a:rPr lang="en-US" altLang="ko-KR"/>
              <a:t>/ </a:t>
            </a:r>
            <a:r>
              <a:rPr lang="ko-KR" altLang="en-US"/>
              <a:t>스크립트 적용</a:t>
            </a:r>
            <a:endParaRPr lang="en-US" altLang="ko-KR"/>
          </a:p>
          <a:p>
            <a:r>
              <a:rPr lang="en-US" altLang="ko-KR"/>
              <a:t>6/7 ~ 6/8 : </a:t>
            </a:r>
            <a:r>
              <a:rPr lang="ko-KR" altLang="en-US"/>
              <a:t>미니맵 적용 및 버그체크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4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B571C-514B-4F66-8178-C8A91571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5/23 : 3D </a:t>
            </a:r>
            <a:r>
              <a:rPr lang="ko-KR" altLang="en-US"/>
              <a:t>유니티 환경의 이해</a:t>
            </a:r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8FB724-22CF-4DC6-AE6E-EADA64068BD5}"/>
              </a:ext>
            </a:extLst>
          </p:cNvPr>
          <p:cNvSpPr/>
          <p:nvPr/>
        </p:nvSpPr>
        <p:spPr>
          <a:xfrm>
            <a:off x="5403120" y="2118305"/>
            <a:ext cx="5617028" cy="384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/>
              <a:t>2D</a:t>
            </a:r>
            <a:r>
              <a:rPr lang="ko-KR" altLang="en-US"/>
              <a:t>와 다르게 </a:t>
            </a:r>
            <a:r>
              <a:rPr lang="en-US" altLang="ko-KR"/>
              <a:t>Z</a:t>
            </a:r>
            <a:r>
              <a:rPr lang="ko-KR" altLang="en-US"/>
              <a:t>축의 생성</a:t>
            </a:r>
            <a:endParaRPr lang="en-US" altLang="ko-KR"/>
          </a:p>
          <a:p>
            <a:pPr marL="285750" indent="-285750" algn="ctr">
              <a:buFontTx/>
              <a:buChar char="-"/>
            </a:pPr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ko-KR" altLang="en-US"/>
              <a:t>메인카메라의 인칭 활용을 통한 </a:t>
            </a:r>
            <a:endParaRPr lang="en-US" altLang="ko-KR"/>
          </a:p>
          <a:p>
            <a:pPr algn="ctr"/>
            <a:r>
              <a:rPr lang="ko-KR" altLang="en-US"/>
              <a:t>다이나믹한 연출 가능</a:t>
            </a:r>
            <a:endParaRPr lang="en-US" altLang="ko-KR"/>
          </a:p>
          <a:p>
            <a:pPr algn="ctr"/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ko-KR" altLang="en-US"/>
              <a:t>축 하나가 더 생김으로 표현할 수 있는</a:t>
            </a:r>
            <a:endParaRPr lang="en-US" altLang="ko-KR"/>
          </a:p>
          <a:p>
            <a:pPr algn="ctr"/>
            <a:r>
              <a:rPr lang="ko-KR" altLang="en-US"/>
              <a:t>공간이 더 넓어짐</a:t>
            </a:r>
            <a:endParaRPr lang="en-US" altLang="ko-KR"/>
          </a:p>
          <a:p>
            <a:pPr algn="ctr"/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en-US" altLang="ko-KR"/>
              <a:t>3D</a:t>
            </a:r>
            <a:r>
              <a:rPr lang="ko-KR" altLang="en-US"/>
              <a:t>환경의 컴포넌트는 많은 내용들을 표현하기에</a:t>
            </a:r>
            <a:endParaRPr lang="en-US" altLang="ko-KR"/>
          </a:p>
          <a:p>
            <a:pPr algn="ctr"/>
            <a:r>
              <a:rPr lang="ko-KR" altLang="en-US"/>
              <a:t>컴포넌트의 기능 중 불필요한</a:t>
            </a:r>
            <a:r>
              <a:rPr lang="en-US" altLang="ko-KR"/>
              <a:t> </a:t>
            </a:r>
            <a:r>
              <a:rPr lang="ko-KR" altLang="en-US"/>
              <a:t>부분에 대해서</a:t>
            </a:r>
            <a:endParaRPr lang="en-US" altLang="ko-KR"/>
          </a:p>
          <a:p>
            <a:pPr algn="ctr"/>
            <a:r>
              <a:rPr lang="ko-KR" altLang="en-US"/>
              <a:t> 대체가 가능한지 고려해볼 필요가 있음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B5286-7784-4462-8052-91D53C469FAD}"/>
              </a:ext>
            </a:extLst>
          </p:cNvPr>
          <p:cNvSpPr txBox="1"/>
          <p:nvPr/>
        </p:nvSpPr>
        <p:spPr>
          <a:xfrm>
            <a:off x="3861272" y="5241250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사진 </a:t>
            </a:r>
            <a:r>
              <a:rPr lang="en-US" altLang="ko-KR" sz="1400"/>
              <a:t>: </a:t>
            </a:r>
            <a:r>
              <a:rPr lang="ko-KR" altLang="en-US" sz="1400"/>
              <a:t>나무위키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C1F206-A48B-389A-7B6C-CF2D96E2DA6F}"/>
              </a:ext>
            </a:extLst>
          </p:cNvPr>
          <p:cNvSpPr/>
          <p:nvPr/>
        </p:nvSpPr>
        <p:spPr>
          <a:xfrm>
            <a:off x="1989117" y="2064877"/>
            <a:ext cx="2119745" cy="47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4DD6A-E591-E684-FF30-9823CB5A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24" y="2647428"/>
            <a:ext cx="4202329" cy="25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EAA4-E577-4041-BDDF-8BB8C34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5/24 ~ 5/26 : </a:t>
            </a:r>
            <a:r>
              <a:rPr lang="ko-KR" altLang="en-US" sz="2400"/>
              <a:t> 맵과 플레이어 생성 및 물리법칙과 스크립트 적용</a:t>
            </a:r>
            <a:r>
              <a:rPr lang="en-US" altLang="ko-KR" sz="2400"/>
              <a:t>(1)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맵과 플레이어 에셋</a:t>
            </a:r>
            <a:r>
              <a:rPr lang="en-US" altLang="ko-KR" sz="240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FAD00-0466-7AAC-4E57-3C485C0E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7" y="2803292"/>
            <a:ext cx="3124187" cy="22009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097385-633B-4169-51DE-D4AA5BD54232}"/>
              </a:ext>
            </a:extLst>
          </p:cNvPr>
          <p:cNvSpPr/>
          <p:nvPr/>
        </p:nvSpPr>
        <p:spPr>
          <a:xfrm>
            <a:off x="880165" y="1929348"/>
            <a:ext cx="1587456" cy="65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맵 에셋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A50EBA-E90E-7745-351F-D3076E2D1513}"/>
              </a:ext>
            </a:extLst>
          </p:cNvPr>
          <p:cNvSpPr/>
          <p:nvPr/>
        </p:nvSpPr>
        <p:spPr>
          <a:xfrm>
            <a:off x="5166205" y="2002060"/>
            <a:ext cx="1587456" cy="65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플레이어 에셋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5B366C-873A-80D1-CEE2-9AAD18BE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60" y="2895986"/>
            <a:ext cx="3502147" cy="24934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6189B5-4AEA-B184-6717-51EE579B4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16968"/>
            <a:ext cx="2022820" cy="11406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CABD14-A92C-EFAB-CCFC-1D6F6BAE1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4" y="4616968"/>
            <a:ext cx="2078733" cy="12796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E92DDA-32DA-6193-E443-08CC6624120E}"/>
              </a:ext>
            </a:extLst>
          </p:cNvPr>
          <p:cNvSpPr/>
          <p:nvPr/>
        </p:nvSpPr>
        <p:spPr>
          <a:xfrm>
            <a:off x="9108374" y="2012087"/>
            <a:ext cx="1706723" cy="60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플레이어</a:t>
            </a:r>
            <a:endParaRPr lang="en-US" altLang="ko-KR"/>
          </a:p>
          <a:p>
            <a:pPr algn="ctr"/>
            <a:r>
              <a:rPr lang="ko-KR" altLang="en-US"/>
              <a:t>스크립트 구성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C76A5-AE3D-8BD3-76DC-0ABD7EBB7249}"/>
              </a:ext>
            </a:extLst>
          </p:cNvPr>
          <p:cNvSpPr/>
          <p:nvPr/>
        </p:nvSpPr>
        <p:spPr>
          <a:xfrm>
            <a:off x="8318665" y="2875947"/>
            <a:ext cx="1579418" cy="5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E878E-07DD-1C71-D21C-DED18AC857DE}"/>
              </a:ext>
            </a:extLst>
          </p:cNvPr>
          <p:cNvSpPr/>
          <p:nvPr/>
        </p:nvSpPr>
        <p:spPr>
          <a:xfrm>
            <a:off x="8722426" y="3733892"/>
            <a:ext cx="1579418" cy="5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메니저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74E39-15F8-512A-103A-D8A4C8ABA9FD}"/>
              </a:ext>
            </a:extLst>
          </p:cNvPr>
          <p:cNvSpPr/>
          <p:nvPr/>
        </p:nvSpPr>
        <p:spPr>
          <a:xfrm>
            <a:off x="8722426" y="4797588"/>
            <a:ext cx="1579418" cy="5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슈팅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FAEBBB-E7F7-283F-B761-7617FD86FE69}"/>
              </a:ext>
            </a:extLst>
          </p:cNvPr>
          <p:cNvCxnSpPr/>
          <p:nvPr/>
        </p:nvCxnSpPr>
        <p:spPr>
          <a:xfrm>
            <a:off x="8413667" y="3408961"/>
            <a:ext cx="0" cy="170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66CB80A-2574-DFC1-6368-F8D140A003C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413667" y="4000399"/>
            <a:ext cx="30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A98D91-0FC3-205F-7473-2D457042B5A7}"/>
              </a:ext>
            </a:extLst>
          </p:cNvPr>
          <p:cNvCxnSpPr>
            <a:cxnSpLocks/>
          </p:cNvCxnSpPr>
          <p:nvPr/>
        </p:nvCxnSpPr>
        <p:spPr>
          <a:xfrm>
            <a:off x="8413667" y="5110101"/>
            <a:ext cx="30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8951B9-2B3D-6BC0-CE23-127BFEAC6F93}"/>
              </a:ext>
            </a:extLst>
          </p:cNvPr>
          <p:cNvSpPr/>
          <p:nvPr/>
        </p:nvSpPr>
        <p:spPr>
          <a:xfrm>
            <a:off x="10446327" y="3671281"/>
            <a:ext cx="1579418" cy="65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움직임과</a:t>
            </a:r>
            <a:endParaRPr lang="en-US" altLang="ko-KR"/>
          </a:p>
          <a:p>
            <a:pPr algn="ctr"/>
            <a:r>
              <a:rPr lang="ko-KR" altLang="en-US"/>
              <a:t>전반적인 것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8A6569A-788F-B714-C2CF-AB56EF5689B5}"/>
              </a:ext>
            </a:extLst>
          </p:cNvPr>
          <p:cNvCxnSpPr>
            <a:cxnSpLocks/>
          </p:cNvCxnSpPr>
          <p:nvPr/>
        </p:nvCxnSpPr>
        <p:spPr>
          <a:xfrm>
            <a:off x="10135589" y="4000399"/>
            <a:ext cx="30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5551AE-7A46-A665-9942-31CFFFFD3F8C}"/>
              </a:ext>
            </a:extLst>
          </p:cNvPr>
          <p:cNvSpPr/>
          <p:nvPr/>
        </p:nvSpPr>
        <p:spPr>
          <a:xfrm>
            <a:off x="10452265" y="4711205"/>
            <a:ext cx="1579418" cy="65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슈팅과 관련된 부분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F2A7C0-30AB-70FC-7231-145DD0D81D03}"/>
              </a:ext>
            </a:extLst>
          </p:cNvPr>
          <p:cNvCxnSpPr>
            <a:cxnSpLocks/>
          </p:cNvCxnSpPr>
          <p:nvPr/>
        </p:nvCxnSpPr>
        <p:spPr>
          <a:xfrm>
            <a:off x="10135589" y="5053016"/>
            <a:ext cx="30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7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EAA4-E577-4041-BDDF-8BB8C34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5/24 ~ 5/26 : </a:t>
            </a:r>
            <a:r>
              <a:rPr lang="ko-KR" altLang="en-US" sz="2400"/>
              <a:t> 맵과 플레이어 생성 및 물리법칙과 스크립트 적용</a:t>
            </a:r>
            <a:r>
              <a:rPr lang="en-US" altLang="ko-KR" sz="2400"/>
              <a:t>(2)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플레이어 이동 스크립트</a:t>
            </a:r>
            <a:r>
              <a:rPr lang="en-US" altLang="ko-KR" sz="240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B50C3C-4D18-85CC-9F56-468C8F23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5" y="1982655"/>
            <a:ext cx="5976771" cy="4666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20ABB0-5E99-72F2-28ED-4257B4D753C1}"/>
              </a:ext>
            </a:extLst>
          </p:cNvPr>
          <p:cNvSpPr/>
          <p:nvPr/>
        </p:nvSpPr>
        <p:spPr>
          <a:xfrm>
            <a:off x="6365022" y="1982655"/>
            <a:ext cx="5617028" cy="466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- RigidBody</a:t>
            </a:r>
            <a:r>
              <a:rPr lang="ko-KR" altLang="en-US" sz="1600"/>
              <a:t>로 물리변수를 적용시키기에는 안쓰는</a:t>
            </a:r>
            <a:endParaRPr lang="en-US" altLang="ko-KR" sz="1600"/>
          </a:p>
          <a:p>
            <a:pPr algn="ctr"/>
            <a:r>
              <a:rPr lang="ko-KR" altLang="en-US" sz="1600"/>
              <a:t>내용들이 많아서</a:t>
            </a:r>
            <a:endParaRPr lang="en-US" altLang="ko-KR" sz="1600"/>
          </a:p>
          <a:p>
            <a:pPr algn="ctr"/>
            <a:r>
              <a:rPr lang="en-US" altLang="ko-KR" sz="1600"/>
              <a:t>=&gt; Character</a:t>
            </a:r>
            <a:r>
              <a:rPr lang="ko-KR" altLang="en-US" sz="1600"/>
              <a:t> </a:t>
            </a:r>
            <a:r>
              <a:rPr lang="en-US" altLang="ko-KR" sz="1600"/>
              <a:t>Controller</a:t>
            </a:r>
            <a:r>
              <a:rPr lang="ko-KR" altLang="en-US" sz="1600"/>
              <a:t>로 구현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- </a:t>
            </a:r>
            <a:r>
              <a:rPr lang="ko-KR" altLang="en-US" sz="1600"/>
              <a:t>좌우이동</a:t>
            </a:r>
            <a:r>
              <a:rPr lang="en-US" altLang="ko-KR" sz="1600"/>
              <a:t>, </a:t>
            </a:r>
            <a:r>
              <a:rPr lang="ko-KR" altLang="en-US" sz="1600"/>
              <a:t>점프</a:t>
            </a:r>
            <a:r>
              <a:rPr lang="en-US" altLang="ko-KR" sz="1600"/>
              <a:t>, </a:t>
            </a:r>
            <a:r>
              <a:rPr lang="ko-KR" altLang="en-US" sz="1600"/>
              <a:t>좌우 시선 돌리는 변수</a:t>
            </a:r>
            <a:r>
              <a:rPr lang="en-US" altLang="ko-KR" sz="1600"/>
              <a:t> </a:t>
            </a:r>
            <a:r>
              <a:rPr lang="ko-KR" altLang="en-US" sz="1600"/>
              <a:t>선언</a:t>
            </a:r>
            <a:endParaRPr lang="en-US" altLang="ko-KR" sz="1600"/>
          </a:p>
          <a:p>
            <a:pPr marL="285750" indent="-285750" algn="ctr">
              <a:buFontTx/>
              <a:buChar char="-"/>
            </a:pPr>
            <a:endParaRPr lang="en-US" altLang="ko-KR" sz="1600"/>
          </a:p>
          <a:p>
            <a:pPr algn="ctr"/>
            <a:r>
              <a:rPr lang="en-US" altLang="ko-KR" sz="1600"/>
              <a:t>- </a:t>
            </a:r>
            <a:r>
              <a:rPr lang="ko-KR" altLang="en-US" sz="1600"/>
              <a:t>상하 시선이동은 카메라 스크립트에서 진행 예정</a:t>
            </a:r>
            <a:endParaRPr lang="en-US" altLang="ko-KR" sz="1600"/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상하 제한을 둬야하기 때문</a:t>
            </a:r>
            <a:r>
              <a:rPr lang="en-US" altLang="ko-KR" sz="1600"/>
              <a:t>)</a:t>
            </a:r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- Vector3</a:t>
            </a:r>
            <a:r>
              <a:rPr lang="ko-KR" altLang="en-US" sz="1600"/>
              <a:t>는 월드좌표계이기 때문에 기준이</a:t>
            </a:r>
            <a:endParaRPr lang="en-US" altLang="ko-KR" sz="1600"/>
          </a:p>
          <a:p>
            <a:pPr algn="ctr"/>
            <a:r>
              <a:rPr lang="ko-KR" altLang="en-US" sz="1600"/>
              <a:t>오브젝트가 아니라 맵의 중심이라 </a:t>
            </a:r>
            <a:r>
              <a:rPr lang="en-US" altLang="ko-KR" sz="1600"/>
              <a:t>TransformDirection</a:t>
            </a:r>
          </a:p>
          <a:p>
            <a:pPr algn="ctr"/>
            <a:r>
              <a:rPr lang="ko-KR" altLang="en-US" sz="1600"/>
              <a:t>으로 로컬좌표로 변환해줄 필요가 있음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- Character Controller(cc)</a:t>
            </a:r>
            <a:r>
              <a:rPr lang="ko-KR" altLang="en-US" sz="1600"/>
              <a:t>의 내장 함수를 활용하여</a:t>
            </a:r>
            <a:endParaRPr lang="en-US" altLang="ko-KR" sz="1600"/>
          </a:p>
          <a:p>
            <a:pPr algn="ctr"/>
            <a:r>
              <a:rPr lang="ko-KR" altLang="en-US" sz="1600"/>
              <a:t>점프와 이동을 구현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- </a:t>
            </a:r>
            <a:r>
              <a:rPr lang="ko-KR" altLang="en-US" sz="1600"/>
              <a:t>대각선 이동시 속도를 일정화 시키기 위해서 정규화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5582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E589BEF-63B0-7983-9046-62BD15EF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6" y="2624447"/>
            <a:ext cx="5957951" cy="32649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98EAA4-E577-4041-BDDF-8BB8C34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5/24 ~ 5/26 : </a:t>
            </a:r>
            <a:r>
              <a:rPr lang="ko-KR" altLang="en-US" sz="2400"/>
              <a:t> 맵과 플레이어 생성 및 물리법칙과 스크립트 적용</a:t>
            </a:r>
            <a:r>
              <a:rPr lang="en-US" altLang="ko-KR" sz="2400"/>
              <a:t>(3)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메인 카메라 스크립트</a:t>
            </a:r>
            <a:r>
              <a:rPr lang="en-US" altLang="ko-KR" sz="240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324A82-9354-17A0-4D73-2B56A64A7F94}"/>
              </a:ext>
            </a:extLst>
          </p:cNvPr>
          <p:cNvSpPr/>
          <p:nvPr/>
        </p:nvSpPr>
        <p:spPr>
          <a:xfrm>
            <a:off x="2372236" y="2230212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/>
              <a:t>인칭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51B222-E5CD-23A4-C9AE-CE9287621873}"/>
              </a:ext>
            </a:extLst>
          </p:cNvPr>
          <p:cNvCxnSpPr/>
          <p:nvPr/>
        </p:nvCxnSpPr>
        <p:spPr>
          <a:xfrm>
            <a:off x="6165208" y="2011382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4FB0C41-2581-2F7E-9B17-DB3472603C63}"/>
              </a:ext>
            </a:extLst>
          </p:cNvPr>
          <p:cNvCxnSpPr/>
          <p:nvPr/>
        </p:nvCxnSpPr>
        <p:spPr>
          <a:xfrm>
            <a:off x="6165208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C5BE02-C696-A52B-8869-6BAA9E45ECF2}"/>
              </a:ext>
            </a:extLst>
          </p:cNvPr>
          <p:cNvCxnSpPr/>
          <p:nvPr/>
        </p:nvCxnSpPr>
        <p:spPr>
          <a:xfrm>
            <a:off x="6165208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49571D-153C-36AC-2A8D-9CA2D5418A5A}"/>
              </a:ext>
            </a:extLst>
          </p:cNvPr>
          <p:cNvCxnSpPr/>
          <p:nvPr/>
        </p:nvCxnSpPr>
        <p:spPr>
          <a:xfrm>
            <a:off x="6165208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BF6C8-1E7B-8313-41F2-5C16341384CE}"/>
              </a:ext>
            </a:extLst>
          </p:cNvPr>
          <p:cNvCxnSpPr/>
          <p:nvPr/>
        </p:nvCxnSpPr>
        <p:spPr>
          <a:xfrm>
            <a:off x="6165208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0BE515-CFA1-F05A-C2D2-7D76DB37ED73}"/>
              </a:ext>
            </a:extLst>
          </p:cNvPr>
          <p:cNvCxnSpPr/>
          <p:nvPr/>
        </p:nvCxnSpPr>
        <p:spPr>
          <a:xfrm>
            <a:off x="6165208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58D327-29F5-D921-C1FF-75630F5BF5ED}"/>
              </a:ext>
            </a:extLst>
          </p:cNvPr>
          <p:cNvCxnSpPr/>
          <p:nvPr/>
        </p:nvCxnSpPr>
        <p:spPr>
          <a:xfrm>
            <a:off x="6165208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00A1AD-FFAD-8E74-165D-CD8EC34D1410}"/>
              </a:ext>
            </a:extLst>
          </p:cNvPr>
          <p:cNvCxnSpPr/>
          <p:nvPr/>
        </p:nvCxnSpPr>
        <p:spPr>
          <a:xfrm>
            <a:off x="6165208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7C6994-50DB-AF96-71E1-E98651C33D87}"/>
              </a:ext>
            </a:extLst>
          </p:cNvPr>
          <p:cNvSpPr/>
          <p:nvPr/>
        </p:nvSpPr>
        <p:spPr>
          <a:xfrm>
            <a:off x="662466" y="4659411"/>
            <a:ext cx="2353866" cy="645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1B8396-E69E-AB48-056C-794F8631839C}"/>
              </a:ext>
            </a:extLst>
          </p:cNvPr>
          <p:cNvSpPr/>
          <p:nvPr/>
        </p:nvSpPr>
        <p:spPr>
          <a:xfrm>
            <a:off x="3469998" y="4659696"/>
            <a:ext cx="2288551" cy="6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오일러 각도에 적용할 변수의 최소 최대값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8FDAFF-4407-93E9-EAA1-5FD509416DFA}"/>
              </a:ext>
            </a:extLst>
          </p:cNvPr>
          <p:cNvSpPr/>
          <p:nvPr/>
        </p:nvSpPr>
        <p:spPr>
          <a:xfrm>
            <a:off x="3643239" y="5643554"/>
            <a:ext cx="2288551" cy="6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회전값에 변수 적용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8D9BA3-53D1-4D00-103B-12C1E1E5F237}"/>
              </a:ext>
            </a:extLst>
          </p:cNvPr>
          <p:cNvCxnSpPr>
            <a:cxnSpLocks/>
          </p:cNvCxnSpPr>
          <p:nvPr/>
        </p:nvCxnSpPr>
        <p:spPr>
          <a:xfrm>
            <a:off x="3016332" y="4981984"/>
            <a:ext cx="45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D20C5E-F836-7392-4B6C-33DF1AA860C7}"/>
              </a:ext>
            </a:extLst>
          </p:cNvPr>
          <p:cNvCxnSpPr>
            <a:cxnSpLocks/>
          </p:cNvCxnSpPr>
          <p:nvPr/>
        </p:nvCxnSpPr>
        <p:spPr>
          <a:xfrm>
            <a:off x="3189573" y="5967419"/>
            <a:ext cx="45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141CC5-79E9-DE87-607C-D20578A3C53D}"/>
              </a:ext>
            </a:extLst>
          </p:cNvPr>
          <p:cNvCxnSpPr>
            <a:cxnSpLocks/>
          </p:cNvCxnSpPr>
          <p:nvPr/>
        </p:nvCxnSpPr>
        <p:spPr>
          <a:xfrm>
            <a:off x="3189573" y="5552923"/>
            <a:ext cx="0" cy="4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0DB93B-3A79-BDB5-3FC4-820F830C1E14}"/>
              </a:ext>
            </a:extLst>
          </p:cNvPr>
          <p:cNvSpPr/>
          <p:nvPr/>
        </p:nvSpPr>
        <p:spPr>
          <a:xfrm>
            <a:off x="3081655" y="6439299"/>
            <a:ext cx="6167106" cy="34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각도 제한을 걸면서 짐벌락이 우려되지 않기에 오일러를 활용함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6BA1C23-34D8-520F-46BF-4A759AB0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32" y="2767879"/>
            <a:ext cx="3043794" cy="301910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FBD676-F531-D294-F8D6-1D5447AEDEC8}"/>
              </a:ext>
            </a:extLst>
          </p:cNvPr>
          <p:cNvSpPr/>
          <p:nvPr/>
        </p:nvSpPr>
        <p:spPr>
          <a:xfrm>
            <a:off x="6561324" y="3837301"/>
            <a:ext cx="2725179" cy="7510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E0119B0-5DE5-6672-6106-B3CF6416F152}"/>
              </a:ext>
            </a:extLst>
          </p:cNvPr>
          <p:cNvSpPr/>
          <p:nvPr/>
        </p:nvSpPr>
        <p:spPr>
          <a:xfrm>
            <a:off x="9744379" y="3245307"/>
            <a:ext cx="2183577" cy="21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094CE77-057E-F985-81F7-FB3B3E05E328}"/>
              </a:ext>
            </a:extLst>
          </p:cNvPr>
          <p:cNvCxnSpPr>
            <a:stCxn id="36" idx="2"/>
            <a:endCxn id="36" idx="6"/>
          </p:cNvCxnSpPr>
          <p:nvPr/>
        </p:nvCxnSpPr>
        <p:spPr>
          <a:xfrm>
            <a:off x="9744379" y="4337096"/>
            <a:ext cx="218357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93C972-F97B-9DD7-64EB-2C872638A46E}"/>
              </a:ext>
            </a:extLst>
          </p:cNvPr>
          <p:cNvSpPr/>
          <p:nvPr/>
        </p:nvSpPr>
        <p:spPr>
          <a:xfrm>
            <a:off x="9599775" y="4208780"/>
            <a:ext cx="429052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180</a:t>
            </a:r>
            <a:r>
              <a:rPr lang="en-US" altLang="ko-KR" sz="900" b="0" i="0">
                <a:solidFill>
                  <a:schemeClr val="bg1"/>
                </a:solidFill>
                <a:effectLst/>
                <a:latin typeface="Apple SD Gothic Neo"/>
              </a:rPr>
              <a:t>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D92A328-FA6A-744F-3D2A-C89B083AFEEA}"/>
              </a:ext>
            </a:extLst>
          </p:cNvPr>
          <p:cNvSpPr/>
          <p:nvPr/>
        </p:nvSpPr>
        <p:spPr>
          <a:xfrm>
            <a:off x="11713430" y="4196904"/>
            <a:ext cx="429052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</a:t>
            </a:r>
            <a:r>
              <a:rPr lang="en-US" altLang="ko-KR" sz="900" b="0" i="0">
                <a:solidFill>
                  <a:schemeClr val="bg1"/>
                </a:solidFill>
                <a:effectLst/>
                <a:latin typeface="Apple SD Gothic Neo"/>
              </a:rPr>
              <a:t>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062B90-D7B9-D37E-49B9-09AED76FAE8C}"/>
              </a:ext>
            </a:extLst>
          </p:cNvPr>
          <p:cNvSpPr/>
          <p:nvPr/>
        </p:nvSpPr>
        <p:spPr>
          <a:xfrm>
            <a:off x="10621641" y="3083969"/>
            <a:ext cx="429052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90</a:t>
            </a:r>
            <a:r>
              <a:rPr lang="en-US" altLang="ko-KR" sz="900" b="0" i="0">
                <a:solidFill>
                  <a:schemeClr val="bg1"/>
                </a:solidFill>
                <a:effectLst/>
                <a:latin typeface="Apple SD Gothic Neo"/>
              </a:rPr>
              <a:t>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A6D829-68BD-4B4D-4554-184E77DEA6C0}"/>
              </a:ext>
            </a:extLst>
          </p:cNvPr>
          <p:cNvSpPr/>
          <p:nvPr/>
        </p:nvSpPr>
        <p:spPr>
          <a:xfrm>
            <a:off x="10621641" y="5270617"/>
            <a:ext cx="429052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270</a:t>
            </a:r>
            <a:r>
              <a:rPr lang="en-US" altLang="ko-KR" sz="900" b="0" i="0">
                <a:solidFill>
                  <a:schemeClr val="bg1"/>
                </a:solidFill>
                <a:effectLst/>
                <a:latin typeface="Apple SD Gothic Neo"/>
              </a:rPr>
              <a:t>°</a:t>
            </a:r>
            <a:endParaRPr lang="ko-KR" altLang="en-US" sz="90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CEF0708-2181-D796-1161-FB810346D0E8}"/>
              </a:ext>
            </a:extLst>
          </p:cNvPr>
          <p:cNvCxnSpPr>
            <a:cxnSpLocks/>
          </p:cNvCxnSpPr>
          <p:nvPr/>
        </p:nvCxnSpPr>
        <p:spPr>
          <a:xfrm flipH="1">
            <a:off x="11469954" y="3376423"/>
            <a:ext cx="150166" cy="2079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54E1728-7D4E-46E4-F16D-F4A9A663DEAE}"/>
              </a:ext>
            </a:extLst>
          </p:cNvPr>
          <p:cNvCxnSpPr>
            <a:cxnSpLocks/>
          </p:cNvCxnSpPr>
          <p:nvPr/>
        </p:nvCxnSpPr>
        <p:spPr>
          <a:xfrm flipH="1" flipV="1">
            <a:off x="11586603" y="4958352"/>
            <a:ext cx="219887" cy="17196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12DED5-E4AC-476A-44AF-9146295B9CBB}"/>
              </a:ext>
            </a:extLst>
          </p:cNvPr>
          <p:cNvSpPr/>
          <p:nvPr/>
        </p:nvSpPr>
        <p:spPr>
          <a:xfrm>
            <a:off x="11529823" y="3135731"/>
            <a:ext cx="429052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50</a:t>
            </a:r>
            <a:r>
              <a:rPr lang="en-US" altLang="ko-KR" sz="900" b="0" i="0">
                <a:solidFill>
                  <a:schemeClr val="bg1"/>
                </a:solidFill>
                <a:effectLst/>
                <a:latin typeface="Apple SD Gothic Neo"/>
              </a:rPr>
              <a:t>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3776BD7-8F4C-5E87-6D31-DDB8EDE0D325}"/>
              </a:ext>
            </a:extLst>
          </p:cNvPr>
          <p:cNvSpPr/>
          <p:nvPr/>
        </p:nvSpPr>
        <p:spPr>
          <a:xfrm>
            <a:off x="11634910" y="5089812"/>
            <a:ext cx="429052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310</a:t>
            </a:r>
            <a:r>
              <a:rPr lang="en-US" altLang="ko-KR" sz="900" b="0" i="0">
                <a:solidFill>
                  <a:schemeClr val="bg1"/>
                </a:solidFill>
                <a:effectLst/>
                <a:latin typeface="Apple SD Gothic Neo"/>
              </a:rPr>
              <a:t>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1AE6D5F1-8234-43F1-BD3F-01566BC8DDA5}"/>
              </a:ext>
            </a:extLst>
          </p:cNvPr>
          <p:cNvSpPr/>
          <p:nvPr/>
        </p:nvSpPr>
        <p:spPr>
          <a:xfrm rot="14382307">
            <a:off x="9302332" y="3297993"/>
            <a:ext cx="3408132" cy="2406483"/>
          </a:xfrm>
          <a:prstGeom prst="arc">
            <a:avLst>
              <a:gd name="adj1" fmla="val 18950799"/>
              <a:gd name="adj2" fmla="val 3075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175507CC-C81F-FAEC-77AF-DB56EE7C667A}"/>
              </a:ext>
            </a:extLst>
          </p:cNvPr>
          <p:cNvSpPr/>
          <p:nvPr/>
        </p:nvSpPr>
        <p:spPr>
          <a:xfrm rot="6389281">
            <a:off x="9213317" y="2879301"/>
            <a:ext cx="3408132" cy="2406483"/>
          </a:xfrm>
          <a:prstGeom prst="arc">
            <a:avLst>
              <a:gd name="adj1" fmla="val 18950799"/>
              <a:gd name="adj2" fmla="val 3075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51845D-F7EA-DA77-B2A9-2C6DB43A481D}"/>
              </a:ext>
            </a:extLst>
          </p:cNvPr>
          <p:cNvSpPr/>
          <p:nvPr/>
        </p:nvSpPr>
        <p:spPr>
          <a:xfrm>
            <a:off x="9816825" y="2864132"/>
            <a:ext cx="680236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하향 시선 잠금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98284B2-6BDC-FCAA-DDF9-E5B0CFD5286B}"/>
              </a:ext>
            </a:extLst>
          </p:cNvPr>
          <p:cNvSpPr/>
          <p:nvPr/>
        </p:nvSpPr>
        <p:spPr>
          <a:xfrm>
            <a:off x="9816825" y="5460901"/>
            <a:ext cx="680236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상향 시선 잠금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CB846A6-9C31-7574-21D1-ADB9B2F1A084}"/>
              </a:ext>
            </a:extLst>
          </p:cNvPr>
          <p:cNvCxnSpPr>
            <a:cxnSpLocks/>
          </p:cNvCxnSpPr>
          <p:nvPr/>
        </p:nvCxnSpPr>
        <p:spPr>
          <a:xfrm flipH="1">
            <a:off x="10497061" y="3978588"/>
            <a:ext cx="972664" cy="7417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215F489-9685-D9D4-3003-85AC83854F2C}"/>
              </a:ext>
            </a:extLst>
          </p:cNvPr>
          <p:cNvSpPr/>
          <p:nvPr/>
        </p:nvSpPr>
        <p:spPr>
          <a:xfrm>
            <a:off x="11194422" y="3805410"/>
            <a:ext cx="534358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카메라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95DFD4-2FB9-93AA-5213-744AC923D6B4}"/>
              </a:ext>
            </a:extLst>
          </p:cNvPr>
          <p:cNvSpPr/>
          <p:nvPr/>
        </p:nvSpPr>
        <p:spPr>
          <a:xfrm>
            <a:off x="10068009" y="4720331"/>
            <a:ext cx="429052" cy="2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시선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36AF2D-5A0C-4834-B481-2496C0ECF032}"/>
              </a:ext>
            </a:extLst>
          </p:cNvPr>
          <p:cNvSpPr/>
          <p:nvPr/>
        </p:nvSpPr>
        <p:spPr>
          <a:xfrm>
            <a:off x="6561324" y="4586848"/>
            <a:ext cx="2725179" cy="62816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44458CF-AD7C-6F84-3FFE-32D5BCE54176}"/>
              </a:ext>
            </a:extLst>
          </p:cNvPr>
          <p:cNvSpPr/>
          <p:nvPr/>
        </p:nvSpPr>
        <p:spPr>
          <a:xfrm>
            <a:off x="7687219" y="4715654"/>
            <a:ext cx="1290383" cy="34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잠금 풀기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F87169-2DC2-FF44-623D-34DE082A5FFF}"/>
              </a:ext>
            </a:extLst>
          </p:cNvPr>
          <p:cNvSpPr/>
          <p:nvPr/>
        </p:nvSpPr>
        <p:spPr>
          <a:xfrm>
            <a:off x="6561324" y="5210956"/>
            <a:ext cx="2725179" cy="39155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E173943-9585-7E71-AF9E-46FB1C9468F7}"/>
              </a:ext>
            </a:extLst>
          </p:cNvPr>
          <p:cNvSpPr/>
          <p:nvPr/>
        </p:nvSpPr>
        <p:spPr>
          <a:xfrm>
            <a:off x="6276044" y="5878833"/>
            <a:ext cx="4641253" cy="34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회전대상</a:t>
            </a:r>
            <a:r>
              <a:rPr lang="en-US" altLang="ko-KR" sz="1400"/>
              <a:t>(</a:t>
            </a:r>
            <a:r>
              <a:rPr lang="ko-KR" altLang="en-US" sz="1400"/>
              <a:t>플레이어</a:t>
            </a:r>
            <a:r>
              <a:rPr lang="en-US" altLang="ko-KR" sz="1400"/>
              <a:t>)</a:t>
            </a:r>
            <a:r>
              <a:rPr lang="ko-KR" altLang="en-US" sz="1400"/>
              <a:t> </a:t>
            </a:r>
            <a:r>
              <a:rPr lang="en-US" altLang="ko-KR" sz="1400"/>
              <a:t>/ </a:t>
            </a:r>
            <a:r>
              <a:rPr lang="ko-KR" altLang="en-US" sz="1400"/>
              <a:t>방향 </a:t>
            </a:r>
            <a:r>
              <a:rPr lang="en-US" altLang="ko-KR" sz="1400"/>
              <a:t>/ </a:t>
            </a:r>
            <a:r>
              <a:rPr lang="ko-KR" altLang="en-US" sz="1400"/>
              <a:t>속도</a:t>
            </a:r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A57DBE32-A521-01C0-0AC0-94E749883F2E}"/>
              </a:ext>
            </a:extLst>
          </p:cNvPr>
          <p:cNvSpPr/>
          <p:nvPr/>
        </p:nvSpPr>
        <p:spPr>
          <a:xfrm rot="10384456">
            <a:off x="9599775" y="4042962"/>
            <a:ext cx="109781" cy="965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F1AA7A5-1ADB-3A33-807E-128571A1E633}"/>
              </a:ext>
            </a:extLst>
          </p:cNvPr>
          <p:cNvSpPr/>
          <p:nvPr/>
        </p:nvSpPr>
        <p:spPr>
          <a:xfrm rot="10384456">
            <a:off x="11477248" y="5313968"/>
            <a:ext cx="109781" cy="965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AA84F2B1-7C9C-0E41-6968-390DC4918F06}"/>
              </a:ext>
            </a:extLst>
          </p:cNvPr>
          <p:cNvSpPr/>
          <p:nvPr/>
        </p:nvSpPr>
        <p:spPr>
          <a:xfrm rot="13959878">
            <a:off x="9611150" y="4596276"/>
            <a:ext cx="109781" cy="965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418BB39E-A4F4-B48E-FC37-91BB9E47C21F}"/>
              </a:ext>
            </a:extLst>
          </p:cNvPr>
          <p:cNvSpPr/>
          <p:nvPr/>
        </p:nvSpPr>
        <p:spPr>
          <a:xfrm rot="13959878">
            <a:off x="11385563" y="3181900"/>
            <a:ext cx="109781" cy="965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9DEDC1D-BCBA-432A-D2EB-F188E6EDE5CE}"/>
              </a:ext>
            </a:extLst>
          </p:cNvPr>
          <p:cNvCxnSpPr>
            <a:cxnSpLocks/>
          </p:cNvCxnSpPr>
          <p:nvPr/>
        </p:nvCxnSpPr>
        <p:spPr>
          <a:xfrm flipV="1">
            <a:off x="9294491" y="4358930"/>
            <a:ext cx="226833" cy="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8AF32A4-4B17-255A-66F6-0BE9EC7079D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8596671" y="5612142"/>
            <a:ext cx="0" cy="26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>
            <a:extLst>
              <a:ext uri="{FF2B5EF4-FFF2-40B4-BE49-F238E27FC236}">
                <a16:creationId xmlns:a16="http://schemas.microsoft.com/office/drawing/2014/main" id="{3B7346C0-A4EA-CF83-50EE-782401A79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276" y="1896666"/>
            <a:ext cx="1819275" cy="5238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5299AB-DFAF-A978-1526-8F9E1DC1B3DD}"/>
              </a:ext>
            </a:extLst>
          </p:cNvPr>
          <p:cNvSpPr/>
          <p:nvPr/>
        </p:nvSpPr>
        <p:spPr>
          <a:xfrm>
            <a:off x="8226845" y="2301953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인칭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906D73-4E31-9AD3-C3D6-E9F41A37EC5C}"/>
              </a:ext>
            </a:extLst>
          </p:cNvPr>
          <p:cNvSpPr/>
          <p:nvPr/>
        </p:nvSpPr>
        <p:spPr>
          <a:xfrm>
            <a:off x="5909005" y="1904445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플레이어의 자식으로 들어감</a:t>
            </a:r>
          </a:p>
        </p:txBody>
      </p:sp>
    </p:spTree>
    <p:extLst>
      <p:ext uri="{BB962C8B-B14F-4D97-AF65-F5344CB8AC3E}">
        <p14:creationId xmlns:p14="http://schemas.microsoft.com/office/powerpoint/2010/main" val="341707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EAA4-E577-4041-BDDF-8BB8C34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5/27 ~ 5/28 :</a:t>
            </a:r>
            <a:r>
              <a:rPr lang="ko-KR" altLang="en-US" sz="2400"/>
              <a:t> 플레이어의 공격 적용</a:t>
            </a:r>
            <a:endParaRPr lang="en-US" altLang="ko-KR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8139C2-0CE0-DBE9-CEA3-B4C06C0C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" y="2220685"/>
            <a:ext cx="6528330" cy="3657601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F7A6FB43-448A-D442-58CC-B19CB7356A93}"/>
              </a:ext>
            </a:extLst>
          </p:cNvPr>
          <p:cNvSpPr/>
          <p:nvPr/>
        </p:nvSpPr>
        <p:spPr>
          <a:xfrm>
            <a:off x="609026" y="3256903"/>
            <a:ext cx="3392957" cy="2129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DD04D75-7C60-BE7A-6318-56FABC63EF82}"/>
              </a:ext>
            </a:extLst>
          </p:cNvPr>
          <p:cNvSpPr/>
          <p:nvPr/>
        </p:nvSpPr>
        <p:spPr>
          <a:xfrm>
            <a:off x="4476016" y="3111968"/>
            <a:ext cx="2288551" cy="4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화면 중앙으로 레이를 쏨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BADF23A-E44C-B5C3-8CDE-766E03E3C3BD}"/>
              </a:ext>
            </a:extLst>
          </p:cNvPr>
          <p:cNvCxnSpPr>
            <a:cxnSpLocks/>
          </p:cNvCxnSpPr>
          <p:nvPr/>
        </p:nvCxnSpPr>
        <p:spPr>
          <a:xfrm>
            <a:off x="4025735" y="3366940"/>
            <a:ext cx="45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B089E2-1B33-F799-9072-110AD50A8CFA}"/>
              </a:ext>
            </a:extLst>
          </p:cNvPr>
          <p:cNvSpPr/>
          <p:nvPr/>
        </p:nvSpPr>
        <p:spPr>
          <a:xfrm>
            <a:off x="609026" y="3526973"/>
            <a:ext cx="842554" cy="171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FE55582-1FE8-73BD-B2BF-4DE294BDC193}"/>
              </a:ext>
            </a:extLst>
          </p:cNvPr>
          <p:cNvCxnSpPr>
            <a:cxnSpLocks/>
          </p:cNvCxnSpPr>
          <p:nvPr/>
        </p:nvCxnSpPr>
        <p:spPr>
          <a:xfrm>
            <a:off x="1451579" y="3604447"/>
            <a:ext cx="1178805" cy="8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D765D2-4741-45FA-F712-CBAA300532FF}"/>
              </a:ext>
            </a:extLst>
          </p:cNvPr>
          <p:cNvSpPr/>
          <p:nvPr/>
        </p:nvSpPr>
        <p:spPr>
          <a:xfrm>
            <a:off x="2630384" y="3571913"/>
            <a:ext cx="1953491" cy="44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레이에 맞은 물체 저장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946132B-980F-018B-F62E-12B3D0725B1C}"/>
              </a:ext>
            </a:extLst>
          </p:cNvPr>
          <p:cNvSpPr/>
          <p:nvPr/>
        </p:nvSpPr>
        <p:spPr>
          <a:xfrm>
            <a:off x="3892552" y="4102513"/>
            <a:ext cx="1777915" cy="171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68CC0C-0E3A-91BC-EFB8-F3288CCAF4D9}"/>
              </a:ext>
            </a:extLst>
          </p:cNvPr>
          <p:cNvSpPr/>
          <p:nvPr/>
        </p:nvSpPr>
        <p:spPr>
          <a:xfrm>
            <a:off x="6707202" y="3429000"/>
            <a:ext cx="2118176" cy="2118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CBC75AB-5DC8-7127-3344-0502B1F8E73B}"/>
              </a:ext>
            </a:extLst>
          </p:cNvPr>
          <p:cNvCxnSpPr/>
          <p:nvPr/>
        </p:nvCxnSpPr>
        <p:spPr>
          <a:xfrm>
            <a:off x="7802572" y="3111968"/>
            <a:ext cx="1408601" cy="124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36A1C0-5F14-2EE2-5FB9-6ABE69EDB7F2}"/>
              </a:ext>
            </a:extLst>
          </p:cNvPr>
          <p:cNvCxnSpPr>
            <a:stCxn id="16" idx="7"/>
          </p:cNvCxnSpPr>
          <p:nvPr/>
        </p:nvCxnSpPr>
        <p:spPr>
          <a:xfrm flipV="1">
            <a:off x="8515178" y="3124648"/>
            <a:ext cx="559428" cy="61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E8B3EB-B403-FA5A-3408-880D41B35DF3}"/>
              </a:ext>
            </a:extLst>
          </p:cNvPr>
          <p:cNvCxnSpPr/>
          <p:nvPr/>
        </p:nvCxnSpPr>
        <p:spPr>
          <a:xfrm>
            <a:off x="8581782" y="3666089"/>
            <a:ext cx="77190" cy="7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C540836-A6DB-8757-ADE2-53AF632DD474}"/>
              </a:ext>
            </a:extLst>
          </p:cNvPr>
          <p:cNvCxnSpPr>
            <a:cxnSpLocks/>
          </p:cNvCxnSpPr>
          <p:nvPr/>
        </p:nvCxnSpPr>
        <p:spPr>
          <a:xfrm flipH="1">
            <a:off x="8581782" y="3743279"/>
            <a:ext cx="77190" cy="9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D789F8-238B-CB74-0A9C-7DD297FD9AFA}"/>
              </a:ext>
            </a:extLst>
          </p:cNvPr>
          <p:cNvSpPr/>
          <p:nvPr/>
        </p:nvSpPr>
        <p:spPr>
          <a:xfrm>
            <a:off x="8515178" y="2666327"/>
            <a:ext cx="217912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LookRotation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80B6EF-7A2C-871D-7D9C-824BE2FD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036" y="4637083"/>
            <a:ext cx="2336607" cy="16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EAA4-E577-4041-BDDF-8BB8C34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5/29 ~ 5/30 :</a:t>
            </a:r>
            <a:r>
              <a:rPr lang="ko-KR" altLang="en-US" sz="2400"/>
              <a:t> </a:t>
            </a:r>
            <a:r>
              <a:rPr lang="en-US" altLang="ko-KR" sz="2400"/>
              <a:t>Navigation</a:t>
            </a:r>
            <a:r>
              <a:rPr lang="ko-KR" altLang="en-US" sz="2400"/>
              <a:t>의 이해와 적의 출현</a:t>
            </a:r>
            <a:r>
              <a:rPr lang="en-US" altLang="ko-KR" sz="2400"/>
              <a:t>(1)</a:t>
            </a:r>
            <a:br>
              <a:rPr lang="en-US" altLang="ko-KR" sz="2400"/>
            </a:br>
            <a:r>
              <a:rPr lang="en-US" altLang="ko-KR" sz="2400"/>
              <a:t>(Navigation)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726940-78E6-B7CE-C06E-D13E9D25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60" y="2512148"/>
            <a:ext cx="4189879" cy="3457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202C2E-B4BA-779D-F4FD-B8274E38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97" y="2361577"/>
            <a:ext cx="3633910" cy="25877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F83B34-B61B-7723-9087-D1F6C34B1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897" y="3503221"/>
            <a:ext cx="3876326" cy="326466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FEBF2C-C7DB-FE31-88F6-458518C9F0F6}"/>
              </a:ext>
            </a:extLst>
          </p:cNvPr>
          <p:cNvSpPr/>
          <p:nvPr/>
        </p:nvSpPr>
        <p:spPr>
          <a:xfrm>
            <a:off x="1692792" y="2010415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윈도우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A6742B-E3A9-6BF1-32BF-7B5F4EA003A1}"/>
              </a:ext>
            </a:extLst>
          </p:cNvPr>
          <p:cNvSpPr/>
          <p:nvPr/>
        </p:nvSpPr>
        <p:spPr>
          <a:xfrm>
            <a:off x="3788787" y="3178133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3308AC9-33FB-FF90-95FF-07F551B40406}"/>
              </a:ext>
            </a:extLst>
          </p:cNvPr>
          <p:cNvCxnSpPr/>
          <p:nvPr/>
        </p:nvCxnSpPr>
        <p:spPr>
          <a:xfrm>
            <a:off x="1335974" y="4857008"/>
            <a:ext cx="0" cy="55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46E2BC-CB7F-1FF3-8534-1C20A465C98B}"/>
              </a:ext>
            </a:extLst>
          </p:cNvPr>
          <p:cNvCxnSpPr/>
          <p:nvPr/>
        </p:nvCxnSpPr>
        <p:spPr>
          <a:xfrm>
            <a:off x="1335974" y="5409210"/>
            <a:ext cx="120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B739EE-D6D2-B3A5-53D0-2DD38ACA8CF5}"/>
              </a:ext>
            </a:extLst>
          </p:cNvPr>
          <p:cNvSpPr/>
          <p:nvPr/>
        </p:nvSpPr>
        <p:spPr>
          <a:xfrm>
            <a:off x="400228" y="5545194"/>
            <a:ext cx="2102702" cy="6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컴포넌트를 가지고 있는 대상한테 적용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6BB308-604A-052C-EDF7-FD9364F76020}"/>
              </a:ext>
            </a:extLst>
          </p:cNvPr>
          <p:cNvSpPr/>
          <p:nvPr/>
        </p:nvSpPr>
        <p:spPr>
          <a:xfrm>
            <a:off x="8657670" y="1933986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윈도우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232C311-B05C-A94D-6754-9FEB5A87C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064" y="5671839"/>
            <a:ext cx="2785360" cy="118616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70783C-9A50-8B89-E51E-CB136F2CE435}"/>
              </a:ext>
            </a:extLst>
          </p:cNvPr>
          <p:cNvSpPr/>
          <p:nvPr/>
        </p:nvSpPr>
        <p:spPr>
          <a:xfrm>
            <a:off x="9127058" y="6025285"/>
            <a:ext cx="2785360" cy="80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Static</a:t>
            </a:r>
            <a:r>
              <a:rPr lang="ko-KR" altLang="en-US" sz="1400"/>
              <a:t>으로 되어있는 </a:t>
            </a:r>
            <a:endParaRPr lang="en-US" altLang="ko-KR" sz="1400"/>
          </a:p>
          <a:p>
            <a:pPr algn="ctr"/>
            <a:r>
              <a:rPr lang="ko-KR" altLang="en-US" sz="1400"/>
              <a:t>게임오브젝트를 대상으로 적용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7651086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3929</TotalTime>
  <Words>809</Words>
  <Application>Microsoft Office PowerPoint</Application>
  <PresentationFormat>와이드스크린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Apple SD Gothic Neo</vt:lpstr>
      <vt:lpstr>Arial</vt:lpstr>
      <vt:lpstr>Gill Sans MT</vt:lpstr>
      <vt:lpstr>갤러리</vt:lpstr>
      <vt:lpstr>포트폴리오 (Unity_3D)</vt:lpstr>
      <vt:lpstr>개요</vt:lpstr>
      <vt:lpstr>개발 기간 및 일정</vt:lpstr>
      <vt:lpstr>5/23 : 3D 유니티 환경의 이해</vt:lpstr>
      <vt:lpstr>5/24 ~ 5/26 :  맵과 플레이어 생성 및 물리법칙과 스크립트 적용(1) (맵과 플레이어 에셋)</vt:lpstr>
      <vt:lpstr>5/24 ~ 5/26 :  맵과 플레이어 생성 및 물리법칙과 스크립트 적용(2) (플레이어 이동 스크립트)</vt:lpstr>
      <vt:lpstr>5/24 ~ 5/26 :  맵과 플레이어 생성 및 물리법칙과 스크립트 적용(3) (메인 카메라 스크립트)</vt:lpstr>
      <vt:lpstr>5/27 ~ 5/28 : 플레이어의 공격 적용</vt:lpstr>
      <vt:lpstr>5/29 ~ 5/30 : Navigation의 이해와 적의 출현(1) (Navigation)</vt:lpstr>
      <vt:lpstr>5/29 ~ 5/30 : Navigation의 이해와 적의 출현(2) (적의 출현)</vt:lpstr>
      <vt:lpstr>6/1 ~ 6/6 : 적의 FSM설계 / 애니메이션 / 스크립트 적용(1) (FSM 설계)</vt:lpstr>
      <vt:lpstr>PowerPoint 프레젠테이션</vt:lpstr>
      <vt:lpstr>6/1 ~ 6/6 : 적의 FSM설계 / 애니메이션 / 스크립트 적용(3) (스크립트 구현 : 평시 / 이동 / 공격)</vt:lpstr>
      <vt:lpstr>6/1 ~ 6/6 : 적의 FSM설계 / 애니메이션 / 스크립트 적용(4) (스크립트 구현 : 공격 모션 맞추기)</vt:lpstr>
      <vt:lpstr>6/1 ~ 6/6 : 적의 FSM설계 / 애니메이션 / 스크립트 적용(5) (스크립트 구현 : 피격 / 죽음)</vt:lpstr>
      <vt:lpstr>6/7 ~ 6/8 : 미니맵 적용 및 버그체크</vt:lpstr>
      <vt:lpstr>프로젝트 종료 후 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(모작)</dc:title>
  <dc:creator>samoo alice</dc:creator>
  <cp:lastModifiedBy>samoo alice</cp:lastModifiedBy>
  <cp:revision>98</cp:revision>
  <dcterms:created xsi:type="dcterms:W3CDTF">2022-04-08T09:55:47Z</dcterms:created>
  <dcterms:modified xsi:type="dcterms:W3CDTF">2022-06-08T05:45:25Z</dcterms:modified>
</cp:coreProperties>
</file>