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70" r:id="rId13"/>
    <p:sldId id="271" r:id="rId14"/>
    <p:sldId id="272" r:id="rId15"/>
    <p:sldId id="261" r:id="rId16"/>
    <p:sldId id="273" r:id="rId17"/>
    <p:sldId id="274" r:id="rId18"/>
    <p:sldId id="268" r:id="rId19"/>
    <p:sldId id="275" r:id="rId20"/>
    <p:sldId id="269" r:id="rId21"/>
    <p:sldId id="276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2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4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0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8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2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2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92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5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AD6F-529F-4AED-ACBD-7DB6D2678C3B}" type="datetimeFigureOut">
              <a:rPr lang="pl-PL" smtClean="0"/>
              <a:t>11.02.2021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8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Techniki eksploracji danych	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Prowadzący-  dr Krzysztof </a:t>
            </a:r>
            <a:r>
              <a:rPr lang="pl-PL" dirty="0" err="1" smtClean="0"/>
              <a:t>Gajowniczek</a:t>
            </a:r>
            <a:endParaRPr lang="pl-PL" dirty="0" smtClean="0"/>
          </a:p>
          <a:p>
            <a:r>
              <a:rPr lang="pl-PL" dirty="0" smtClean="0"/>
              <a:t>Autor projektu-  Karolina Mankiewicz, 18523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03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Tabela przedstawiająca atrybuty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       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    </a:t>
            </a:r>
            <a:endParaRPr lang="pl-PL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68147"/>
              </p:ext>
            </p:extLst>
          </p:nvPr>
        </p:nvGraphicFramePr>
        <p:xfrm>
          <a:off x="2108200" y="1690688"/>
          <a:ext cx="8128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42678">
                <a:tc>
                  <a:txBody>
                    <a:bodyPr/>
                    <a:lstStyle/>
                    <a:p>
                      <a:r>
                        <a:rPr lang="pl-PL" dirty="0" smtClean="0"/>
                        <a:t>Nazwa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Typ zmiennej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Miara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Cement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Zmienna wejściowa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Żużel</a:t>
                      </a:r>
                      <a:r>
                        <a:rPr lang="pl-PL" baseline="0" dirty="0" smtClean="0"/>
                        <a:t> wielkopiecowy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Popiół loty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Woda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Superplastyfikator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Kruszywo</a:t>
                      </a:r>
                      <a:r>
                        <a:rPr lang="pl-PL" baseline="0" dirty="0" smtClean="0"/>
                        <a:t> gruboziarniste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Kruszywo drobne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[1</a:t>
                      </a:r>
                      <a:r>
                        <a:rPr lang="pl-PL" baseline="0" dirty="0" smtClean="0"/>
                        <a:t> dzień]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Wytrzymałość betonu na ściskanie</a:t>
                      </a:r>
                      <a:r>
                        <a:rPr lang="pl-PL" baseline="0" dirty="0" smtClean="0"/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</a:t>
                      </a:r>
                      <a:r>
                        <a:rPr lang="pl-PL" dirty="0" err="1" smtClean="0"/>
                        <a:t>Mpa</a:t>
                      </a:r>
                      <a:r>
                        <a:rPr lang="pl-PL" dirty="0" smtClean="0"/>
                        <a:t>]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wyjściowa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9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Wyniki – zbiór </a:t>
            </a:r>
            <a:r>
              <a:rPr lang="pl-PL" b="1" dirty="0" smtClean="0"/>
              <a:t>dla klasyfikacji binarnej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Przed i po normalizacji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43" y="2453291"/>
            <a:ext cx="6988938" cy="30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3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decyzyjne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Niestety nie udało mi się dokonać predykcji dla tej metody. Została ona wykonana tylko z biblioteki wbudowanej w R, więc nie mam porównania algorytmu pisanego ręcznie, a wywołania z pakietu.</a:t>
            </a:r>
          </a:p>
          <a:p>
            <a:r>
              <a:rPr lang="pl-PL" dirty="0" smtClean="0"/>
              <a:t>Podsumowanie dla pakietu wbudowanego – obszar pod krzywą o wartości prawie 70%. Można powiedzieć, iż wynik jest niezbyt dobry, ale jeszcze nie najgorszy.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78" y="4698038"/>
            <a:ext cx="5998593" cy="4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5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</a:t>
            </a:r>
            <a:r>
              <a:rPr lang="pl-PL" dirty="0" smtClean="0"/>
              <a:t>-najbliższych sąsiadów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Podsumowanie po lewej dla kodu „ręcznego” a po prawej dla pakietu CARET. Wyniki są bardzo dokładne, jednak minimalnie lepsze są dla pakietu wbudowanego. Kolejny raz możemy przekonać się, że lepszym wyborem jest używanie funkcji wbudowanych niż budowa własnych.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9" y="4816699"/>
            <a:ext cx="5119401" cy="39079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42" y="4816700"/>
            <a:ext cx="4752559" cy="3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Maszyna wektorów nośnych SVM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 góry kod „ręczny”, od dołu wyniki pakietu e1071.</a:t>
            </a:r>
          </a:p>
          <a:p>
            <a:r>
              <a:rPr lang="pl-PL" dirty="0" smtClean="0"/>
              <a:t>Zdecydowanie lepszymi wynikami charakteryzują się funkcje wbudowane. W wynikach są bardzo istotne różnice.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2" y="4874599"/>
            <a:ext cx="11378418" cy="51796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01" y="5578475"/>
            <a:ext cx="8766357" cy="9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Wyniki – zbiór </a:t>
            </a:r>
            <a:r>
              <a:rPr lang="pl-PL" b="1" dirty="0" smtClean="0"/>
              <a:t>dla klasyfikacji wieloklasowej</a:t>
            </a:r>
            <a:endParaRPr lang="pl-PL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Drzewo decyzyjne powstałe po wykonaniu kodu „ręcznego”. </a:t>
            </a:r>
          </a:p>
          <a:p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75" y="2324393"/>
            <a:ext cx="4442369" cy="37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8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decyzyjne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Trafione klasy – predykcja dzięki funkcjom wbudowanym. Bardzo wysoki wynik. Na poziomie 95% zostały prawidłowo dopasowane wyniki przez model do danych empirycznych.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6" y="3643569"/>
            <a:ext cx="8717193" cy="3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7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K-najbliższych sąsiadów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6533" y="1915777"/>
            <a:ext cx="10515600" cy="4351338"/>
          </a:xfrm>
        </p:spPr>
        <p:txBody>
          <a:bodyPr/>
          <a:lstStyle/>
          <a:p>
            <a:r>
              <a:rPr lang="pl-PL" dirty="0" smtClean="0"/>
              <a:t>Dla kodu „ręcznego” przewidywanie wygląda następująco: 96%.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Dla funkcji wbudowanej poniżej. </a:t>
            </a:r>
          </a:p>
          <a:p>
            <a:r>
              <a:rPr lang="pl-PL" dirty="0" smtClean="0"/>
              <a:t>Pierwsze zaskoczenie na etapie projektu, ponieważ algorytm wbudowany w pakiet CARET przedstawił wyniki gorsze niż funkcja napisana ręcznie. O 15 punktów procentowych mniejsza trafność niż algorytm własny.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9" y="2762316"/>
            <a:ext cx="9180755" cy="40588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9" y="5962918"/>
            <a:ext cx="8745664" cy="3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Wyniki – </a:t>
            </a:r>
            <a:r>
              <a:rPr lang="pl-PL" b="1" dirty="0" smtClean="0"/>
              <a:t>zbiór dla regresji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Drzewo decyzyjne i błędy MSE, MAE i MAPE. </a:t>
            </a:r>
          </a:p>
          <a:p>
            <a:r>
              <a:rPr lang="pl-PL" dirty="0" smtClean="0"/>
              <a:t>Wartość MAPE podany w procentach %, reszta błędów w jednostce dla cechy „Wytrzymałość” czyli [</a:t>
            </a:r>
            <a:r>
              <a:rPr lang="pl-PL" dirty="0" err="1" smtClean="0"/>
              <a:t>Mpa</a:t>
            </a:r>
            <a:r>
              <a:rPr lang="pl-PL" dirty="0" smtClean="0"/>
              <a:t>].</a:t>
            </a:r>
          </a:p>
          <a:p>
            <a:r>
              <a:rPr lang="pl-PL" dirty="0" smtClean="0"/>
              <a:t>MAPE dość wysoko, bo aż 26%. Niestety nie ma porównania dla algorytmu własnego.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40" y="4319788"/>
            <a:ext cx="5099499" cy="5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4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K-najbliższych sąsiadów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Wyniki uruchomienia kodu własnego przedstawiają się jak poniżej. 28-ośmio %-</a:t>
            </a:r>
            <a:r>
              <a:rPr lang="pl-PL" dirty="0" err="1" smtClean="0"/>
              <a:t>owy</a:t>
            </a:r>
            <a:r>
              <a:rPr lang="pl-PL" dirty="0" smtClean="0"/>
              <a:t> błąd MAPE, czyli znów dość wysoko (jak w poprzedniej metodzie).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Wyniki dla funkcji wbudowanej są o wiele gorsze, mniej zadowalające niż dla algorytmu własnego. Tutaj też pojawia się zaskoczenie, że funkcja wbudowana nie okazała się lepsza. Chociaż czasowo oczywiście wykonywanie funkcji wbudowanej trwało o wiele szybciej.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39" y="3280925"/>
            <a:ext cx="4845544" cy="53078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39" y="5842926"/>
            <a:ext cx="4932313" cy="4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Analiza obejmuje trzy zbiory danych- </a:t>
            </a:r>
          </a:p>
          <a:p>
            <a:pPr marL="514350" indent="-514350">
              <a:buAutoNum type="arabicPeriod"/>
            </a:pPr>
            <a:r>
              <a:rPr lang="pl-PL" dirty="0" smtClean="0"/>
              <a:t>Klasyfikacja binarna dokonana za pomocą metod-  K- najbliższych sąsiadów, drzewo decyzyjne, metoda wektorów nośnych.</a:t>
            </a:r>
          </a:p>
          <a:p>
            <a:pPr marL="514350" indent="-514350">
              <a:buAutoNum type="arabicPeriod"/>
            </a:pPr>
            <a:r>
              <a:rPr lang="pl-PL" dirty="0" smtClean="0"/>
              <a:t>Klasyfikacja wieloklasowa – metody-  K- najbliższych sąsiadów, drzewo decyzyjne.</a:t>
            </a:r>
          </a:p>
          <a:p>
            <a:pPr marL="514350" indent="-514350">
              <a:buAutoNum type="arabicPeriod"/>
            </a:pPr>
            <a:r>
              <a:rPr lang="pl-PL" dirty="0" smtClean="0"/>
              <a:t>Regresja opracowana metodami-  K- najbliższych sąsiadów, drzewo decyzyjne, metoda wektorów nośnych.</a:t>
            </a:r>
          </a:p>
          <a:p>
            <a:pPr marL="0" indent="0">
              <a:buNone/>
            </a:pPr>
            <a:r>
              <a:rPr lang="pl-PL" dirty="0" smtClean="0"/>
              <a:t>Dane zostały pobrane ze strony- </a:t>
            </a:r>
          </a:p>
          <a:p>
            <a:pPr marL="0" indent="0">
              <a:buNone/>
            </a:pPr>
            <a:r>
              <a:rPr lang="pl-PL" dirty="0" smtClean="0"/>
              <a:t>1. </a:t>
            </a:r>
            <a:r>
              <a:rPr lang="pl-PL" dirty="0" err="1" smtClean="0"/>
              <a:t>https</a:t>
            </a:r>
            <a:r>
              <a:rPr lang="pl-PL" dirty="0" smtClean="0"/>
              <a:t>- //archive.ics.uci.edu/ml/datasets/Blood+Transfusion+Service+Center</a:t>
            </a:r>
          </a:p>
          <a:p>
            <a:pPr marL="0" indent="0">
              <a:buNone/>
            </a:pPr>
            <a:r>
              <a:rPr lang="pl-PL" dirty="0" smtClean="0"/>
              <a:t>2. </a:t>
            </a:r>
            <a:r>
              <a:rPr lang="pl-PL" dirty="0" err="1" smtClean="0"/>
              <a:t>https</a:t>
            </a:r>
            <a:r>
              <a:rPr lang="pl-PL" dirty="0" smtClean="0"/>
              <a:t>- //archive.ics.uci.edu/ml/datasets/Dermatology</a:t>
            </a:r>
          </a:p>
          <a:p>
            <a:pPr marL="0" indent="0">
              <a:buNone/>
            </a:pPr>
            <a:r>
              <a:rPr lang="pl-PL" dirty="0" smtClean="0"/>
              <a:t>3. </a:t>
            </a:r>
            <a:r>
              <a:rPr lang="pl-PL" dirty="0" err="1" smtClean="0"/>
              <a:t>https</a:t>
            </a:r>
            <a:r>
              <a:rPr lang="pl-PL" dirty="0" smtClean="0"/>
              <a:t>- //archive.ics.uci.edu/ml/datasets/Concrete+Compressive+Strength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076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</a:t>
            </a:r>
            <a:r>
              <a:rPr lang="pl-PL" smtClean="0"/>
              <a:t>i porównanie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Drzewa decyzyjne – brak porównania czy algorytm własny czy funkcje pakietowe były lepsze. Jednakże, skoro nie było z czym konkurować (</a:t>
            </a:r>
            <a:r>
              <a:rPr lang="pl-PL" dirty="0" smtClean="0">
                <a:sym typeface="Wingdings" panose="05000000000000000000" pitchFamily="2" charset="2"/>
              </a:rPr>
              <a:t>) to nie warto pisać algorytmó</a:t>
            </a:r>
            <a:r>
              <a:rPr lang="pl-PL" dirty="0" smtClean="0">
                <a:sym typeface="Wingdings" panose="05000000000000000000" pitchFamily="2" charset="2"/>
              </a:rPr>
              <a:t>w od nowa dla drzew decyzyjnych, gdyż można nawet nie skończyć  ale warto zainteresować się pakietem wbudowanym, który umożliwia wykorzystanie tej metody do </a:t>
            </a:r>
            <a:r>
              <a:rPr lang="pl-PL" smtClean="0">
                <a:sym typeface="Wingdings" panose="05000000000000000000" pitchFamily="2" charset="2"/>
              </a:rPr>
              <a:t>analizy zbioru danych (pakiet RPART).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K-najbliższych sąsiadów – w dwóch przypadkach okazało się, że funkcje wbudowane, mimo szybszego wykonywania się, nie pokazały lepszych wyników niż algorytmy własne.</a:t>
            </a:r>
          </a:p>
          <a:p>
            <a:endParaRPr lang="pl-PL" dirty="0"/>
          </a:p>
          <a:p>
            <a:r>
              <a:rPr lang="pl-PL" dirty="0" smtClean="0"/>
              <a:t>Maszyna wektorów nośnych SVM – zdecydowanie lepsze wyniki osiągnięto tutaj poprzez funkcje wbudowane.</a:t>
            </a:r>
          </a:p>
        </p:txBody>
      </p:sp>
    </p:spTree>
    <p:extLst>
      <p:ext uri="{BB962C8B-B14F-4D97-AF65-F5344CB8AC3E}">
        <p14:creationId xmlns:p14="http://schemas.microsoft.com/office/powerpoint/2010/main" val="123668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było nie tyle porównanie co zrozumienie działania algorytmów tak jak: drzewa decyzyjne, KNN czy SVM. </a:t>
            </a:r>
            <a:endParaRPr lang="pl-PL" dirty="0" smtClean="0"/>
          </a:p>
          <a:p>
            <a:r>
              <a:rPr lang="pl-PL" dirty="0" smtClean="0"/>
              <a:t>Ciężko jest tak naprawdę ocenić, czy funkcje wbudowane czy te pisane od podstaw samodzielnie są lepsze. W większości badanych tutaj metod i zbiorów widać, że funkcje wbudowane są czasowo oraz jakościowo o wiele lepsze niż pisane ręcznie. Jednakże zdarzają się również sytuacje wyjątkowe jak w przypadku KNN.</a:t>
            </a:r>
          </a:p>
          <a:p>
            <a:r>
              <a:rPr lang="pl-PL" dirty="0" smtClean="0"/>
              <a:t>Pisanie </a:t>
            </a:r>
            <a:r>
              <a:rPr lang="pl-PL" dirty="0"/>
              <a:t>algorytmów sprawia, że cały proces predykcji staje się bardziej zrozumiały </a:t>
            </a:r>
            <a:r>
              <a:rPr lang="pl-PL" dirty="0" smtClean="0"/>
              <a:t>oraz nieoczekiwanie – </a:t>
            </a:r>
            <a:r>
              <a:rPr lang="pl-PL" dirty="0"/>
              <a:t>jak okazało się w przypadku metody KNN – może okazać się lepszy niż algorytm wbudowany w program R.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94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cech dla zbioru klasyfikacji binarnej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Ilość zmiennych-  5 - w tym jedna zmienna wyjściowa, wszystkie zmienne ilościowe</a:t>
            </a:r>
          </a:p>
          <a:p>
            <a:r>
              <a:rPr lang="pl-PL" dirty="0" smtClean="0"/>
              <a:t>Ilość obserwacji-  748</a:t>
            </a:r>
          </a:p>
          <a:p>
            <a:r>
              <a:rPr lang="pl-PL" dirty="0" smtClean="0"/>
              <a:t>Lata obejmujące dane-  03- 10- 2008</a:t>
            </a:r>
          </a:p>
          <a:p>
            <a:r>
              <a:rPr lang="pl-PL" dirty="0" smtClean="0"/>
              <a:t>Brak wartości nieuzupełnionych.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Zmienna wyjściowa - binarna określa czy osoba oddała krew w marcu 2007 roku – 1, czy nie – 0.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4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R -  </a:t>
            </a:r>
            <a:r>
              <a:rPr lang="pl-PL" dirty="0" err="1" smtClean="0"/>
              <a:t>Recency</a:t>
            </a:r>
            <a:r>
              <a:rPr lang="pl-PL" dirty="0" smtClean="0"/>
              <a:t> -  </a:t>
            </a:r>
            <a:r>
              <a:rPr lang="pl-PL" dirty="0"/>
              <a:t>miesiące od ostatniej </a:t>
            </a:r>
            <a:r>
              <a:rPr lang="pl-PL" dirty="0" smtClean="0"/>
              <a:t>darowizny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F - Częstotliwość -  </a:t>
            </a:r>
            <a:r>
              <a:rPr lang="pl-PL" dirty="0"/>
              <a:t>całkowita liczba </a:t>
            </a:r>
            <a:r>
              <a:rPr lang="pl-PL" dirty="0" smtClean="0"/>
              <a:t>darowizn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M </a:t>
            </a:r>
            <a:r>
              <a:rPr lang="pl-PL" dirty="0" smtClean="0"/>
              <a:t>- </a:t>
            </a:r>
            <a:r>
              <a:rPr lang="pl-PL" dirty="0" err="1" smtClean="0"/>
              <a:t>Monetary</a:t>
            </a:r>
            <a:r>
              <a:rPr lang="pl-PL" dirty="0" smtClean="0"/>
              <a:t> -  </a:t>
            </a:r>
            <a:r>
              <a:rPr lang="pl-PL" dirty="0"/>
              <a:t>całkowita krew </a:t>
            </a:r>
            <a:r>
              <a:rPr lang="pl-PL" dirty="0" smtClean="0"/>
              <a:t>oddana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 </a:t>
            </a:r>
            <a:r>
              <a:rPr lang="pl-PL" dirty="0" smtClean="0"/>
              <a:t>- czas -  </a:t>
            </a:r>
            <a:r>
              <a:rPr lang="pl-PL" dirty="0"/>
              <a:t>miesiące od pierwszej </a:t>
            </a:r>
            <a:r>
              <a:rPr lang="pl-PL" dirty="0" smtClean="0"/>
              <a:t>darowizny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Zmienna </a:t>
            </a:r>
            <a:r>
              <a:rPr lang="pl-PL" dirty="0"/>
              <a:t>binarna </a:t>
            </a:r>
            <a:r>
              <a:rPr lang="pl-PL" dirty="0" smtClean="0"/>
              <a:t>wyjściowa określająca</a:t>
            </a:r>
            <a:r>
              <a:rPr lang="pl-PL" dirty="0"/>
              <a:t>, czy </a:t>
            </a:r>
            <a:r>
              <a:rPr lang="pl-PL" dirty="0" smtClean="0"/>
              <a:t>oddano </a:t>
            </a:r>
            <a:r>
              <a:rPr lang="pl-PL" dirty="0"/>
              <a:t>krew w marcu 2007 </a:t>
            </a:r>
            <a:r>
              <a:rPr lang="pl-PL" dirty="0" smtClean="0"/>
              <a:t>(1 -  oddano krew; </a:t>
            </a:r>
            <a:r>
              <a:rPr lang="pl-PL" dirty="0"/>
              <a:t>0 </a:t>
            </a:r>
            <a:r>
              <a:rPr lang="pl-PL" dirty="0" smtClean="0"/>
              <a:t>-  nie oddano krwi).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90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cech zbioru klasyfikacji wieloklasowej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000" dirty="0" smtClean="0"/>
              <a:t>Ilość zmiennych-  35 - ostatnia zmienna wyjściowa, 34 zmienne ilościowe, 1 zmienna nominalna w trakcie analizy zmieniona na ilościową</a:t>
            </a:r>
          </a:p>
          <a:p>
            <a:r>
              <a:rPr lang="pl-PL" sz="2000" dirty="0" smtClean="0"/>
              <a:t>Ilość obserwacji-  366</a:t>
            </a:r>
          </a:p>
          <a:p>
            <a:r>
              <a:rPr lang="pl-PL" sz="2000" dirty="0" smtClean="0"/>
              <a:t>Lata obejmujące dane-  01- 01- 1998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/>
              <a:t>Celem jest określenie rodzaju choroby </a:t>
            </a:r>
            <a:r>
              <a:rPr lang="pl-PL" sz="2000" dirty="0" err="1" smtClean="0"/>
              <a:t>Eryhemato</a:t>
            </a:r>
            <a:r>
              <a:rPr lang="pl-PL" sz="2000" dirty="0" smtClean="0"/>
              <a:t>- płaskonabłonkowej</a:t>
            </a:r>
            <a:r>
              <a:rPr lang="pl-PL" sz="2000" dirty="0"/>
              <a:t>. W zbiorze danych utworzonym dla tej </a:t>
            </a:r>
            <a:r>
              <a:rPr lang="pl-PL" sz="2000" dirty="0" smtClean="0"/>
              <a:t>domeny-  </a:t>
            </a:r>
            <a:r>
              <a:rPr lang="pl-PL" sz="2000" dirty="0"/>
              <a:t>funkcja historii </a:t>
            </a:r>
            <a:r>
              <a:rPr lang="pl-PL" sz="2000" dirty="0" smtClean="0"/>
              <a:t>rodziny ma </a:t>
            </a:r>
            <a:r>
              <a:rPr lang="pl-PL" sz="2000" dirty="0"/>
              <a:t>wartość 1, jeśli którakolwiek z tych chorób została zaobserwowana </a:t>
            </a:r>
            <a:r>
              <a:rPr lang="pl-PL" sz="2000" dirty="0" smtClean="0"/>
              <a:t>w rodzinie, </a:t>
            </a:r>
            <a:r>
              <a:rPr lang="pl-PL" sz="2000" dirty="0"/>
              <a:t>a 0 w innym przypadku. </a:t>
            </a:r>
            <a:endParaRPr lang="pl-PL" sz="2000" dirty="0" smtClean="0"/>
          </a:p>
          <a:p>
            <a:pPr marL="0" indent="0">
              <a:buNone/>
            </a:pPr>
            <a:r>
              <a:rPr lang="pl-PL" sz="1800" i="1" dirty="0" smtClean="0"/>
              <a:t>Dodatkowe informacje- </a:t>
            </a:r>
            <a:endParaRPr lang="pl-PL" sz="2000" i="1" dirty="0"/>
          </a:p>
          <a:p>
            <a:pPr marL="0" indent="0">
              <a:buNone/>
            </a:pPr>
            <a:r>
              <a:rPr lang="pl-PL" sz="2000" dirty="0" smtClean="0"/>
              <a:t>- &gt; Funkcja </a:t>
            </a:r>
            <a:r>
              <a:rPr lang="pl-PL" sz="2000" dirty="0"/>
              <a:t>wieku reprezentuje po prostu </a:t>
            </a:r>
            <a:r>
              <a:rPr lang="pl-PL" sz="2000" dirty="0" smtClean="0"/>
              <a:t>wiek pacjenta. </a:t>
            </a:r>
            <a:r>
              <a:rPr lang="pl-PL" sz="2000" dirty="0"/>
              <a:t>Każda inna cecha </a:t>
            </a:r>
            <a:r>
              <a:rPr lang="pl-PL" sz="2000" dirty="0" smtClean="0"/>
              <a:t>- kliniczna </a:t>
            </a:r>
            <a:r>
              <a:rPr lang="pl-PL" sz="2000" dirty="0"/>
              <a:t>i </a:t>
            </a:r>
            <a:r>
              <a:rPr lang="pl-PL" sz="2000" dirty="0" smtClean="0"/>
              <a:t>histopatologiczna była określana w </a:t>
            </a:r>
            <a:r>
              <a:rPr lang="pl-PL" sz="2000" dirty="0"/>
              <a:t>zakresie od 0 do 3. W tym przypadku 0 oznacza, </a:t>
            </a:r>
            <a:r>
              <a:rPr lang="pl-PL" sz="2000" dirty="0" smtClean="0"/>
              <a:t>że cecha </a:t>
            </a:r>
            <a:r>
              <a:rPr lang="pl-PL" sz="2000" dirty="0"/>
              <a:t>nie była obecna, 3 oznacza największą możliwą </a:t>
            </a:r>
            <a:r>
              <a:rPr lang="pl-PL" sz="2000" dirty="0" smtClean="0"/>
              <a:t>ilość cech, a </a:t>
            </a:r>
            <a:r>
              <a:rPr lang="pl-PL" sz="2000" dirty="0"/>
              <a:t>1, 2 wskazują względne wartości pośrednie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pl-PL" sz="2000" dirty="0" smtClean="0"/>
              <a:t>- &gt; Brakujące wartości </a:t>
            </a:r>
            <a:r>
              <a:rPr lang="pl-PL" sz="2000" dirty="0"/>
              <a:t>8 w atrybucie Wiek. Wyróżniony znakiem „?”. Zostały zastąpione wartością średnią </a:t>
            </a:r>
            <a:r>
              <a:rPr lang="pl-PL" sz="2000" dirty="0" smtClean="0"/>
              <a:t>36</a:t>
            </a:r>
            <a:r>
              <a:rPr lang="pl-PL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l-PL" sz="32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76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Dermatology</a:t>
            </a:r>
            <a:r>
              <a:rPr lang="pl-PL" dirty="0" smtClean="0"/>
              <a:t> – Atrybuty kliniczne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     1-  </a:t>
            </a:r>
            <a:r>
              <a:rPr lang="pl-PL" dirty="0"/>
              <a:t>rumień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2-  </a:t>
            </a:r>
            <a:r>
              <a:rPr lang="pl-PL" dirty="0"/>
              <a:t>skalowanie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3-  </a:t>
            </a:r>
            <a:r>
              <a:rPr lang="pl-PL" dirty="0"/>
              <a:t>określone granice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4-  </a:t>
            </a:r>
            <a:r>
              <a:rPr lang="pl-PL" dirty="0"/>
              <a:t>swędzenie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5-  </a:t>
            </a:r>
            <a:r>
              <a:rPr lang="pl-PL" dirty="0"/>
              <a:t>zjawisko </a:t>
            </a:r>
            <a:r>
              <a:rPr lang="pl-PL" dirty="0" err="1" smtClean="0"/>
              <a:t>Koebnera</a:t>
            </a:r>
            <a:r>
              <a:rPr lang="pl-PL" dirty="0"/>
              <a:t> </a:t>
            </a:r>
            <a:endParaRPr lang="pl-P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     6-  </a:t>
            </a:r>
            <a:r>
              <a:rPr lang="pl-PL" dirty="0"/>
              <a:t>wielokątne grudki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7-  </a:t>
            </a:r>
            <a:r>
              <a:rPr lang="pl-PL" dirty="0"/>
              <a:t>grudki grudkowe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8-  </a:t>
            </a:r>
            <a:r>
              <a:rPr lang="pl-PL" dirty="0"/>
              <a:t>zajęcie błony śluzowej jamy ustnej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    9-  </a:t>
            </a:r>
            <a:r>
              <a:rPr lang="pl-PL" dirty="0"/>
              <a:t>zajęcie kolana i łokcia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10-  </a:t>
            </a:r>
            <a:r>
              <a:rPr lang="pl-PL" dirty="0"/>
              <a:t>zajęcie skóry głowy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11-  </a:t>
            </a:r>
            <a:r>
              <a:rPr lang="pl-PL" dirty="0"/>
              <a:t>historia rodziny </a:t>
            </a:r>
            <a:r>
              <a:rPr lang="pl-PL" dirty="0" smtClean="0"/>
              <a:t>- 0 </a:t>
            </a:r>
            <a:r>
              <a:rPr lang="pl-PL" dirty="0"/>
              <a:t>lub </a:t>
            </a:r>
            <a:r>
              <a:rPr lang="pl-PL" dirty="0" smtClean="0"/>
              <a:t>1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34-  wiek - funkcja liniowa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0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Dermatogy</a:t>
            </a:r>
            <a:r>
              <a:rPr lang="pl-PL" dirty="0" smtClean="0"/>
              <a:t> – Atrybuty histopatologiczne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12-  </a:t>
            </a:r>
            <a:r>
              <a:rPr lang="pl-PL" dirty="0"/>
              <a:t>nietrzymanie melaniny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13-  </a:t>
            </a:r>
            <a:r>
              <a:rPr lang="pl-PL" dirty="0" err="1"/>
              <a:t>eozynofile</a:t>
            </a:r>
            <a:r>
              <a:rPr lang="pl-PL" dirty="0"/>
              <a:t> w nacieku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14-  </a:t>
            </a:r>
            <a:r>
              <a:rPr lang="pl-PL" dirty="0"/>
              <a:t>infiltracja PNL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15-  </a:t>
            </a:r>
            <a:r>
              <a:rPr lang="pl-PL" dirty="0"/>
              <a:t>zwłóknienie skóry brodawkowatej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16-  </a:t>
            </a:r>
            <a:r>
              <a:rPr lang="pl-PL" dirty="0" err="1"/>
              <a:t>egzocytoza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17-  </a:t>
            </a:r>
            <a:r>
              <a:rPr lang="pl-PL" dirty="0" err="1"/>
              <a:t>akantoza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18-  </a:t>
            </a:r>
            <a:r>
              <a:rPr lang="pl-PL" dirty="0"/>
              <a:t>hiperkeratoza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19-  </a:t>
            </a:r>
            <a:r>
              <a:rPr lang="pl-PL" dirty="0" err="1"/>
              <a:t>parakeratoza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20-  </a:t>
            </a:r>
            <a:r>
              <a:rPr lang="pl-PL" dirty="0" err="1"/>
              <a:t>kijanie</a:t>
            </a:r>
            <a:r>
              <a:rPr lang="pl-PL" dirty="0"/>
              <a:t> grzbietów </a:t>
            </a:r>
            <a:r>
              <a:rPr lang="pl-PL" dirty="0" err="1"/>
              <a:t>rete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21-  </a:t>
            </a:r>
            <a:r>
              <a:rPr lang="pl-PL" dirty="0"/>
              <a:t>wydłużenie grzbietów </a:t>
            </a:r>
            <a:r>
              <a:rPr lang="pl-PL" dirty="0" err="1"/>
              <a:t>Rte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22-  </a:t>
            </a:r>
            <a:r>
              <a:rPr lang="pl-PL" dirty="0"/>
              <a:t>ścieńczenie naskórka </a:t>
            </a:r>
            <a:r>
              <a:rPr lang="pl-PL" dirty="0" err="1" smtClean="0"/>
              <a:t>nadbłonkowego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    23-  </a:t>
            </a:r>
            <a:r>
              <a:rPr lang="pl-PL" dirty="0"/>
              <a:t>gąbczasta krosta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24-  </a:t>
            </a:r>
            <a:r>
              <a:rPr lang="pl-PL" dirty="0" err="1"/>
              <a:t>mikroodostęp</a:t>
            </a:r>
            <a:r>
              <a:rPr lang="pl-PL" dirty="0"/>
              <a:t> </a:t>
            </a:r>
            <a:r>
              <a:rPr lang="pl-PL" dirty="0" err="1"/>
              <a:t>munro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25-  </a:t>
            </a:r>
            <a:r>
              <a:rPr lang="pl-PL" dirty="0"/>
              <a:t>ogniskowa </a:t>
            </a:r>
            <a:r>
              <a:rPr lang="pl-PL" dirty="0" err="1"/>
              <a:t>hipergranuloza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26-  </a:t>
            </a:r>
            <a:r>
              <a:rPr lang="pl-PL" dirty="0"/>
              <a:t>zanik warstwy ziarnistej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27-  </a:t>
            </a:r>
            <a:r>
              <a:rPr lang="pl-PL" dirty="0" err="1"/>
              <a:t>wakuolizacja</a:t>
            </a:r>
            <a:r>
              <a:rPr lang="pl-PL" dirty="0"/>
              <a:t> i uszkodzenie warstwy podstawnej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28-  </a:t>
            </a:r>
            <a:r>
              <a:rPr lang="pl-PL" dirty="0" err="1"/>
              <a:t>spongiosis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29-  </a:t>
            </a:r>
            <a:r>
              <a:rPr lang="pl-PL" dirty="0"/>
              <a:t>wygląd siatkówki piłokształtnej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30-  </a:t>
            </a:r>
            <a:r>
              <a:rPr lang="pl-PL" dirty="0"/>
              <a:t>wtyczka tuby pęcherzykowej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31-  </a:t>
            </a:r>
            <a:r>
              <a:rPr lang="pl-PL" dirty="0" err="1"/>
              <a:t>parakeratoza</a:t>
            </a:r>
            <a:r>
              <a:rPr lang="pl-PL" dirty="0"/>
              <a:t> okołomieszkowa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32-  </a:t>
            </a:r>
            <a:r>
              <a:rPr lang="pl-PL" dirty="0"/>
              <a:t>zapalny jednojądrowy </a:t>
            </a:r>
            <a:r>
              <a:rPr lang="pl-PL" dirty="0" err="1"/>
              <a:t>inflitrate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33-  </a:t>
            </a:r>
            <a:r>
              <a:rPr lang="pl-PL" dirty="0"/>
              <a:t>infiltracja pasmowa</a:t>
            </a:r>
          </a:p>
        </p:txBody>
      </p:sp>
    </p:spTree>
    <p:extLst>
      <p:ext uri="{BB962C8B-B14F-4D97-AF65-F5344CB8AC3E}">
        <p14:creationId xmlns:p14="http://schemas.microsoft.com/office/powerpoint/2010/main" val="32685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Zmienna wyjściowa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   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25043"/>
              </p:ext>
            </p:extLst>
          </p:nvPr>
        </p:nvGraphicFramePr>
        <p:xfrm>
          <a:off x="1722908" y="2524258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06"/>
                <a:gridCol w="4102160"/>
                <a:gridCol w="2709333"/>
              </a:tblGrid>
              <a:tr h="117135">
                <a:tc>
                  <a:txBody>
                    <a:bodyPr/>
                    <a:lstStyle/>
                    <a:p>
                      <a:r>
                        <a:rPr lang="pl-PL" dirty="0" smtClean="0"/>
                        <a:t>Kod klasy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Klasa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Ilość</a:t>
                      </a:r>
                      <a:r>
                        <a:rPr lang="pl-PL" baseline="0" dirty="0" smtClean="0"/>
                        <a:t> obserwacji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Łuszczyca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112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Łojotokowe zapalenie</a:t>
                      </a:r>
                      <a:r>
                        <a:rPr lang="pl-PL" baseline="0" dirty="0" smtClean="0"/>
                        <a:t> skóry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Liszaj</a:t>
                      </a:r>
                      <a:r>
                        <a:rPr lang="pl-PL" baseline="0" dirty="0" smtClean="0"/>
                        <a:t> płaski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Pityriasis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rosea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49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Przewlekłe</a:t>
                      </a:r>
                      <a:r>
                        <a:rPr lang="pl-PL" baseline="0" dirty="0" smtClean="0"/>
                        <a:t> zapalenie skóry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Łupież rubra mieszkowy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cech zbioru regresji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Ilość zmiennych-  9 - w tym zmienna wyjściowa, wszystkie zmienne ilościowe</a:t>
            </a:r>
          </a:p>
          <a:p>
            <a:r>
              <a:rPr lang="pl-PL" dirty="0" smtClean="0"/>
              <a:t>Ilość obserwacji-  1030</a:t>
            </a:r>
          </a:p>
          <a:p>
            <a:r>
              <a:rPr lang="pl-PL" dirty="0" smtClean="0"/>
              <a:t>Lata obejmujące dane-  03- 08- 2007</a:t>
            </a:r>
          </a:p>
          <a:p>
            <a:r>
              <a:rPr lang="pl-PL" dirty="0" smtClean="0"/>
              <a:t>Nie występują brakujące wartości.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Problemem </a:t>
            </a:r>
            <a:r>
              <a:rPr lang="pl-PL" dirty="0"/>
              <a:t>regresji jest wytrzymałość betonu na ściskanie.</a:t>
            </a:r>
          </a:p>
        </p:txBody>
      </p:sp>
    </p:spTree>
    <p:extLst>
      <p:ext uri="{BB962C8B-B14F-4D97-AF65-F5344CB8AC3E}">
        <p14:creationId xmlns:p14="http://schemas.microsoft.com/office/powerpoint/2010/main" val="959443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1244</Words>
  <Application>Microsoft Office PowerPoint</Application>
  <PresentationFormat>Panoramiczny</PresentationFormat>
  <Paragraphs>186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Motyw pakietu Office</vt:lpstr>
      <vt:lpstr>Techniki eksploracji danych </vt:lpstr>
      <vt:lpstr>Założenia projektu</vt:lpstr>
      <vt:lpstr>Opis cech dla zbioru klasyfikacji binarnej</vt:lpstr>
      <vt:lpstr>Atrybuty</vt:lpstr>
      <vt:lpstr>Opis cech zbioru klasyfikacji wieloklasowej</vt:lpstr>
      <vt:lpstr>Dataset Dermatology – Atrybuty kliniczne</vt:lpstr>
      <vt:lpstr>Dataset Dermatogy – Atrybuty histopatologiczne</vt:lpstr>
      <vt:lpstr>Zmienna wyjściowa</vt:lpstr>
      <vt:lpstr>Opis cech zbioru regresji </vt:lpstr>
      <vt:lpstr>Tabela przedstawiająca atrybuty</vt:lpstr>
      <vt:lpstr>Wyniki – zbiór dla klasyfikacji binarnej</vt:lpstr>
      <vt:lpstr>Drzewo decyzyjne</vt:lpstr>
      <vt:lpstr>K-najbliższych sąsiadów</vt:lpstr>
      <vt:lpstr>Maszyna wektorów nośnych SVM</vt:lpstr>
      <vt:lpstr>Wyniki – zbiór dla klasyfikacji wieloklasowej</vt:lpstr>
      <vt:lpstr>Drzewo decyzyjne</vt:lpstr>
      <vt:lpstr>K-najbliższych sąsiadów</vt:lpstr>
      <vt:lpstr>Wyniki – zbiór dla regresji</vt:lpstr>
      <vt:lpstr>K-najbliższych sąsiadów</vt:lpstr>
      <vt:lpstr>Podsumowanie i porównanie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Techniki eksploracji danych </dc:title>
  <dc:creator>Karolina</dc:creator>
  <cp:lastModifiedBy>Karolina</cp:lastModifiedBy>
  <cp:revision>41</cp:revision>
  <dcterms:created xsi:type="dcterms:W3CDTF">2021-02-02T16:18:46Z</dcterms:created>
  <dcterms:modified xsi:type="dcterms:W3CDTF">2021-02-11T22:31:51Z</dcterms:modified>
</cp:coreProperties>
</file>