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4" r:id="rId9"/>
    <p:sldId id="260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05.02.2021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63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05.02.2021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30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05.02.2021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524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05.02.2021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94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05.02.2021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07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05.02.2021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581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05.02.2021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2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05.02.2021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33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05.02.2021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2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05.02.2021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92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D6F-529F-4AED-ACBD-7DB6D2678C3B}" type="datetimeFigureOut">
              <a:rPr lang="pl-PL" smtClean="0"/>
              <a:t>05.02.2021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757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AD6F-529F-4AED-ACBD-7DB6D2678C3B}" type="datetimeFigureOut">
              <a:rPr lang="pl-PL" smtClean="0"/>
              <a:t>05.02.2021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903E-EA12-402C-B240-A2EB93DA82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86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Techniki eksploracji danych	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Prowadzący-  </a:t>
            </a:r>
            <a:r>
              <a:rPr lang="pl-PL" dirty="0" smtClean="0"/>
              <a:t>dr Krzysztof </a:t>
            </a:r>
            <a:r>
              <a:rPr lang="pl-PL" dirty="0" err="1" smtClean="0"/>
              <a:t>Gajowniczek</a:t>
            </a:r>
            <a:endParaRPr lang="pl-PL" dirty="0" smtClean="0"/>
          </a:p>
          <a:p>
            <a:r>
              <a:rPr lang="pl-PL" dirty="0" smtClean="0"/>
              <a:t>Autor </a:t>
            </a:r>
            <a:r>
              <a:rPr lang="pl-PL" dirty="0" smtClean="0"/>
              <a:t>projektu-  </a:t>
            </a:r>
            <a:r>
              <a:rPr lang="pl-PL" dirty="0" smtClean="0"/>
              <a:t>Karolina Mankiewicz, 18523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5203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Tabela przedstawiająca atrybuty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       </a:t>
            </a:r>
            <a:endParaRPr lang="pl-PL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    </a:t>
            </a:r>
            <a:endParaRPr lang="pl-PL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68147"/>
              </p:ext>
            </p:extLst>
          </p:nvPr>
        </p:nvGraphicFramePr>
        <p:xfrm>
          <a:off x="2108200" y="1690688"/>
          <a:ext cx="81280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42678">
                <a:tc>
                  <a:txBody>
                    <a:bodyPr/>
                    <a:lstStyle/>
                    <a:p>
                      <a:r>
                        <a:rPr lang="pl-PL" dirty="0" smtClean="0"/>
                        <a:t>Nazwa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Typ zmiennej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Miara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Opis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Cement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Zmienna wejściowa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Żużel</a:t>
                      </a:r>
                      <a:r>
                        <a:rPr lang="pl-PL" baseline="0" dirty="0" smtClean="0"/>
                        <a:t> wielkopiecowy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Popiół loty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Woda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Superplastyfikator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Kruszywo</a:t>
                      </a:r>
                      <a:r>
                        <a:rPr lang="pl-PL" baseline="0" dirty="0" smtClean="0"/>
                        <a:t> gruboziarniste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  <a:p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Kruszywo drobne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kg w</a:t>
                      </a:r>
                      <a:r>
                        <a:rPr lang="pl-PL" baseline="0" dirty="0" smtClean="0"/>
                        <a:t> m3</a:t>
                      </a:r>
                      <a:r>
                        <a:rPr lang="pl-PL" dirty="0" smtClean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Wiek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[1</a:t>
                      </a:r>
                      <a:r>
                        <a:rPr lang="pl-PL" baseline="0" dirty="0" smtClean="0"/>
                        <a:t> dzień]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wejściowa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Wytrzymałość betonu na ściskanie</a:t>
                      </a:r>
                      <a:r>
                        <a:rPr lang="pl-PL" baseline="0" dirty="0" smtClean="0"/>
                        <a:t>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Ilościowa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[1 </a:t>
                      </a:r>
                      <a:r>
                        <a:rPr lang="pl-PL" dirty="0" err="1" smtClean="0"/>
                        <a:t>Mpa</a:t>
                      </a:r>
                      <a:r>
                        <a:rPr lang="pl-PL" dirty="0" smtClean="0"/>
                        <a:t>]</a:t>
                      </a:r>
                    </a:p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Zmienna wyjściowa</a:t>
                      </a:r>
                    </a:p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09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9936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398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Analiza obejmuje trzy zbiory </a:t>
            </a:r>
            <a:r>
              <a:rPr lang="pl-PL" dirty="0" smtClean="0"/>
              <a:t>danych- </a:t>
            </a:r>
            <a:endParaRPr lang="pl-PL" dirty="0" smtClean="0"/>
          </a:p>
          <a:p>
            <a:pPr marL="514350" indent="-514350">
              <a:buAutoNum type="arabicPeriod"/>
            </a:pPr>
            <a:r>
              <a:rPr lang="pl-PL" dirty="0" smtClean="0"/>
              <a:t>Klasyfikacja binarna dokonana za pomocą </a:t>
            </a:r>
            <a:r>
              <a:rPr lang="pl-PL" dirty="0" smtClean="0"/>
              <a:t>metod-  K- najbliższych </a:t>
            </a:r>
            <a:r>
              <a:rPr lang="pl-PL" dirty="0" smtClean="0"/>
              <a:t>sąsiadów, drzewo decyzyjne, metoda wektorów nośnych.</a:t>
            </a:r>
          </a:p>
          <a:p>
            <a:pPr marL="514350" indent="-514350">
              <a:buAutoNum type="arabicPeriod"/>
            </a:pPr>
            <a:r>
              <a:rPr lang="pl-PL" dirty="0" smtClean="0"/>
              <a:t>Klasyfikacja wieloklasowa – </a:t>
            </a:r>
            <a:r>
              <a:rPr lang="pl-PL" dirty="0" smtClean="0"/>
              <a:t>metody-  K- najbliższych </a:t>
            </a:r>
            <a:r>
              <a:rPr lang="pl-PL" dirty="0" smtClean="0"/>
              <a:t>sąsiadów, drzewo decyzyjne.</a:t>
            </a:r>
          </a:p>
          <a:p>
            <a:pPr marL="514350" indent="-514350">
              <a:buAutoNum type="arabicPeriod"/>
            </a:pPr>
            <a:r>
              <a:rPr lang="pl-PL" dirty="0" smtClean="0"/>
              <a:t>Regresja opracowana </a:t>
            </a:r>
            <a:r>
              <a:rPr lang="pl-PL" dirty="0" smtClean="0"/>
              <a:t>metodami-  K- najbliższych </a:t>
            </a:r>
            <a:r>
              <a:rPr lang="pl-PL" dirty="0" smtClean="0"/>
              <a:t>sąsiadów, drzewo decyzyjne, metoda wektorów nośnych.</a:t>
            </a:r>
          </a:p>
          <a:p>
            <a:pPr marL="0" indent="0">
              <a:buNone/>
            </a:pPr>
            <a:r>
              <a:rPr lang="pl-PL" dirty="0" smtClean="0"/>
              <a:t>Dane zostały pobrane ze </a:t>
            </a:r>
            <a:r>
              <a:rPr lang="pl-PL" dirty="0" smtClean="0"/>
              <a:t>strony-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1. </a:t>
            </a:r>
            <a:r>
              <a:rPr lang="pl-PL" dirty="0" err="1" smtClean="0"/>
              <a:t>https</a:t>
            </a:r>
            <a:r>
              <a:rPr lang="pl-PL" dirty="0" smtClean="0"/>
              <a:t>- //</a:t>
            </a:r>
            <a:r>
              <a:rPr lang="pl-PL" dirty="0" smtClean="0"/>
              <a:t>archive.ics.uci.edu/ml/datasets/Blood+Transfusion+Service+Center</a:t>
            </a:r>
          </a:p>
          <a:p>
            <a:pPr marL="0" indent="0">
              <a:buNone/>
            </a:pPr>
            <a:r>
              <a:rPr lang="pl-PL" dirty="0" smtClean="0"/>
              <a:t>2. </a:t>
            </a:r>
            <a:r>
              <a:rPr lang="pl-PL" dirty="0" err="1" smtClean="0"/>
              <a:t>https</a:t>
            </a:r>
            <a:r>
              <a:rPr lang="pl-PL" dirty="0" smtClean="0"/>
              <a:t>- //</a:t>
            </a:r>
            <a:r>
              <a:rPr lang="pl-PL" dirty="0" smtClean="0"/>
              <a:t>archive.ics.uci.edu/ml/datasets/Dermatology</a:t>
            </a:r>
          </a:p>
          <a:p>
            <a:pPr marL="0" indent="0">
              <a:buNone/>
            </a:pPr>
            <a:r>
              <a:rPr lang="pl-PL" dirty="0" smtClean="0"/>
              <a:t>3. </a:t>
            </a:r>
            <a:r>
              <a:rPr lang="pl-PL" dirty="0" err="1" smtClean="0"/>
              <a:t>https</a:t>
            </a:r>
            <a:r>
              <a:rPr lang="pl-PL" dirty="0" smtClean="0"/>
              <a:t>- //</a:t>
            </a:r>
            <a:r>
              <a:rPr lang="pl-PL" dirty="0" smtClean="0"/>
              <a:t>archive.ics.uci.edu/ml/datasets/Concrete+Compressive+Strength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076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cech dla zbioru klasyfikacji binarnej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Ilość </a:t>
            </a:r>
            <a:r>
              <a:rPr lang="pl-PL" dirty="0" smtClean="0"/>
              <a:t>zmiennych-  5 - w tym jedna zmienna wyjściowa, wszystkie zmienne ilościowe</a:t>
            </a:r>
            <a:endParaRPr lang="pl-PL" dirty="0" smtClean="0"/>
          </a:p>
          <a:p>
            <a:r>
              <a:rPr lang="pl-PL" dirty="0" smtClean="0"/>
              <a:t>Ilość </a:t>
            </a:r>
            <a:r>
              <a:rPr lang="pl-PL" dirty="0" smtClean="0"/>
              <a:t>obserwacji-  748</a:t>
            </a:r>
            <a:endParaRPr lang="pl-PL" dirty="0" smtClean="0"/>
          </a:p>
          <a:p>
            <a:r>
              <a:rPr lang="pl-PL" dirty="0" smtClean="0"/>
              <a:t>Lata obejmujące </a:t>
            </a:r>
            <a:r>
              <a:rPr lang="pl-PL" dirty="0" smtClean="0"/>
              <a:t>dane-  03- 10- 2008</a:t>
            </a:r>
            <a:endParaRPr lang="pl-PL" dirty="0" smtClean="0"/>
          </a:p>
          <a:p>
            <a:r>
              <a:rPr lang="pl-PL" dirty="0" smtClean="0"/>
              <a:t>Brak wartości nieuzupełnionych.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Zmienna wyjściowa - binarna określa czy osoba oddała krew w marcu 2007 roku – 1, czy nie – 0.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042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Atrybuty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R -  </a:t>
            </a:r>
            <a:r>
              <a:rPr lang="pl-PL" dirty="0" err="1" smtClean="0"/>
              <a:t>Recency</a:t>
            </a:r>
            <a:r>
              <a:rPr lang="pl-PL" dirty="0" smtClean="0"/>
              <a:t> -  </a:t>
            </a:r>
            <a:r>
              <a:rPr lang="pl-PL" dirty="0"/>
              <a:t>miesiące od ostatniej </a:t>
            </a:r>
            <a:r>
              <a:rPr lang="pl-PL" dirty="0" smtClean="0"/>
              <a:t>darowizny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F - Częstotliwość -  </a:t>
            </a:r>
            <a:r>
              <a:rPr lang="pl-PL" dirty="0"/>
              <a:t>całkowita liczba </a:t>
            </a:r>
            <a:r>
              <a:rPr lang="pl-PL" dirty="0" smtClean="0"/>
              <a:t>darowizn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M </a:t>
            </a:r>
            <a:r>
              <a:rPr lang="pl-PL" dirty="0" smtClean="0"/>
              <a:t>- </a:t>
            </a:r>
            <a:r>
              <a:rPr lang="pl-PL" dirty="0" err="1" smtClean="0"/>
              <a:t>Monetary</a:t>
            </a:r>
            <a:r>
              <a:rPr lang="pl-PL" dirty="0" smtClean="0"/>
              <a:t> -  </a:t>
            </a:r>
            <a:r>
              <a:rPr lang="pl-PL" dirty="0"/>
              <a:t>całkowita krew </a:t>
            </a:r>
            <a:r>
              <a:rPr lang="pl-PL" dirty="0" smtClean="0"/>
              <a:t>oddana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T </a:t>
            </a:r>
            <a:r>
              <a:rPr lang="pl-PL" dirty="0" smtClean="0"/>
              <a:t>- czas -  </a:t>
            </a:r>
            <a:r>
              <a:rPr lang="pl-PL" dirty="0"/>
              <a:t>miesiące od pierwszej </a:t>
            </a:r>
            <a:r>
              <a:rPr lang="pl-PL" dirty="0" smtClean="0"/>
              <a:t>darowizny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Zmienna </a:t>
            </a:r>
            <a:r>
              <a:rPr lang="pl-PL" dirty="0"/>
              <a:t>binarna </a:t>
            </a:r>
            <a:r>
              <a:rPr lang="pl-PL" dirty="0" smtClean="0"/>
              <a:t>wyjściowa określająca</a:t>
            </a:r>
            <a:r>
              <a:rPr lang="pl-PL" dirty="0"/>
              <a:t>, czy </a:t>
            </a:r>
            <a:r>
              <a:rPr lang="pl-PL" dirty="0" smtClean="0"/>
              <a:t>oddano </a:t>
            </a:r>
            <a:r>
              <a:rPr lang="pl-PL" dirty="0"/>
              <a:t>krew w marcu 2007 </a:t>
            </a:r>
            <a:r>
              <a:rPr lang="pl-PL" dirty="0" smtClean="0"/>
              <a:t>(1 -  oddano krew; </a:t>
            </a:r>
            <a:r>
              <a:rPr lang="pl-PL" dirty="0"/>
              <a:t>0 </a:t>
            </a:r>
            <a:r>
              <a:rPr lang="pl-PL" dirty="0" smtClean="0"/>
              <a:t>-  nie oddano krwi).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7905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cech zbioru klasyfikacji wieloklasowej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2000" dirty="0" smtClean="0"/>
              <a:t>Ilość </a:t>
            </a:r>
            <a:r>
              <a:rPr lang="pl-PL" sz="2000" dirty="0" smtClean="0"/>
              <a:t>zmiennych-  35 - ostatnia zmienna wyjściowa, 34 zmienne ilościowe, 1 zmienna nominalna w trakcie analizy zmieniona na ilościową</a:t>
            </a:r>
            <a:endParaRPr lang="pl-PL" sz="2000" dirty="0" smtClean="0"/>
          </a:p>
          <a:p>
            <a:r>
              <a:rPr lang="pl-PL" sz="2000" dirty="0" smtClean="0"/>
              <a:t>Ilość </a:t>
            </a:r>
            <a:r>
              <a:rPr lang="pl-PL" sz="2000" dirty="0" smtClean="0"/>
              <a:t>obserwacji-  366</a:t>
            </a:r>
            <a:endParaRPr lang="pl-PL" sz="2000" dirty="0" smtClean="0"/>
          </a:p>
          <a:p>
            <a:r>
              <a:rPr lang="pl-PL" sz="2000" dirty="0" smtClean="0"/>
              <a:t>Lata obejmujące </a:t>
            </a:r>
            <a:r>
              <a:rPr lang="pl-PL" sz="2000" dirty="0" smtClean="0"/>
              <a:t>dane-  01- 01- 1998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/>
              <a:t>Celem jest określenie rodzaju choroby </a:t>
            </a:r>
            <a:r>
              <a:rPr lang="pl-PL" sz="2000" dirty="0" err="1" smtClean="0"/>
              <a:t>Eryhemato</a:t>
            </a:r>
            <a:r>
              <a:rPr lang="pl-PL" sz="2000" dirty="0" smtClean="0"/>
              <a:t>- płaskonabłonkowej</a:t>
            </a:r>
            <a:r>
              <a:rPr lang="pl-PL" sz="2000" dirty="0"/>
              <a:t>. W zbiorze danych utworzonym dla tej </a:t>
            </a:r>
            <a:r>
              <a:rPr lang="pl-PL" sz="2000" dirty="0" smtClean="0"/>
              <a:t>domeny-  </a:t>
            </a:r>
            <a:r>
              <a:rPr lang="pl-PL" sz="2000" dirty="0"/>
              <a:t>funkcja historii </a:t>
            </a:r>
            <a:r>
              <a:rPr lang="pl-PL" sz="2000" dirty="0" smtClean="0"/>
              <a:t>rodziny ma </a:t>
            </a:r>
            <a:r>
              <a:rPr lang="pl-PL" sz="2000" dirty="0"/>
              <a:t>wartość 1, jeśli którakolwiek z tych chorób została zaobserwowana </a:t>
            </a:r>
            <a:r>
              <a:rPr lang="pl-PL" sz="2000" dirty="0" smtClean="0"/>
              <a:t>w rodzinie, </a:t>
            </a:r>
            <a:r>
              <a:rPr lang="pl-PL" sz="2000" dirty="0"/>
              <a:t>a 0 w innym przypadku. </a:t>
            </a:r>
            <a:endParaRPr lang="pl-PL" sz="2000" dirty="0" smtClean="0"/>
          </a:p>
          <a:p>
            <a:pPr marL="0" indent="0">
              <a:buNone/>
            </a:pPr>
            <a:r>
              <a:rPr lang="pl-PL" sz="1800" i="1" dirty="0" smtClean="0"/>
              <a:t>Dodatkowe informacje- </a:t>
            </a:r>
            <a:endParaRPr lang="pl-PL" sz="2000" i="1" dirty="0"/>
          </a:p>
          <a:p>
            <a:pPr marL="0" indent="0">
              <a:buNone/>
            </a:pPr>
            <a:r>
              <a:rPr lang="pl-PL" sz="2000" dirty="0" smtClean="0"/>
              <a:t>- &gt; Funkcja </a:t>
            </a:r>
            <a:r>
              <a:rPr lang="pl-PL" sz="2000" dirty="0"/>
              <a:t>wieku reprezentuje po prostu </a:t>
            </a:r>
            <a:r>
              <a:rPr lang="pl-PL" sz="2000" dirty="0" smtClean="0"/>
              <a:t>wiek pacjenta. </a:t>
            </a:r>
            <a:r>
              <a:rPr lang="pl-PL" sz="2000" dirty="0"/>
              <a:t>Każda inna cecha </a:t>
            </a:r>
            <a:r>
              <a:rPr lang="pl-PL" sz="2000" dirty="0" smtClean="0"/>
              <a:t>- kliniczna </a:t>
            </a:r>
            <a:r>
              <a:rPr lang="pl-PL" sz="2000" dirty="0"/>
              <a:t>i </a:t>
            </a:r>
            <a:r>
              <a:rPr lang="pl-PL" sz="2000" dirty="0" smtClean="0"/>
              <a:t>histopatologiczna była określana w </a:t>
            </a:r>
            <a:r>
              <a:rPr lang="pl-PL" sz="2000" dirty="0"/>
              <a:t>zakresie od 0 do 3. W tym przypadku 0 oznacza, </a:t>
            </a:r>
            <a:r>
              <a:rPr lang="pl-PL" sz="2000" dirty="0" smtClean="0"/>
              <a:t>że cecha </a:t>
            </a:r>
            <a:r>
              <a:rPr lang="pl-PL" sz="2000" dirty="0"/>
              <a:t>nie była obecna, 3 oznacza największą możliwą </a:t>
            </a:r>
            <a:r>
              <a:rPr lang="pl-PL" sz="2000" dirty="0" smtClean="0"/>
              <a:t>ilość cech, a </a:t>
            </a:r>
            <a:r>
              <a:rPr lang="pl-PL" sz="2000" dirty="0"/>
              <a:t>1, 2 wskazują względne wartości pośrednie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r>
              <a:rPr lang="pl-PL" sz="2000" dirty="0" smtClean="0"/>
              <a:t>- &gt; Brakujące wartości </a:t>
            </a:r>
            <a:r>
              <a:rPr lang="pl-PL" sz="2000" dirty="0"/>
              <a:t>8 w atrybucie Wiek. Wyróżniony znakiem „?”. Zostały zastąpione wartością średnią </a:t>
            </a:r>
            <a:r>
              <a:rPr lang="pl-PL" sz="2000" dirty="0" smtClean="0"/>
              <a:t>36</a:t>
            </a:r>
            <a:r>
              <a:rPr lang="pl-PL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l-PL" sz="3200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276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Dataset</a:t>
            </a:r>
            <a:r>
              <a:rPr lang="pl-PL" dirty="0" smtClean="0"/>
              <a:t> </a:t>
            </a:r>
            <a:r>
              <a:rPr lang="pl-PL" dirty="0" err="1" smtClean="0"/>
              <a:t>Dermatology</a:t>
            </a:r>
            <a:r>
              <a:rPr lang="pl-PL" dirty="0" smtClean="0"/>
              <a:t> – Atrybuty kliniczne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     1-  </a:t>
            </a:r>
            <a:r>
              <a:rPr lang="pl-PL" dirty="0"/>
              <a:t>rumień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 </a:t>
            </a:r>
            <a:r>
              <a:rPr lang="pl-PL" dirty="0" smtClean="0"/>
              <a:t>2-  </a:t>
            </a:r>
            <a:r>
              <a:rPr lang="pl-PL" dirty="0"/>
              <a:t>skalowanie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 </a:t>
            </a:r>
            <a:r>
              <a:rPr lang="pl-PL" dirty="0" smtClean="0"/>
              <a:t>3-  </a:t>
            </a:r>
            <a:r>
              <a:rPr lang="pl-PL" dirty="0"/>
              <a:t>określone granice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 </a:t>
            </a:r>
            <a:r>
              <a:rPr lang="pl-PL" dirty="0" smtClean="0"/>
              <a:t>4-  </a:t>
            </a:r>
            <a:r>
              <a:rPr lang="pl-PL" dirty="0"/>
              <a:t>swędzenie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 </a:t>
            </a:r>
            <a:r>
              <a:rPr lang="pl-PL" dirty="0" smtClean="0"/>
              <a:t>5-  </a:t>
            </a:r>
            <a:r>
              <a:rPr lang="pl-PL" dirty="0"/>
              <a:t>zjawisko </a:t>
            </a:r>
            <a:r>
              <a:rPr lang="pl-PL" dirty="0" err="1" smtClean="0"/>
              <a:t>Koebnera</a:t>
            </a:r>
            <a:r>
              <a:rPr lang="pl-PL" dirty="0"/>
              <a:t> </a:t>
            </a:r>
            <a:endParaRPr lang="pl-PL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     6-  </a:t>
            </a:r>
            <a:r>
              <a:rPr lang="pl-PL" dirty="0"/>
              <a:t>wielokątne grudki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 </a:t>
            </a:r>
            <a:r>
              <a:rPr lang="pl-PL" dirty="0" smtClean="0"/>
              <a:t>7-  </a:t>
            </a:r>
            <a:r>
              <a:rPr lang="pl-PL" dirty="0"/>
              <a:t>grudki grudkowe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 </a:t>
            </a:r>
            <a:r>
              <a:rPr lang="pl-PL" dirty="0" smtClean="0"/>
              <a:t>8-  </a:t>
            </a:r>
            <a:r>
              <a:rPr lang="pl-PL" dirty="0"/>
              <a:t>zajęcie błony śluzowej jamy ustnej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     9-  </a:t>
            </a:r>
            <a:r>
              <a:rPr lang="pl-PL" dirty="0"/>
              <a:t>zajęcie kolana i łokcia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10-  </a:t>
            </a:r>
            <a:r>
              <a:rPr lang="pl-PL" dirty="0"/>
              <a:t>zajęcie skóry głowy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11-  </a:t>
            </a:r>
            <a:r>
              <a:rPr lang="pl-PL" dirty="0"/>
              <a:t>historia rodziny </a:t>
            </a:r>
            <a:r>
              <a:rPr lang="pl-PL" dirty="0" smtClean="0"/>
              <a:t>- 0 </a:t>
            </a:r>
            <a:r>
              <a:rPr lang="pl-PL" dirty="0"/>
              <a:t>lub </a:t>
            </a:r>
            <a:r>
              <a:rPr lang="pl-PL" dirty="0" smtClean="0"/>
              <a:t>1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34-  wiek - funkcja liniowa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507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Dataset</a:t>
            </a:r>
            <a:r>
              <a:rPr lang="pl-PL" dirty="0" smtClean="0"/>
              <a:t> </a:t>
            </a:r>
            <a:r>
              <a:rPr lang="pl-PL" dirty="0" err="1" smtClean="0"/>
              <a:t>Dermatogy</a:t>
            </a:r>
            <a:r>
              <a:rPr lang="pl-PL" dirty="0" smtClean="0"/>
              <a:t> – Atrybuty histopatologiczne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12-  </a:t>
            </a:r>
            <a:r>
              <a:rPr lang="pl-PL" dirty="0"/>
              <a:t>nietrzymanie melaniny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13-  </a:t>
            </a:r>
            <a:r>
              <a:rPr lang="pl-PL" dirty="0" err="1"/>
              <a:t>eozynofile</a:t>
            </a:r>
            <a:r>
              <a:rPr lang="pl-PL" dirty="0"/>
              <a:t> w nacieku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14-  </a:t>
            </a:r>
            <a:r>
              <a:rPr lang="pl-PL" dirty="0"/>
              <a:t>infiltracja PNL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15-  </a:t>
            </a:r>
            <a:r>
              <a:rPr lang="pl-PL" dirty="0"/>
              <a:t>zwłóknienie skóry brodawkowatej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16-  </a:t>
            </a:r>
            <a:r>
              <a:rPr lang="pl-PL" dirty="0" err="1"/>
              <a:t>egzocytoza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17-  </a:t>
            </a:r>
            <a:r>
              <a:rPr lang="pl-PL" dirty="0" err="1"/>
              <a:t>akantoza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18-  </a:t>
            </a:r>
            <a:r>
              <a:rPr lang="pl-PL" dirty="0"/>
              <a:t>hiperkeratoza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19-  </a:t>
            </a:r>
            <a:r>
              <a:rPr lang="pl-PL" dirty="0" err="1"/>
              <a:t>parakeratoza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20-  </a:t>
            </a:r>
            <a:r>
              <a:rPr lang="pl-PL" dirty="0" err="1"/>
              <a:t>kijanie</a:t>
            </a:r>
            <a:r>
              <a:rPr lang="pl-PL" dirty="0"/>
              <a:t> grzbietów </a:t>
            </a:r>
            <a:r>
              <a:rPr lang="pl-PL" dirty="0" err="1"/>
              <a:t>rete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21-  </a:t>
            </a:r>
            <a:r>
              <a:rPr lang="pl-PL" dirty="0"/>
              <a:t>wydłużenie grzbietów </a:t>
            </a:r>
            <a:r>
              <a:rPr lang="pl-PL" dirty="0" err="1"/>
              <a:t>Rte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22-  </a:t>
            </a:r>
            <a:r>
              <a:rPr lang="pl-PL" dirty="0"/>
              <a:t>ścieńczenie naskórka </a:t>
            </a:r>
            <a:r>
              <a:rPr lang="pl-PL" dirty="0" err="1" smtClean="0"/>
              <a:t>nadbłonkowego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    23-  </a:t>
            </a:r>
            <a:r>
              <a:rPr lang="pl-PL" dirty="0"/>
              <a:t>gąbczasta krosta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24-  </a:t>
            </a:r>
            <a:r>
              <a:rPr lang="pl-PL" dirty="0" err="1"/>
              <a:t>mikroodostęp</a:t>
            </a:r>
            <a:r>
              <a:rPr lang="pl-PL" dirty="0"/>
              <a:t> </a:t>
            </a:r>
            <a:r>
              <a:rPr lang="pl-PL" dirty="0" err="1"/>
              <a:t>munro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25-  </a:t>
            </a:r>
            <a:r>
              <a:rPr lang="pl-PL" dirty="0"/>
              <a:t>ogniskowa </a:t>
            </a:r>
            <a:r>
              <a:rPr lang="pl-PL" dirty="0" err="1"/>
              <a:t>hipergranuloza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26-  </a:t>
            </a:r>
            <a:r>
              <a:rPr lang="pl-PL" dirty="0"/>
              <a:t>zanik warstwy ziarnistej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27-  </a:t>
            </a:r>
            <a:r>
              <a:rPr lang="pl-PL" dirty="0" err="1"/>
              <a:t>wakuolizacja</a:t>
            </a:r>
            <a:r>
              <a:rPr lang="pl-PL" dirty="0"/>
              <a:t> i uszkodzenie warstwy podstawnej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28-  </a:t>
            </a:r>
            <a:r>
              <a:rPr lang="pl-PL" dirty="0" err="1"/>
              <a:t>spongiosis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29-  </a:t>
            </a:r>
            <a:r>
              <a:rPr lang="pl-PL" dirty="0"/>
              <a:t>wygląd siatkówki piłokształtnej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30-  </a:t>
            </a:r>
            <a:r>
              <a:rPr lang="pl-PL" dirty="0"/>
              <a:t>wtyczka tuby pęcherzykowej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31-  </a:t>
            </a:r>
            <a:r>
              <a:rPr lang="pl-PL" dirty="0" err="1"/>
              <a:t>parakeratoza</a:t>
            </a:r>
            <a:r>
              <a:rPr lang="pl-PL" dirty="0"/>
              <a:t> okołomieszkowa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32-  </a:t>
            </a:r>
            <a:r>
              <a:rPr lang="pl-PL" dirty="0"/>
              <a:t>zapalny jednojądrowy </a:t>
            </a:r>
            <a:r>
              <a:rPr lang="pl-PL" dirty="0" err="1"/>
              <a:t>inflitrate</a:t>
            </a:r>
            <a:endParaRPr lang="pl-PL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     </a:t>
            </a:r>
            <a:r>
              <a:rPr lang="pl-PL" dirty="0" smtClean="0"/>
              <a:t>33-  </a:t>
            </a:r>
            <a:r>
              <a:rPr lang="pl-PL" dirty="0"/>
              <a:t>infiltracja pasmowa</a:t>
            </a:r>
          </a:p>
        </p:txBody>
      </p:sp>
    </p:spTree>
    <p:extLst>
      <p:ext uri="{BB962C8B-B14F-4D97-AF65-F5344CB8AC3E}">
        <p14:creationId xmlns:p14="http://schemas.microsoft.com/office/powerpoint/2010/main" val="326858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Zmienna wyjściowa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   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925043"/>
              </p:ext>
            </p:extLst>
          </p:nvPr>
        </p:nvGraphicFramePr>
        <p:xfrm>
          <a:off x="1722908" y="2524258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506"/>
                <a:gridCol w="4102160"/>
                <a:gridCol w="2709333"/>
              </a:tblGrid>
              <a:tr h="117135">
                <a:tc>
                  <a:txBody>
                    <a:bodyPr/>
                    <a:lstStyle/>
                    <a:p>
                      <a:r>
                        <a:rPr lang="pl-PL" dirty="0" smtClean="0"/>
                        <a:t>Kod klasy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Klasa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Ilość</a:t>
                      </a:r>
                      <a:r>
                        <a:rPr lang="pl-PL" baseline="0" dirty="0" smtClean="0"/>
                        <a:t> obserwacji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1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Łuszczyca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112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Łojotokowe zapalenie</a:t>
                      </a:r>
                      <a:r>
                        <a:rPr lang="pl-PL" baseline="0" dirty="0" smtClean="0"/>
                        <a:t> skóry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61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3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Liszaj</a:t>
                      </a:r>
                      <a:r>
                        <a:rPr lang="pl-PL" baseline="0" dirty="0" smtClean="0"/>
                        <a:t> płaski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72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4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 smtClean="0"/>
                        <a:t>Pityriasis</a:t>
                      </a:r>
                      <a:r>
                        <a:rPr lang="pl-PL" dirty="0" smtClean="0"/>
                        <a:t> </a:t>
                      </a:r>
                      <a:r>
                        <a:rPr lang="pl-PL" dirty="0" err="1" smtClean="0"/>
                        <a:t>rosea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49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5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Przewlekłe</a:t>
                      </a:r>
                      <a:r>
                        <a:rPr lang="pl-PL" baseline="0" dirty="0" smtClean="0"/>
                        <a:t> zapalenie skóry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52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6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Łupież rubra mieszkowy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20</a:t>
                      </a:r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90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cech zbioru regresji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Ilość </a:t>
            </a:r>
            <a:r>
              <a:rPr lang="pl-PL" dirty="0" smtClean="0"/>
              <a:t>zmiennych-  9 - w tym zmienna wyjściowa, wszystkie zmienne ilościowe</a:t>
            </a:r>
            <a:endParaRPr lang="pl-PL" dirty="0" smtClean="0"/>
          </a:p>
          <a:p>
            <a:r>
              <a:rPr lang="pl-PL" dirty="0" smtClean="0"/>
              <a:t>Ilość </a:t>
            </a:r>
            <a:r>
              <a:rPr lang="pl-PL" dirty="0" smtClean="0"/>
              <a:t>obserwacji-  1030</a:t>
            </a:r>
            <a:endParaRPr lang="pl-PL" dirty="0" smtClean="0"/>
          </a:p>
          <a:p>
            <a:r>
              <a:rPr lang="pl-PL" dirty="0" smtClean="0"/>
              <a:t>Lata obejmujące </a:t>
            </a:r>
            <a:r>
              <a:rPr lang="pl-PL" dirty="0" smtClean="0"/>
              <a:t>dane-  03- 08- 2007</a:t>
            </a:r>
            <a:endParaRPr lang="pl-PL" dirty="0" smtClean="0"/>
          </a:p>
          <a:p>
            <a:r>
              <a:rPr lang="pl-PL" dirty="0" smtClean="0"/>
              <a:t>Nie występują brakujące wartości.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Problemem </a:t>
            </a:r>
            <a:r>
              <a:rPr lang="pl-PL" dirty="0"/>
              <a:t>regresji jest wytrzymałość betonu na ściskanie.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594434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673</Words>
  <Application>Microsoft Office PowerPoint</Application>
  <PresentationFormat>Panoramiczny</PresentationFormat>
  <Paragraphs>144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Motyw pakietu Office</vt:lpstr>
      <vt:lpstr>Techniki eksploracji danych </vt:lpstr>
      <vt:lpstr>Założenia projektu</vt:lpstr>
      <vt:lpstr>Opis cech dla zbioru klasyfikacji binarnej</vt:lpstr>
      <vt:lpstr>Atrybuty</vt:lpstr>
      <vt:lpstr>Opis cech zbioru klasyfikacji wieloklasowej</vt:lpstr>
      <vt:lpstr>Dataset Dermatology – Atrybuty kliniczne</vt:lpstr>
      <vt:lpstr>Dataset Dermatogy – Atrybuty histopatologiczne</vt:lpstr>
      <vt:lpstr>Zmienna wyjściowa</vt:lpstr>
      <vt:lpstr>Opis cech zbioru regresji </vt:lpstr>
      <vt:lpstr>Tabela przedstawiająca atrybuty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Techniki eksploracji danych </dc:title>
  <dc:creator>Karolina</dc:creator>
  <cp:lastModifiedBy>Karolina</cp:lastModifiedBy>
  <cp:revision>17</cp:revision>
  <dcterms:created xsi:type="dcterms:W3CDTF">2021-02-02T16:18:46Z</dcterms:created>
  <dcterms:modified xsi:type="dcterms:W3CDTF">2021-02-05T13:25:43Z</dcterms:modified>
</cp:coreProperties>
</file>