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l" initials="b" lastIdx="0" clrIdx="0">
    <p:extLst>
      <p:ext uri="{19B8F6BF-5375-455C-9EA6-DF929625EA0E}">
        <p15:presenceInfo xmlns:p15="http://schemas.microsoft.com/office/powerpoint/2012/main" userId="bartl" providerId="None"/>
      </p:ext>
    </p:extLst>
  </p:cmAuthor>
  <p:cmAuthor id="2" name="Bartosz Świderski" initials="BŚ" lastIdx="1" clrIdx="1">
    <p:extLst>
      <p:ext uri="{19B8F6BF-5375-455C-9EA6-DF929625EA0E}">
        <p15:presenceInfo xmlns:p15="http://schemas.microsoft.com/office/powerpoint/2012/main" userId="8b12f0ef89292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B06A72-2E89-491E-8CFE-C625CA81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6C95C-585B-4C3A-8D35-C052BAE5B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6F8849-0FAC-487A-8BEC-6702E536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2C4FB8-AB21-41EF-83BF-8AC2DDD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2471BA-F95C-4D80-B0F4-3A2C6E97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1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A2FD8A-ABAB-4831-BA57-FDB5002F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7CEE15-6B29-4540-BF42-DD433925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4D148F-13E5-4840-B0D0-2B761421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6C10F6-645A-4321-8459-523EAB88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5DD3D5-9F0B-44A4-AFED-56CB447B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55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D6AD143-6CDC-4873-BBA2-95A10F48A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F2C3D3C-DA86-42DD-B0A9-16F2A5AB3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4A9791-B328-49B3-BB20-83FD4896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EBEBB9-4FAF-4ACF-8FB1-AACE6D58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C6BF64-F8F8-41C1-AB61-FE51B127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88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154F1E-1DE6-4EF5-B73B-49F6B1FF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37D466-9549-4DD2-B42F-6106D514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3F89CB-9C62-42A9-BAEF-3FD0DD2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806430-C692-4B19-B735-BD34B037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165FD8-F07F-4C35-8A01-2DE1B626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887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0DC367-1375-4162-9EB8-8231C1F1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83759A-9D9C-46D1-B2DC-2A2E6572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F4E63B-6F10-4F6A-B866-834697CF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EC7856-360A-4473-9895-646CC375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4296EC-45E5-4B03-B9FD-113EB92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7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D0179-2991-46C4-930D-22B22B14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A3B5DC-03DF-48C9-8CD0-6C3885483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4C6256F-705F-47B1-8E17-55EF1256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D97398-DBAF-4C61-8422-2F053AA5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EA531C-6031-4730-955B-CACE5110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D9F2A5-A9D1-44B2-84F2-10C71F07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11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9A2843-7CCA-431E-92CD-61B63523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5017BB-477D-43A1-AC1A-9F5CD892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03414F1-6C9F-433E-BFBF-5B4A0880A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9F6B1D-252C-4CAF-A8E0-C6E15AFF1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A38B1CC-6D21-4C01-B942-03AC7481B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02380A5-6976-4B8C-A17A-9408A5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64838FF-7902-4E2D-A678-7834AEB9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21007FC-A027-4B1F-849C-A0C711EC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91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5518AD-E493-4DDA-A77F-F5BEA976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EAEC7A-F339-40E4-9517-8CAF0086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C3E86E1-0FD9-4FF2-A5AE-B1640AA7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3FEDCD4-CE42-4111-9DB3-7DC72905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071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95000A-1C6A-4BAE-9DE9-E0F4D628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236B025-5082-4E5B-9D43-738CC918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962D20-91DF-4FE3-93B9-F98620E7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7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1BCBC0-6873-4CD3-A26E-67C6FCE9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680A32-A278-418C-BB99-184D799E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DFD8EE-3872-42C3-B128-E005E2AA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F005CA-27BE-4250-9A4C-7C29A74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016B19-2C1E-4D57-82C1-9900191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7763F9-0D0B-4CA6-A037-22E83697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5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20DC98-4219-4F91-ACD3-B74E4873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1278CF-4518-494F-B7FE-83DD7633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010DCD-383F-4A53-87AD-5CBB684A2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A5E866-4F42-4BEF-82ED-FFA1C1CC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A7E563-B646-453F-BA0E-7579B690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467CC9C-12A4-4467-BFB3-2B4A0D78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18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F8D833B-5803-4067-9F7D-2049C8CF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51B8888-FF0A-42CF-939C-0C424B9C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3E1113-D9EC-4A02-9D0E-E5DCAFEBA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057A-4866-4D59-88A0-6F31293D2C1B}" type="datetimeFigureOut">
              <a:rPr lang="pl-PL" smtClean="0"/>
              <a:t>2020-10-25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EA349E-F047-4416-B5F7-E2D165AD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40EA73-93B8-43B4-9AC2-FF1B7E760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B1BA-DF77-4F1B-9346-2D823CE712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78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61023-1E14-43D7-A221-C8CC58BE0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r>
              <a:rPr lang="pl-PL" dirty="0"/>
              <a:t> to </a:t>
            </a:r>
            <a:r>
              <a:rPr lang="pl-PL" dirty="0" err="1"/>
              <a:t>Tensorflow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753819-ABE2-4584-BC5B-424B386D4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588"/>
            <a:ext cx="9144000" cy="455212"/>
          </a:xfrm>
        </p:spPr>
        <p:txBody>
          <a:bodyPr/>
          <a:lstStyle/>
          <a:p>
            <a:r>
              <a:rPr lang="pl-PL" dirty="0"/>
              <a:t>Bartosz Świderski</a:t>
            </a:r>
          </a:p>
        </p:txBody>
      </p:sp>
    </p:spTree>
    <p:extLst>
      <p:ext uri="{BB962C8B-B14F-4D97-AF65-F5344CB8AC3E}">
        <p14:creationId xmlns:p14="http://schemas.microsoft.com/office/powerpoint/2010/main" val="119793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291D7EA-00AF-4A78-984E-6C5677D2327B}"/>
              </a:ext>
            </a:extLst>
          </p:cNvPr>
          <p:cNvSpPr txBox="1"/>
          <p:nvPr/>
        </p:nvSpPr>
        <p:spPr>
          <a:xfrm>
            <a:off x="8275706" y="2909724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Returns</a:t>
            </a:r>
            <a:r>
              <a:rPr lang="pl-PL" dirty="0"/>
              <a:t>: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6DCFE13-3393-47B2-9706-110B6B8C95EB}"/>
              </a:ext>
            </a:extLst>
          </p:cNvPr>
          <p:cNvSpPr/>
          <p:nvPr/>
        </p:nvSpPr>
        <p:spPr>
          <a:xfrm>
            <a:off x="8205257" y="3279056"/>
            <a:ext cx="3708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[0.3244101  0.11990298 0.09178417]</a:t>
            </a:r>
          </a:p>
          <a:p>
            <a:r>
              <a:rPr lang="pl-PL" dirty="0"/>
              <a:t>__________</a:t>
            </a:r>
          </a:p>
          <a:p>
            <a:r>
              <a:rPr lang="pl-PL" dirty="0"/>
              <a:t>0.18051703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8BE2F20-5D3F-4620-A1B7-2FDEFD29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68" y="500550"/>
            <a:ext cx="7474998" cy="60939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=tf.float32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=tf.float32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tf.Variable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tf.random_normal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tf.reduce_sum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tf.multiply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my_goal_funcion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e_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tf.add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(y_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tf.reduce_mean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tf.multiply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e_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my_goal_function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tf.losses.mean_squared_error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tf.train.RMSPropOptimizer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tf.train.AdamOptimizer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optimizer.minimize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tf.global_variables_initializer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training_epochs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tf.Session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epoch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training_epochs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feed_dict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y})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feed_dict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y})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08F1450-F92E-463C-B0A0-4F137298D637}"/>
              </a:ext>
            </a:extLst>
          </p:cNvPr>
          <p:cNvSpPr txBox="1"/>
          <p:nvPr/>
        </p:nvSpPr>
        <p:spPr>
          <a:xfrm>
            <a:off x="426904" y="6519446"/>
            <a:ext cx="574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program4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229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A48C6-C3C4-4B87-86F9-9A974EE6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1" y="577049"/>
            <a:ext cx="6622742" cy="60634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=tf.float32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=tf.float32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tf.Variable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tf.random_normal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]])/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tf.nn.sigmoid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tf.reduce_sum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tf.multiply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my_goal_function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tf.minimum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tf.maximum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(y_pred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1E-10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1E-107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z1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tf.multiply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tf.log(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+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tf.multiply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-y_true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tf.log(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-y_pred))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z2 = -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tf.reduce_sum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(z1)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z2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pl-PL" altLang="pl-PL" sz="10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tf.train.AdamOptimizer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optimizer.minimize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tf.global_variables_initializer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training_epochs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tf.Session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epoch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training_epochs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feed_dict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y})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feed_dict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y})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9E014AB-5519-4292-8859-9B97030AD21E}"/>
              </a:ext>
            </a:extLst>
          </p:cNvPr>
          <p:cNvSpPr txBox="1"/>
          <p:nvPr/>
        </p:nvSpPr>
        <p:spPr>
          <a:xfrm>
            <a:off x="1269507" y="62144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for </a:t>
            </a:r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r>
              <a:rPr lang="pl-PL" dirty="0"/>
              <a:t>: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1F2A1D6-F457-4400-9EA6-636BA819606C}"/>
              </a:ext>
            </a:extLst>
          </p:cNvPr>
          <p:cNvSpPr/>
          <p:nvPr/>
        </p:nvSpPr>
        <p:spPr>
          <a:xfrm>
            <a:off x="7620001" y="4387736"/>
            <a:ext cx="3885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[-0.9011156   0.5861403   0.43306497]</a:t>
            </a:r>
          </a:p>
          <a:p>
            <a:r>
              <a:rPr lang="pl-PL" dirty="0"/>
              <a:t>__________</a:t>
            </a:r>
          </a:p>
          <a:p>
            <a:r>
              <a:rPr lang="pl-PL" dirty="0"/>
              <a:t>8.12075</a:t>
            </a:r>
          </a:p>
          <a:p>
            <a:endParaRPr lang="pl-PL" dirty="0"/>
          </a:p>
          <a:p>
            <a:r>
              <a:rPr lang="en-US" dirty="0"/>
              <a:t>Although it is not the optimal way</a:t>
            </a:r>
            <a:r>
              <a:rPr lang="pl-PL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D0D6261-DD35-4EDD-814B-3CADDD43B581}"/>
              </a:ext>
            </a:extLst>
          </p:cNvPr>
          <p:cNvSpPr txBox="1"/>
          <p:nvPr/>
        </p:nvSpPr>
        <p:spPr>
          <a:xfrm>
            <a:off x="7620001" y="4018404"/>
            <a:ext cx="142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returns</a:t>
            </a:r>
            <a:r>
              <a:rPr lang="pl-PL" dirty="0"/>
              <a:t>: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5750CB8-FE2C-4554-AD78-7E47D215AB47}"/>
              </a:ext>
            </a:extLst>
          </p:cNvPr>
          <p:cNvSpPr txBox="1"/>
          <p:nvPr/>
        </p:nvSpPr>
        <p:spPr>
          <a:xfrm>
            <a:off x="426904" y="6519446"/>
            <a:ext cx="574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program5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106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0" y="0"/>
            <a:ext cx="10515600" cy="771912"/>
          </a:xfrm>
        </p:spPr>
        <p:txBody>
          <a:bodyPr/>
          <a:lstStyle/>
          <a:p>
            <a:r>
              <a:rPr lang="pl-PL" dirty="0"/>
              <a:t>in </a:t>
            </a:r>
            <a:r>
              <a:rPr lang="pl-PL" dirty="0" err="1"/>
              <a:t>logistic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/>
              <p:nvPr/>
            </p:nvSpPr>
            <p:spPr>
              <a:xfrm>
                <a:off x="230588" y="887474"/>
                <a:ext cx="11961412" cy="527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logistic regression, we maximized the expression</a:t>
                </a:r>
                <a:endParaRPr lang="pl-P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pl-PL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i="1" dirty="0"/>
                        <m:t>With</m:t>
                      </m:r>
                      <m:r>
                        <m:rPr>
                          <m:nor/>
                        </m:rPr>
                        <a:rPr lang="pl-PL" i="1" dirty="0"/>
                        <m:t> </m:t>
                      </m:r>
                      <m:r>
                        <m:rPr>
                          <m:nor/>
                        </m:rPr>
                        <a:rPr lang="pl-PL" i="1" dirty="0"/>
                        <m:t>the</m:t>
                      </m:r>
                      <m:r>
                        <m:rPr>
                          <m:nor/>
                        </m:rPr>
                        <a:rPr lang="pl-PL" i="1" dirty="0"/>
                        <m:t> </m:t>
                      </m:r>
                      <m:r>
                        <m:rPr>
                          <m:nor/>
                        </m:rPr>
                        <a:rPr lang="pl-PL" i="1" dirty="0"/>
                        <m:t>probability</m:t>
                      </m:r>
                      <m:r>
                        <m:rPr>
                          <m:nor/>
                        </m:rPr>
                        <a:rPr lang="pl-PL" i="1" dirty="0"/>
                        <m:t> </m:t>
                      </m:r>
                      <m:r>
                        <m:rPr>
                          <m:nor/>
                        </m:rPr>
                        <a:rPr lang="pl-PL" i="1" dirty="0"/>
                        <m:t>model</m:t>
                      </m:r>
                      <m:r>
                        <m:rPr>
                          <m:nor/>
                        </m:rPr>
                        <a:rPr lang="pl-PL" i="1" dirty="0"/>
                        <m:t>:</m:t>
                      </m:r>
                    </m:oMath>
                  </m:oMathPara>
                </a14:m>
                <a:endParaRPr lang="pl-PL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l-PL" dirty="0"/>
              </a:p>
              <a:p>
                <a:pPr/>
                <a:endParaRPr lang="pl-PL" dirty="0"/>
              </a:p>
              <a:p>
                <a:r>
                  <a:rPr lang="en-US" dirty="0"/>
                  <a:t>By looking for the zero of the first derivative.</a:t>
                </a:r>
                <a:endParaRPr lang="pl-P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pl-PL" dirty="0"/>
              </a:p>
              <a:p>
                <a:endParaRPr lang="pl-PL" b="0" dirty="0"/>
              </a:p>
              <a:p>
                <a:endParaRPr lang="pl-PL" b="0" dirty="0"/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8" y="887474"/>
                <a:ext cx="11961412" cy="5272149"/>
              </a:xfrm>
              <a:prstGeom prst="rect">
                <a:avLst/>
              </a:prstGeom>
              <a:blipFill>
                <a:blip r:embed="rId2"/>
                <a:stretch>
                  <a:fillRect l="-459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7E535-61A8-441B-BF00-FC13A4AE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3601"/>
            <a:ext cx="10515600" cy="535922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Regression</a:t>
            </a:r>
            <a:endParaRPr lang="pl-PL" dirty="0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E0F41621-A43C-4033-8921-C2FF27998173}"/>
              </a:ext>
            </a:extLst>
          </p:cNvPr>
          <p:cNvSpPr txBox="1">
            <a:spLocks/>
          </p:cNvSpPr>
          <p:nvPr/>
        </p:nvSpPr>
        <p:spPr>
          <a:xfrm>
            <a:off x="3272624" y="2982531"/>
            <a:ext cx="7883056" cy="333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/>
              <p:nvPr/>
            </p:nvSpPr>
            <p:spPr>
              <a:xfrm>
                <a:off x="230588" y="853704"/>
                <a:ext cx="11961412" cy="6447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Consider a </a:t>
                </a:r>
                <a:r>
                  <a:rPr lang="pl-PL" dirty="0" err="1"/>
                  <a:t>linear</a:t>
                </a:r>
                <a:r>
                  <a:rPr lang="pl-PL" dirty="0"/>
                  <a:t> model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pl-PL" b="1" dirty="0"/>
              </a:p>
              <a:p>
                <a:endParaRPr lang="pl-PL" b="1" dirty="0"/>
              </a:p>
              <a:p>
                <a:r>
                  <a:rPr lang="en-US" dirty="0"/>
                  <a:t>Wanting to find the optimal fit of the model (find the optimal estimator 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</m:oMath>
                </a14:m>
                <a:r>
                  <a:rPr lang="pl-PL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̂"/>
                          <m:ctrlPr>
                            <a:rPr lang="pl-P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pl-PL" dirty="0"/>
              </a:p>
              <a:p>
                <a:pPr/>
                <a:r>
                  <a:rPr lang="pl-PL" dirty="0"/>
                  <a:t>X[</a:t>
                </a:r>
                <a:r>
                  <a:rPr lang="pl-PL" dirty="0" err="1"/>
                  <a:t>txm</a:t>
                </a:r>
                <a:r>
                  <a:rPr lang="pl-PL" dirty="0"/>
                  <a:t>] </a:t>
                </a:r>
                <a:r>
                  <a:rPr lang="pl-PL" dirty="0" err="1"/>
                  <a:t>apha</a:t>
                </a:r>
                <a:r>
                  <a:rPr lang="pl-PL" dirty="0"/>
                  <a:t>[m,1]</a:t>
                </a:r>
              </a:p>
              <a:p>
                <a:pPr/>
                <a:r>
                  <a:rPr lang="pl-PL" dirty="0"/>
                  <a:t>[X*</a:t>
                </a:r>
                <a:r>
                  <a:rPr lang="pl-PL" dirty="0" err="1"/>
                  <a:t>alpha</a:t>
                </a:r>
                <a:r>
                  <a:rPr lang="pl-PL" dirty="0"/>
                  <a:t>][tx1]</a:t>
                </a:r>
              </a:p>
              <a:p>
                <a:pPr/>
                <a:r>
                  <a:rPr lang="pl-PL" dirty="0"/>
                  <a:t>(</a:t>
                </a:r>
                <a:r>
                  <a:rPr lang="pl-PL" dirty="0" err="1"/>
                  <a:t>alphaT</a:t>
                </a:r>
                <a:r>
                  <a:rPr lang="pl-PL" dirty="0"/>
                  <a:t>*XT).</a:t>
                </a:r>
                <a:r>
                  <a:rPr lang="pl-PL" dirty="0" err="1"/>
                  <a:t>shape</a:t>
                </a:r>
                <a:r>
                  <a:rPr lang="pl-PL" dirty="0"/>
                  <a:t> = (</a:t>
                </a:r>
                <a:r>
                  <a:rPr lang="pl-PL" dirty="0" err="1"/>
                  <a:t>yT</a:t>
                </a:r>
                <a:r>
                  <a:rPr lang="pl-PL" dirty="0"/>
                  <a:t>).</a:t>
                </a:r>
                <a:r>
                  <a:rPr lang="pl-PL" dirty="0" err="1"/>
                  <a:t>shape</a:t>
                </a:r>
                <a:endParaRPr lang="pl-PL" dirty="0"/>
              </a:p>
              <a:p>
                <a:pPr/>
                <a:endParaRPr lang="pl-PL" dirty="0"/>
              </a:p>
              <a:p>
                <a:r>
                  <a:rPr lang="en-US" dirty="0"/>
                  <a:t>We can use the criterion of minimizing the squares of residuals</a:t>
                </a:r>
                <a:r>
                  <a:rPr lang="pl-PL" dirty="0"/>
                  <a:t>: </a:t>
                </a:r>
                <a14:m>
                  <m:oMath xmlns:m="http://schemas.openxmlformats.org/officeDocument/2006/math">
                    <m:r>
                      <a:rPr lang="pl-PL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pl-P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:</a:t>
                </a:r>
              </a:p>
              <a:p>
                <a:r>
                  <a:rPr lang="pl-PL" dirty="0" err="1"/>
                  <a:t>So</a:t>
                </a:r>
                <a:r>
                  <a:rPr lang="pl-PL" dirty="0"/>
                  <a:t> we </a:t>
                </a:r>
                <a:r>
                  <a:rPr lang="pl-PL" dirty="0" err="1"/>
                  <a:t>minimize</a:t>
                </a:r>
                <a:r>
                  <a:rPr lang="pl-PL" dirty="0"/>
                  <a:t> :</a:t>
                </a:r>
              </a:p>
              <a:p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l-PL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l-PL" b="1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pl-PL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acc>
                              <m:accPr>
                                <m:chr m:val="̂"/>
                                <m:ctrlPr>
                                  <a:rPr lang="pl-PL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𝑿</m:t>
                        </m:r>
                        <m:acc>
                          <m:accPr>
                            <m:chr m:val="̂"/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</m:d>
                    <m:r>
                      <a:rPr lang="pl-PL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l-PL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l-PL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l-PL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pl-PL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p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l-PL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l-PL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l-PL" b="0" i="0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p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pl-P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l-PL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l-PL" b="1" i="1" smtClean="0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</m:oMath>
                </a14:m>
                <a:r>
                  <a:rPr lang="pl-PL" b="1" dirty="0"/>
                  <a:t> </a:t>
                </a:r>
              </a:p>
              <a:p>
                <a:r>
                  <a:rPr lang="pl-PL" dirty="0"/>
                  <a:t>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acc>
                  </m:oMath>
                </a14:m>
                <a:r>
                  <a:rPr lang="pl-PL" b="1" dirty="0"/>
                  <a:t>.</a:t>
                </a:r>
              </a:p>
              <a:p>
                <a:r>
                  <a:rPr lang="en-US" dirty="0"/>
                  <a:t>So we're looking for 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pl-PL" dirty="0"/>
                  <a:t>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pl-PL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pl-PL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den>
                      </m:f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l-PL" b="1" dirty="0">
                  <a:ea typeface="Cambria Math" panose="02040503050406030204" pitchFamily="18" charset="0"/>
                </a:endParaRPr>
              </a:p>
              <a:p>
                <a:pPr/>
                <a:endParaRPr lang="pl-PL" dirty="0"/>
              </a:p>
              <a:p>
                <a:r>
                  <a:rPr lang="pl-PL" dirty="0" err="1"/>
                  <a:t>hence</a:t>
                </a:r>
                <a:r>
                  <a:rPr lang="pl-PL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b="1" i="1" smtClean="0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l-PL" b="1" dirty="0"/>
                  <a:t> </a:t>
                </a:r>
                <a:r>
                  <a:rPr lang="pl-PL" dirty="0"/>
                  <a:t>=&gt;</a:t>
                </a:r>
                <a:r>
                  <a:rPr lang="pl-PL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b="1" i="1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pl-PL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l-PL" b="1" dirty="0"/>
              </a:p>
              <a:p>
                <a:endParaRPr lang="pl-PL" b="1" dirty="0"/>
              </a:p>
              <a:p>
                <a:r>
                  <a:rPr lang="pl-PL" dirty="0"/>
                  <a:t>and </a:t>
                </a:r>
                <a:r>
                  <a:rPr lang="pl-PL" dirty="0" err="1"/>
                  <a:t>finally</a:t>
                </a:r>
                <a:r>
                  <a:rPr lang="pl-PL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acc>
                      <m:r>
                        <a:rPr lang="pl-P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l-PL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l-PL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l-PL" b="1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E47C19D-FEA9-471B-A532-D943B670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8" y="853704"/>
                <a:ext cx="11961412" cy="6447150"/>
              </a:xfrm>
              <a:prstGeom prst="rect">
                <a:avLst/>
              </a:prstGeom>
              <a:blipFill>
                <a:blip r:embed="rId2"/>
                <a:stretch>
                  <a:fillRect l="-459" t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1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2056730-ADA4-4D51-975A-16025F0AB536}"/>
              </a:ext>
            </a:extLst>
          </p:cNvPr>
          <p:cNvSpPr txBox="1"/>
          <p:nvPr/>
        </p:nvSpPr>
        <p:spPr>
          <a:xfrm>
            <a:off x="1145219" y="1624614"/>
            <a:ext cx="1112543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use one of the most </a:t>
            </a:r>
            <a:r>
              <a:rPr lang="pl-PL" dirty="0"/>
              <a:t>popular</a:t>
            </a:r>
            <a:r>
              <a:rPr lang="en-US" dirty="0"/>
              <a:t> approaches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sz="11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1596AE8-CD17-4A15-A421-A3EF33A3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77" y="2037736"/>
            <a:ext cx="64484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7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5881AD-5B18-45B5-B266-8C155561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" y="490478"/>
            <a:ext cx="1028454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‚data.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a_ols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np.linalg.inv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(X.T,X)), X.T),y)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alpha_ols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np.linalg.solve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X.T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gradient_alpha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(-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X.T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alfa)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gradient_alpha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alpha_ols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C9FBE1-E3DA-4857-A11E-9814A1C41C4C}"/>
              </a:ext>
            </a:extLst>
          </p:cNvPr>
          <p:cNvSpPr/>
          <p:nvPr/>
        </p:nvSpPr>
        <p:spPr>
          <a:xfrm>
            <a:off x="285136" y="46789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[0.32441002 0.11990305 0.09178414]</a:t>
            </a:r>
          </a:p>
          <a:p>
            <a:r>
              <a:rPr lang="pl-PL" dirty="0"/>
              <a:t>[0.32441002 0.11990305 0.09178414]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878B7EB-05F7-4587-B7E2-6E6CCCB9DA66}"/>
              </a:ext>
            </a:extLst>
          </p:cNvPr>
          <p:cNvSpPr txBox="1"/>
          <p:nvPr/>
        </p:nvSpPr>
        <p:spPr>
          <a:xfrm>
            <a:off x="353962" y="3831232"/>
            <a:ext cx="22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Returns</a:t>
            </a:r>
            <a:r>
              <a:rPr lang="pl-PL" dirty="0"/>
              <a:t>: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C05C633-3CBE-49B9-83E8-CADE85F2ACBC}"/>
              </a:ext>
            </a:extLst>
          </p:cNvPr>
          <p:cNvSpPr txBox="1"/>
          <p:nvPr/>
        </p:nvSpPr>
        <p:spPr>
          <a:xfrm>
            <a:off x="637392" y="3335924"/>
            <a:ext cx="574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program1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86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B29949-8A88-49B3-AC66-46873E9E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30" y="1000935"/>
            <a:ext cx="1028921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dane.shape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glm_binom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sm.GLM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sm.families.Binomial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glm_binom.fit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(np.dot(X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/ 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(np.dot(X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alfa))))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gradient_alpha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y-p)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gradient_alpha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res.params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E7D4AE8-B921-4BC4-BFC7-198E00927580}"/>
              </a:ext>
            </a:extLst>
          </p:cNvPr>
          <p:cNvSpPr/>
          <p:nvPr/>
        </p:nvSpPr>
        <p:spPr>
          <a:xfrm>
            <a:off x="920065" y="536645"/>
            <a:ext cx="221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logistic regression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85D5CC4-2A5F-4A85-B4F0-F8E940D7002E}"/>
              </a:ext>
            </a:extLst>
          </p:cNvPr>
          <p:cNvSpPr/>
          <p:nvPr/>
        </p:nvSpPr>
        <p:spPr>
          <a:xfrm>
            <a:off x="266330" y="4470932"/>
            <a:ext cx="39405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We </a:t>
            </a:r>
            <a:r>
              <a:rPr lang="pl-PL" dirty="0" err="1"/>
              <a:t>get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/>
              <a:t>[-0.90111567  0.58614026  0.43306491]</a:t>
            </a:r>
          </a:p>
          <a:p>
            <a:r>
              <a:rPr lang="pl-PL" dirty="0"/>
              <a:t>[-0.90111608  0.58614042  0.43306495]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3AD68F6-FAE7-4762-9629-36EF5569F29B}"/>
              </a:ext>
            </a:extLst>
          </p:cNvPr>
          <p:cNvCxnSpPr/>
          <p:nvPr/>
        </p:nvCxnSpPr>
        <p:spPr>
          <a:xfrm flipH="1" flipV="1">
            <a:off x="1642369" y="3429000"/>
            <a:ext cx="5042516" cy="157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CD6B231-5D85-4DC0-9A2B-0BD2D809A34C}"/>
              </a:ext>
            </a:extLst>
          </p:cNvPr>
          <p:cNvSpPr txBox="1"/>
          <p:nvPr/>
        </p:nvSpPr>
        <p:spPr>
          <a:xfrm>
            <a:off x="6578353" y="4969801"/>
            <a:ext cx="43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pl-PL" dirty="0"/>
              <a:t>„plus” </a:t>
            </a:r>
            <a:r>
              <a:rPr lang="en-US" dirty="0"/>
              <a:t>(why not minus?)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76C817B-B48E-4C90-BD2C-97609D9BDCF2}"/>
              </a:ext>
            </a:extLst>
          </p:cNvPr>
          <p:cNvSpPr txBox="1"/>
          <p:nvPr/>
        </p:nvSpPr>
        <p:spPr>
          <a:xfrm>
            <a:off x="554420" y="4004244"/>
            <a:ext cx="574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program2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371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B29949-8A88-49B3-AC66-46873E9E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30" y="1000935"/>
            <a:ext cx="10289219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statsmodels.api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glm_binom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sm.GLM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sm.families.Binomial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glm_binom.fit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(np.dot(X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/ 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(np.dot(X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alfa))))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gradient_alpha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(X.T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y-p)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gradient_alpha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res.params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E7D4AE8-B921-4BC4-BFC7-198E00927580}"/>
              </a:ext>
            </a:extLst>
          </p:cNvPr>
          <p:cNvSpPr/>
          <p:nvPr/>
        </p:nvSpPr>
        <p:spPr>
          <a:xfrm>
            <a:off x="920065" y="536645"/>
            <a:ext cx="221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logistic regression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85D5CC4-2A5F-4A85-B4F0-F8E940D7002E}"/>
              </a:ext>
            </a:extLst>
          </p:cNvPr>
          <p:cNvSpPr/>
          <p:nvPr/>
        </p:nvSpPr>
        <p:spPr>
          <a:xfrm>
            <a:off x="266330" y="4470932"/>
            <a:ext cx="39405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We </a:t>
            </a:r>
            <a:r>
              <a:rPr lang="pl-PL" dirty="0" err="1"/>
              <a:t>get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/>
              <a:t>[-0.90111567  0.58614026  0.43306491]</a:t>
            </a:r>
          </a:p>
          <a:p>
            <a:r>
              <a:rPr lang="pl-PL" dirty="0"/>
              <a:t>[-0.90111608  0.58614042  0.43306495]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3AD68F6-FAE7-4762-9629-36EF5569F29B}"/>
              </a:ext>
            </a:extLst>
          </p:cNvPr>
          <p:cNvCxnSpPr/>
          <p:nvPr/>
        </p:nvCxnSpPr>
        <p:spPr>
          <a:xfrm flipH="1" flipV="1">
            <a:off x="1642369" y="3429000"/>
            <a:ext cx="5042516" cy="157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CD6B231-5D85-4DC0-9A2B-0BD2D809A34C}"/>
              </a:ext>
            </a:extLst>
          </p:cNvPr>
          <p:cNvSpPr txBox="1"/>
          <p:nvPr/>
        </p:nvSpPr>
        <p:spPr>
          <a:xfrm>
            <a:off x="6578353" y="4969801"/>
            <a:ext cx="4367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pl-PL" dirty="0"/>
              <a:t>„plus” </a:t>
            </a:r>
            <a:r>
              <a:rPr lang="en-US" dirty="0"/>
              <a:t>(why not minus?)</a:t>
            </a:r>
            <a:endParaRPr lang="pl-PL" dirty="0"/>
          </a:p>
          <a:p>
            <a:r>
              <a:rPr lang="en-US" dirty="0"/>
              <a:t>formally we don't want to maximize something now?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69BDF1A-B2A8-4115-8943-DAC39AB09983}"/>
              </a:ext>
            </a:extLst>
          </p:cNvPr>
          <p:cNvSpPr txBox="1"/>
          <p:nvPr/>
        </p:nvSpPr>
        <p:spPr>
          <a:xfrm>
            <a:off x="517097" y="4048726"/>
            <a:ext cx="574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program2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240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4012E1-D36C-414A-A41D-6BB6347A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1"/>
            <a:ext cx="10515600" cy="1325563"/>
          </a:xfrm>
        </p:spPr>
        <p:txBody>
          <a:bodyPr/>
          <a:lstStyle/>
          <a:p>
            <a:r>
              <a:rPr lang="pl-PL" dirty="0" err="1"/>
              <a:t>Tensorflow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2056730-ADA4-4D51-975A-16025F0AB536}"/>
              </a:ext>
            </a:extLst>
          </p:cNvPr>
          <p:cNvSpPr txBox="1"/>
          <p:nvPr/>
        </p:nvSpPr>
        <p:spPr>
          <a:xfrm>
            <a:off x="454002" y="1690689"/>
            <a:ext cx="117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this may be cool, but why bother with differentiation?</a:t>
            </a:r>
            <a:endParaRPr lang="pl-PL" sz="11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50301CF-DA76-4E49-A9BD-84524D57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1" y="3016252"/>
            <a:ext cx="2714778" cy="2856419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7847C246-F426-4F63-8028-D40A1667B0BF}"/>
              </a:ext>
            </a:extLst>
          </p:cNvPr>
          <p:cNvSpPr/>
          <p:nvPr/>
        </p:nvSpPr>
        <p:spPr>
          <a:xfrm>
            <a:off x="3895082" y="4214731"/>
            <a:ext cx="42361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hlinkClick r:id="rId3"/>
              </a:rPr>
              <a:t>https://www.tensorflow.org/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554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477DA577-CE1D-46AF-A346-618B25FA1D39}"/>
              </a:ext>
            </a:extLst>
          </p:cNvPr>
          <p:cNvSpPr txBox="1"/>
          <p:nvPr/>
        </p:nvSpPr>
        <p:spPr>
          <a:xfrm>
            <a:off x="8721213" y="3519948"/>
            <a:ext cx="3028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[[0.32441014]</a:t>
            </a:r>
          </a:p>
          <a:p>
            <a:r>
              <a:rPr lang="pl-PL" dirty="0"/>
              <a:t> [0.11990301]</a:t>
            </a:r>
          </a:p>
          <a:p>
            <a:r>
              <a:rPr lang="pl-PL" dirty="0"/>
              <a:t> [0.09178414]]</a:t>
            </a:r>
          </a:p>
          <a:p>
            <a:r>
              <a:rPr lang="pl-PL" dirty="0"/>
              <a:t>__________</a:t>
            </a:r>
          </a:p>
          <a:p>
            <a:r>
              <a:rPr lang="pl-PL" dirty="0"/>
              <a:t>0.18051705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1890D48-1514-4E34-90FE-350818CB559D}"/>
              </a:ext>
            </a:extLst>
          </p:cNvPr>
          <p:cNvSpPr txBox="1"/>
          <p:nvPr/>
        </p:nvSpPr>
        <p:spPr>
          <a:xfrm>
            <a:off x="8613058" y="2909724"/>
            <a:ext cx="104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Returns</a:t>
            </a:r>
            <a:r>
              <a:rPr lang="pl-PL" dirty="0"/>
              <a:t>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A75320-90DB-4C27-BD5D-093C8CAA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6" y="549904"/>
            <a:ext cx="7261934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data[: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][: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=tf.float32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tf.placeholder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=tf.float32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tf.Variable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tf.random_normal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])/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tf.matmul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my_goal_function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e_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tf.add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(y_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y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tf.reduce_mean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tf.multiply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e_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my_goal_function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tf.losses.mean_squared_error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predictions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y_est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tf.train.RMSPropOptimizer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tf.train.AdamOptimizer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optimizer.minimize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tf.global_variables_initializer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training_epochs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tf.Session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epoch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training_epochs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feed_dict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y})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sess.run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feed_dict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X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y})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sess.close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E84DA61-E428-4BA8-95DC-0102E07F6F77}"/>
              </a:ext>
            </a:extLst>
          </p:cNvPr>
          <p:cNvSpPr txBox="1"/>
          <p:nvPr/>
        </p:nvSpPr>
        <p:spPr>
          <a:xfrm>
            <a:off x="545089" y="6488668"/>
            <a:ext cx="574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program3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70785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2299</Words>
  <Application>Microsoft Office PowerPoint</Application>
  <PresentationFormat>Panoramiczny</PresentationFormat>
  <Paragraphs>89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Motyw pakietu Office</vt:lpstr>
      <vt:lpstr>Introduction to Tensorflow</vt:lpstr>
      <vt:lpstr>in logistic regression</vt:lpstr>
      <vt:lpstr>Linear Regression</vt:lpstr>
      <vt:lpstr>Prezentacja programu PowerPoint</vt:lpstr>
      <vt:lpstr>Prezentacja programu PowerPoint</vt:lpstr>
      <vt:lpstr>Prezentacja programu PowerPoint</vt:lpstr>
      <vt:lpstr>Prezentacja programu PowerPoint</vt:lpstr>
      <vt:lpstr>Tensorflow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regresji logistycznej</dc:title>
  <dc:creator>Bartosz Świderski</dc:creator>
  <cp:lastModifiedBy>Bartosz Świderski</cp:lastModifiedBy>
  <cp:revision>368</cp:revision>
  <dcterms:created xsi:type="dcterms:W3CDTF">2018-04-06T13:41:54Z</dcterms:created>
  <dcterms:modified xsi:type="dcterms:W3CDTF">2020-10-26T10:42:04Z</dcterms:modified>
</cp:coreProperties>
</file>