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B06A72-2E89-491E-8CFE-C625CA81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6C95C-585B-4C3A-8D35-C052BAE5B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6F8849-0FAC-487A-8BEC-6702E536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2C4FB8-AB21-41EF-83BF-8AC2DDD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2471BA-F95C-4D80-B0F4-3A2C6E97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2FD8A-ABAB-4831-BA57-FDB5002F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7CEE15-6B29-4540-BF42-DD433925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4D148F-13E5-4840-B0D0-2B761421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6C10F6-645A-4321-8459-523EAB88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5DD3D5-9F0B-44A4-AFED-56CB447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55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D6AD143-6CDC-4873-BBA2-95A10F48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2C3D3C-DA86-42DD-B0A9-16F2A5AB3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4A9791-B328-49B3-BB20-83FD4896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EBEBB9-4FAF-4ACF-8FB1-AACE6D58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C6BF64-F8F8-41C1-AB61-FE51B127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88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154F1E-1DE6-4EF5-B73B-49F6B1FF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37D466-9549-4DD2-B42F-6106D514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3F89CB-9C62-42A9-BAEF-3FD0DD2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806430-C692-4B19-B735-BD34B03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165FD8-F07F-4C35-8A01-2DE1B626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8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0DC367-1375-4162-9EB8-8231C1F1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83759A-9D9C-46D1-B2DC-2A2E6572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F4E63B-6F10-4F6A-B866-834697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EC7856-360A-4473-9895-646CC375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4296EC-45E5-4B03-B9FD-113EB92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7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D0179-2991-46C4-930D-22B22B14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A3B5DC-03DF-48C9-8CD0-6C3885483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C6256F-705F-47B1-8E17-55EF1256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D97398-DBAF-4C61-8422-2F053AA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EA531C-6031-4730-955B-CACE5110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D9F2A5-A9D1-44B2-84F2-10C71F0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11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A2843-7CCA-431E-92CD-61B63523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5017BB-477D-43A1-AC1A-9F5CD892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3414F1-6C9F-433E-BFBF-5B4A0880A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9F6B1D-252C-4CAF-A8E0-C6E15AFF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A38B1CC-6D21-4C01-B942-03AC7481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2380A5-6976-4B8C-A17A-9408A5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64838FF-7902-4E2D-A678-7834AEB9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21007FC-A027-4B1F-849C-A0C711EC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1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518AD-E493-4DDA-A77F-F5BEA976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EAEC7A-F339-40E4-9517-8CAF008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3E86E1-0FD9-4FF2-A5AE-B1640AA7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FEDCD4-CE42-4111-9DB3-7DC72905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7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95000A-1C6A-4BAE-9DE9-E0F4D628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236B025-5082-4E5B-9D43-738CC918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962D20-91DF-4FE3-93B9-F98620E7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7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BCBC0-6873-4CD3-A26E-67C6FCE9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680A32-A278-418C-BB99-184D799E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FD8EE-3872-42C3-B128-E005E2AA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F005CA-27BE-4250-9A4C-7C29A74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016B19-2C1E-4D57-82C1-9900191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7763F9-0D0B-4CA6-A037-22E83697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0DC98-4219-4F91-ACD3-B74E4873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1278CF-4518-494F-B7FE-83DD7633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010DCD-383F-4A53-87AD-5CBB684A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A5E866-4F42-4BEF-82ED-FFA1C1C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A7E563-B646-453F-BA0E-7579B690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67CC9C-12A4-4467-BFB3-2B4A0D78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8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8D833B-5803-4067-9F7D-2049C8CF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51B8888-FF0A-42CF-939C-0C424B9C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3E1113-D9EC-4A02-9D0E-E5DCAFEBA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057A-4866-4D59-88A0-6F31293D2C1B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EA349E-F047-4416-B5F7-E2D165AD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40EA73-93B8-43B4-9AC2-FF1B7E76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7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ie.ntu.edu.tw/~cjlin/papers/maxent_dual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if"/><Relationship Id="rId3" Type="http://schemas.openxmlformats.org/officeDocument/2006/relationships/image" Target="../media/image11.tif"/><Relationship Id="rId7" Type="http://schemas.openxmlformats.org/officeDocument/2006/relationships/image" Target="../media/image15.ti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"/><Relationship Id="rId5" Type="http://schemas.openxmlformats.org/officeDocument/2006/relationships/image" Target="../media/image13.tif"/><Relationship Id="rId4" Type="http://schemas.openxmlformats.org/officeDocument/2006/relationships/image" Target="../media/image12.tif"/><Relationship Id="rId9" Type="http://schemas.openxmlformats.org/officeDocument/2006/relationships/image" Target="../media/image1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61023-1E14-43D7-A221-C8CC58BE0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753819-ABE2-4584-BC5B-424B386D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588"/>
            <a:ext cx="9144000" cy="455212"/>
          </a:xfrm>
        </p:spPr>
        <p:txBody>
          <a:bodyPr/>
          <a:lstStyle/>
          <a:p>
            <a:r>
              <a:rPr lang="pl-PL" dirty="0"/>
              <a:t>Bartosz Świderski</a:t>
            </a:r>
          </a:p>
        </p:txBody>
      </p:sp>
    </p:spTree>
    <p:extLst>
      <p:ext uri="{BB962C8B-B14F-4D97-AF65-F5344CB8AC3E}">
        <p14:creationId xmlns:p14="http://schemas.microsoft.com/office/powerpoint/2010/main" val="119793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3601"/>
            <a:ext cx="10515600" cy="535922"/>
          </a:xfrm>
        </p:spPr>
        <p:txBody>
          <a:bodyPr>
            <a:normAutofit fontScale="90000"/>
          </a:bodyPr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/>
              <p:nvPr/>
            </p:nvSpPr>
            <p:spPr>
              <a:xfrm>
                <a:off x="230588" y="853704"/>
                <a:ext cx="11961412" cy="248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W metoda Newtona-</a:t>
                </a:r>
                <a:r>
                  <a:rPr lang="pl-PL" dirty="0" err="1"/>
                  <a:t>Raphsona</a:t>
                </a:r>
                <a:r>
                  <a:rPr lang="pl-PL" dirty="0"/>
                  <a:t> badaliśmy pochodną (tangens nachylenia stycznej) w wybranym punkcie (czerwonym) i przechodziliśmy do kolejnego punktu (zielonego) jakim było przecięcie się tej stycznej z osią </a:t>
                </a:r>
                <a:r>
                  <a:rPr lang="pl-PL" dirty="0" err="1"/>
                  <a:t>Ox</a:t>
                </a:r>
                <a:r>
                  <a:rPr lang="pl-PL" dirty="0"/>
                  <a:t>.</a:t>
                </a:r>
              </a:p>
              <a:p>
                <a:endParaRPr lang="pl-PL" dirty="0"/>
              </a:p>
              <a:p>
                <a:r>
                  <a:rPr lang="pl-PL" dirty="0"/>
                  <a:t>Zatem dla przypadku jednowymiarowego: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,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l-PL" b="0" dirty="0"/>
              </a:p>
              <a:p>
                <a:endParaRPr lang="pl-PL" dirty="0"/>
              </a:p>
              <a:p>
                <a:r>
                  <a:rPr lang="pl-PL" dirty="0"/>
                  <a:t>U nas postępujemy analogicznie, z tym że szukamy miejsce zerowego dla pochodnej oraz poruszamy się w przestrzeni wielowymiarowej</a:t>
                </a:r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853704"/>
                <a:ext cx="11961412" cy="2480166"/>
              </a:xfrm>
              <a:prstGeom prst="rect">
                <a:avLst/>
              </a:prstGeom>
              <a:blipFill>
                <a:blip r:embed="rId2"/>
                <a:stretch>
                  <a:fillRect l="-459" t="-1229" b="-29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F3BF3555-2183-48FC-8CED-69995ADC3C72}"/>
                  </a:ext>
                </a:extLst>
              </p:cNvPr>
              <p:cNvSpPr/>
              <p:nvPr/>
            </p:nvSpPr>
            <p:spPr>
              <a:xfrm>
                <a:off x="230588" y="3429000"/>
                <a:ext cx="5764077" cy="828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F3BF3555-2183-48FC-8CED-69995ADC3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3429000"/>
                <a:ext cx="5764077" cy="828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7BBD4D8-8190-4CED-B80A-8ED00D70E510}"/>
              </a:ext>
            </a:extLst>
          </p:cNvPr>
          <p:cNvSpPr txBox="1"/>
          <p:nvPr/>
        </p:nvSpPr>
        <p:spPr>
          <a:xfrm>
            <a:off x="324599" y="4353075"/>
            <a:ext cx="14234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czyli: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Prostokąt 34">
                <a:extLst>
                  <a:ext uri="{FF2B5EF4-FFF2-40B4-BE49-F238E27FC236}">
                    <a16:creationId xmlns:a16="http://schemas.microsoft.com/office/drawing/2014/main" id="{352E052E-DC1B-4E45-98F4-B37469577C6E}"/>
                  </a:ext>
                </a:extLst>
              </p:cNvPr>
              <p:cNvSpPr/>
              <p:nvPr/>
            </p:nvSpPr>
            <p:spPr>
              <a:xfrm>
                <a:off x="-76650" y="5077976"/>
                <a:ext cx="5764077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𝑽𝑿</m:t>
                              </m:r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Prostokąt 34">
                <a:extLst>
                  <a:ext uri="{FF2B5EF4-FFF2-40B4-BE49-F238E27FC236}">
                    <a16:creationId xmlns:a16="http://schemas.microsoft.com/office/drawing/2014/main" id="{352E052E-DC1B-4E45-98F4-B37469577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50" y="5077976"/>
                <a:ext cx="5764077" cy="384721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>
                <a:extLst>
                  <a:ext uri="{FF2B5EF4-FFF2-40B4-BE49-F238E27FC236}">
                    <a16:creationId xmlns:a16="http://schemas.microsoft.com/office/drawing/2014/main" id="{8308BDB4-D5F8-484C-8133-D32694230C7A}"/>
                  </a:ext>
                </a:extLst>
              </p:cNvPr>
              <p:cNvSpPr txBox="1"/>
              <p:nvPr/>
            </p:nvSpPr>
            <p:spPr>
              <a:xfrm>
                <a:off x="324599" y="5458228"/>
                <a:ext cx="8953168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gdzie:</a:t>
                </a:r>
              </a:p>
              <a:p>
                <a:endParaRPr lang="pl-PL" dirty="0"/>
              </a:p>
              <a:p>
                <a:r>
                  <a:rPr lang="pl-PL" b="1" dirty="0"/>
                  <a:t>V</a:t>
                </a:r>
                <a:r>
                  <a:rPr lang="pl-PL" dirty="0"/>
                  <a:t> – macierz diagonalna o i-tym elemencie diagonalnym równym: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>
                <a:extLst>
                  <a:ext uri="{FF2B5EF4-FFF2-40B4-BE49-F238E27FC236}">
                    <a16:creationId xmlns:a16="http://schemas.microsoft.com/office/drawing/2014/main" id="{8308BDB4-D5F8-484C-8133-D3269423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99" y="5458228"/>
                <a:ext cx="8953168" cy="958980"/>
              </a:xfrm>
              <a:prstGeom prst="rect">
                <a:avLst/>
              </a:prstGeom>
              <a:blipFill>
                <a:blip r:embed="rId5"/>
                <a:stretch>
                  <a:fillRect l="-545" t="-3165" b="-75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>
            <a:extLst>
              <a:ext uri="{FF2B5EF4-FFF2-40B4-BE49-F238E27FC236}">
                <a16:creationId xmlns:a16="http://schemas.microsoft.com/office/drawing/2014/main" id="{10B64431-423F-4C9B-BAAC-E876A19E71C9}"/>
              </a:ext>
            </a:extLst>
          </p:cNvPr>
          <p:cNvSpPr txBox="1"/>
          <p:nvPr/>
        </p:nvSpPr>
        <p:spPr>
          <a:xfrm>
            <a:off x="324598" y="6567854"/>
            <a:ext cx="101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*W praktyce część pakietów może stosować jeszcze inne tricki pomagające w zbieżności</a:t>
            </a:r>
          </a:p>
        </p:txBody>
      </p:sp>
    </p:spTree>
    <p:extLst>
      <p:ext uri="{BB962C8B-B14F-4D97-AF65-F5344CB8AC3E}">
        <p14:creationId xmlns:p14="http://schemas.microsoft.com/office/powerpoint/2010/main" val="99815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D54F1D8-FC98-4C75-A8DF-58B9DB8F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" y="2138362"/>
            <a:ext cx="3638550" cy="258127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D60C2DF-3578-40F4-A059-6B23DB1BAB94}"/>
              </a:ext>
            </a:extLst>
          </p:cNvPr>
          <p:cNvSpPr txBox="1"/>
          <p:nvPr/>
        </p:nvSpPr>
        <p:spPr>
          <a:xfrm>
            <a:off x="2044192" y="1198448"/>
            <a:ext cx="6577306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dane =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csvread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'dane.csv'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pl-PL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%wczytanie danych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169066-3900-4EEF-9FCE-B709A27A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566" y="86866"/>
            <a:ext cx="2828925" cy="352425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C9BD261-F15C-40E8-909C-F0FD782A26B1}"/>
              </a:ext>
            </a:extLst>
          </p:cNvPr>
          <p:cNvSpPr txBox="1"/>
          <p:nvPr/>
        </p:nvSpPr>
        <p:spPr>
          <a:xfrm>
            <a:off x="61509" y="5173273"/>
            <a:ext cx="39653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w=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regresja_logistyczna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(dane(:,1:2),dane(:,3))</a:t>
            </a:r>
          </a:p>
          <a:p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 =</a:t>
            </a:r>
          </a:p>
          <a:p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-0.901115674667631</a:t>
            </a: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0.586140256496045</a:t>
            </a: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0.433064914214465</a:t>
            </a:r>
          </a:p>
          <a:p>
            <a:endParaRPr lang="pl-PL" dirty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03BFDE9-1448-4472-AF61-DAC749759FEB}"/>
              </a:ext>
            </a:extLst>
          </p:cNvPr>
          <p:cNvCxnSpPr>
            <a:cxnSpLocks/>
          </p:cNvCxnSpPr>
          <p:nvPr/>
        </p:nvCxnSpPr>
        <p:spPr>
          <a:xfrm>
            <a:off x="4018081" y="2013438"/>
            <a:ext cx="61550" cy="44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F7037E9-BE8F-4D7C-B5F2-4D25A898DF7D}"/>
              </a:ext>
            </a:extLst>
          </p:cNvPr>
          <p:cNvSpPr txBox="1"/>
          <p:nvPr/>
        </p:nvSpPr>
        <p:spPr>
          <a:xfrm>
            <a:off x="4147587" y="3552124"/>
            <a:ext cx="7883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Statistics and Machine Learning Toolbox</a:t>
            </a:r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pl-PL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fitglm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(dane(:,1:2),dane(:,3),</a:t>
            </a:r>
            <a:r>
              <a:rPr lang="pl-PL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'Distribution'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l-PL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binomial</a:t>
            </a:r>
            <a:r>
              <a:rPr lang="pl-PL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w=mdl.Coefficients.Estimate</a:t>
            </a:r>
          </a:p>
          <a:p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 =</a:t>
            </a:r>
          </a:p>
          <a:p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-0.901115674667632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0.586140256496039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0.433064914214455</a:t>
            </a:r>
            <a:endParaRPr lang="pl-PL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206DE8A5-0229-4D97-BF7A-3EA1F269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155" y="644344"/>
            <a:ext cx="2370938" cy="8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D60C2DF-3578-40F4-A059-6B23DB1BAB94}"/>
              </a:ext>
            </a:extLst>
          </p:cNvPr>
          <p:cNvSpPr txBox="1"/>
          <p:nvPr/>
        </p:nvSpPr>
        <p:spPr>
          <a:xfrm>
            <a:off x="281873" y="1461631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dane=read.csv(</a:t>
            </a:r>
            <a:r>
              <a:rPr lang="pl-PL" dirty="0">
                <a:solidFill>
                  <a:srgbClr val="A02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'dane.</a:t>
            </a:r>
            <a:r>
              <a:rPr lang="pl-PL" dirty="0" err="1">
                <a:solidFill>
                  <a:srgbClr val="A02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csv</a:t>
            </a:r>
            <a:r>
              <a:rPr lang="pl-PL" dirty="0">
                <a:solidFill>
                  <a:srgbClr val="A02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header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=FALSE) </a:t>
            </a:r>
            <a:r>
              <a:rPr lang="pl-PL" dirty="0">
                <a:solidFill>
                  <a:srgbClr val="228B2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#wczytanie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169066-3900-4EEF-9FCE-B709A27A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566" y="86866"/>
            <a:ext cx="2828925" cy="352425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C9BD261-F15C-40E8-909C-F0FD782A26B1}"/>
              </a:ext>
            </a:extLst>
          </p:cNvPr>
          <p:cNvSpPr txBox="1"/>
          <p:nvPr/>
        </p:nvSpPr>
        <p:spPr>
          <a:xfrm>
            <a:off x="61509" y="5173273"/>
            <a:ext cx="396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&gt; w=</a:t>
            </a:r>
            <a:r>
              <a:rPr lang="pl-PL" sz="1000" dirty="0" err="1"/>
              <a:t>regresja_logistyczna</a:t>
            </a:r>
            <a:r>
              <a:rPr lang="pl-PL" sz="1000" dirty="0"/>
              <a:t>(dane[,1:2],dane[,3])</a:t>
            </a:r>
          </a:p>
          <a:p>
            <a:r>
              <a:rPr lang="pl-PL" sz="1000" dirty="0"/>
              <a:t>&gt; w</a:t>
            </a:r>
          </a:p>
          <a:p>
            <a:r>
              <a:rPr lang="pl-PL" sz="1000" dirty="0"/>
              <a:t>           [,1]</a:t>
            </a:r>
          </a:p>
          <a:p>
            <a:r>
              <a:rPr lang="pl-PL" sz="1000" dirty="0"/>
              <a:t>[1,] -0.9011157</a:t>
            </a:r>
          </a:p>
          <a:p>
            <a:r>
              <a:rPr lang="pl-PL" sz="1000" dirty="0"/>
              <a:t>[2,]  0.5861403</a:t>
            </a:r>
          </a:p>
          <a:p>
            <a:r>
              <a:rPr lang="pl-PL" sz="1000" dirty="0"/>
              <a:t>[3,]  0.4330649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03BFDE9-1448-4472-AF61-DAC749759FEB}"/>
              </a:ext>
            </a:extLst>
          </p:cNvPr>
          <p:cNvCxnSpPr>
            <a:cxnSpLocks/>
          </p:cNvCxnSpPr>
          <p:nvPr/>
        </p:nvCxnSpPr>
        <p:spPr>
          <a:xfrm>
            <a:off x="5492621" y="1874396"/>
            <a:ext cx="61550" cy="44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F7037E9-BE8F-4D7C-B5F2-4D25A898DF7D}"/>
              </a:ext>
            </a:extLst>
          </p:cNvPr>
          <p:cNvSpPr txBox="1"/>
          <p:nvPr/>
        </p:nvSpPr>
        <p:spPr>
          <a:xfrm>
            <a:off x="5946863" y="4288982"/>
            <a:ext cx="57164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model&lt;-</a:t>
            </a:r>
            <a:r>
              <a:rPr lang="pl-PL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</a:t>
            </a:r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(dane[,3]~., family=</a:t>
            </a:r>
            <a:r>
              <a:rPr lang="pl-PL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binomial</a:t>
            </a:r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data=dane[,1:2])</a:t>
            </a:r>
          </a:p>
          <a:p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w=</a:t>
            </a:r>
            <a:r>
              <a:rPr lang="pl-PL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model$coef</a:t>
            </a:r>
            <a:endParaRPr lang="pl-PL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w</a:t>
            </a:r>
          </a:p>
          <a:p>
            <a:endParaRPr lang="pl-PL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</a:t>
            </a:r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         V1          V2 </a:t>
            </a:r>
          </a:p>
          <a:p>
            <a:r>
              <a:rPr lang="pl-PL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-0.9011157   0.5861403   0.4330649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A12830-1DD2-4CDD-A9CF-95F939CE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54" y="609282"/>
            <a:ext cx="1372829" cy="927931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2F8C63B-85C7-48E3-8CCC-B257A3154F82}"/>
              </a:ext>
            </a:extLst>
          </p:cNvPr>
          <p:cNvSpPr/>
          <p:nvPr/>
        </p:nvSpPr>
        <p:spPr>
          <a:xfrm>
            <a:off x="83289" y="1919103"/>
            <a:ext cx="571644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>
                <a:latin typeface="Courier New" panose="02070309020205020404" pitchFamily="49" charset="0"/>
              </a:rPr>
              <a:t>regresja_logistyczna</a:t>
            </a:r>
            <a:r>
              <a:rPr lang="pl-PL" sz="1500" dirty="0">
                <a:latin typeface="Courier New" panose="02070309020205020404" pitchFamily="49" charset="0"/>
              </a:rPr>
              <a:t> &lt;- </a:t>
            </a:r>
            <a:r>
              <a:rPr lang="pl-PL" sz="1500" dirty="0" err="1">
                <a:latin typeface="Courier New" panose="02070309020205020404" pitchFamily="49" charset="0"/>
              </a:rPr>
              <a:t>function</a:t>
            </a:r>
            <a:r>
              <a:rPr lang="pl-PL" sz="1500" dirty="0">
                <a:latin typeface="Courier New" panose="02070309020205020404" pitchFamily="49" charset="0"/>
              </a:rPr>
              <a:t>(</a:t>
            </a:r>
            <a:r>
              <a:rPr lang="pl-PL" sz="1500" dirty="0" err="1">
                <a:latin typeface="Courier New" panose="02070309020205020404" pitchFamily="49" charset="0"/>
              </a:rPr>
              <a:t>x,y</a:t>
            </a:r>
            <a:r>
              <a:rPr lang="pl-PL" sz="1500" dirty="0">
                <a:latin typeface="Courier New" panose="02070309020205020404" pitchFamily="49" charset="0"/>
              </a:rPr>
              <a:t>){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X=</a:t>
            </a:r>
            <a:r>
              <a:rPr lang="pl-PL" sz="1500" dirty="0" err="1">
                <a:latin typeface="Courier New" panose="02070309020205020404" pitchFamily="49" charset="0"/>
              </a:rPr>
              <a:t>as.matrix</a:t>
            </a:r>
            <a:r>
              <a:rPr lang="pl-PL" sz="1500" dirty="0">
                <a:latin typeface="Courier New" panose="02070309020205020404" pitchFamily="49" charset="0"/>
              </a:rPr>
              <a:t>(</a:t>
            </a:r>
            <a:r>
              <a:rPr lang="pl-PL" sz="1500" dirty="0" err="1">
                <a:latin typeface="Courier New" panose="02070309020205020404" pitchFamily="49" charset="0"/>
              </a:rPr>
              <a:t>cbind</a:t>
            </a:r>
            <a:r>
              <a:rPr lang="pl-PL" sz="1500" dirty="0">
                <a:latin typeface="Courier New" panose="02070309020205020404" pitchFamily="49" charset="0"/>
              </a:rPr>
              <a:t>(matrix(1, </a:t>
            </a:r>
            <a:r>
              <a:rPr lang="pl-PL" sz="1500" dirty="0" err="1">
                <a:latin typeface="Courier New" panose="02070309020205020404" pitchFamily="49" charset="0"/>
              </a:rPr>
              <a:t>nrow</a:t>
            </a:r>
            <a:r>
              <a:rPr lang="pl-PL" sz="1500" dirty="0">
                <a:latin typeface="Courier New" panose="02070309020205020404" pitchFamily="49" charset="0"/>
              </a:rPr>
              <a:t>(x), 1),x))   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w&lt;- matrix(0, </a:t>
            </a:r>
            <a:r>
              <a:rPr lang="pl-PL" sz="1500" dirty="0" err="1">
                <a:latin typeface="Courier New" panose="02070309020205020404" pitchFamily="49" charset="0"/>
              </a:rPr>
              <a:t>ncol</a:t>
            </a:r>
            <a:r>
              <a:rPr lang="pl-PL" sz="1500" dirty="0">
                <a:latin typeface="Courier New" panose="02070309020205020404" pitchFamily="49" charset="0"/>
              </a:rPr>
              <a:t>(X), 1)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</a:t>
            </a:r>
            <a:r>
              <a:rPr lang="pl-PL" sz="1500" dirty="0" err="1">
                <a:latin typeface="Courier New" panose="02070309020205020404" pitchFamily="49" charset="0"/>
              </a:rPr>
              <a:t>w_old</a:t>
            </a:r>
            <a:r>
              <a:rPr lang="pl-PL" sz="1500" dirty="0">
                <a:latin typeface="Courier New" panose="02070309020205020404" pitchFamily="49" charset="0"/>
              </a:rPr>
              <a:t>=w+10E9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</a:t>
            </a:r>
            <a:r>
              <a:rPr lang="pl-PL" sz="1500" dirty="0" err="1">
                <a:latin typeface="Courier New" panose="02070309020205020404" pitchFamily="49" charset="0"/>
              </a:rPr>
              <a:t>while</a:t>
            </a:r>
            <a:r>
              <a:rPr lang="pl-PL" sz="1500" dirty="0">
                <a:latin typeface="Courier New" panose="02070309020205020404" pitchFamily="49" charset="0"/>
              </a:rPr>
              <a:t> ( norm(w-</a:t>
            </a:r>
            <a:r>
              <a:rPr lang="pl-PL" sz="1500" dirty="0" err="1">
                <a:latin typeface="Courier New" panose="02070309020205020404" pitchFamily="49" charset="0"/>
              </a:rPr>
              <a:t>w_old</a:t>
            </a:r>
            <a:r>
              <a:rPr lang="pl-PL" sz="1500" dirty="0">
                <a:latin typeface="Courier New" panose="02070309020205020404" pitchFamily="49" charset="0"/>
              </a:rPr>
              <a:t>, </a:t>
            </a:r>
            <a:r>
              <a:rPr lang="pl-PL" sz="1500" dirty="0" err="1">
                <a:latin typeface="Courier New" panose="02070309020205020404" pitchFamily="49" charset="0"/>
              </a:rPr>
              <a:t>type</a:t>
            </a:r>
            <a:r>
              <a:rPr lang="pl-PL" sz="1500" dirty="0">
                <a:latin typeface="Courier New" panose="02070309020205020404" pitchFamily="49" charset="0"/>
              </a:rPr>
              <a:t>="2")&gt;0.00001 ){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	</a:t>
            </a:r>
            <a:r>
              <a:rPr lang="pl-PL" sz="1500" dirty="0" err="1">
                <a:latin typeface="Courier New" panose="02070309020205020404" pitchFamily="49" charset="0"/>
              </a:rPr>
              <a:t>w_old</a:t>
            </a:r>
            <a:r>
              <a:rPr lang="pl-PL" sz="1500" dirty="0">
                <a:latin typeface="Courier New" panose="02070309020205020404" pitchFamily="49" charset="0"/>
              </a:rPr>
              <a:t>=w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	p=</a:t>
            </a:r>
            <a:r>
              <a:rPr lang="pl-PL" sz="1500" dirty="0" err="1">
                <a:latin typeface="Courier New" panose="02070309020205020404" pitchFamily="49" charset="0"/>
              </a:rPr>
              <a:t>exp</a:t>
            </a:r>
            <a:r>
              <a:rPr lang="pl-PL" sz="1500" dirty="0">
                <a:latin typeface="Courier New" panose="02070309020205020404" pitchFamily="49" charset="0"/>
              </a:rPr>
              <a:t>(X%*%w)/(1+exp(X%*%w))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	V=</a:t>
            </a:r>
            <a:r>
              <a:rPr lang="pl-PL" sz="1500" dirty="0" err="1">
                <a:latin typeface="Courier New" panose="02070309020205020404" pitchFamily="49" charset="0"/>
              </a:rPr>
              <a:t>diag</a:t>
            </a:r>
            <a:r>
              <a:rPr lang="pl-PL" sz="1500" dirty="0">
                <a:latin typeface="Courier New" panose="02070309020205020404" pitchFamily="49" charset="0"/>
              </a:rPr>
              <a:t>(c(p*(1-p)))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	w=</a:t>
            </a:r>
            <a:r>
              <a:rPr lang="pl-PL" sz="1500" dirty="0" err="1">
                <a:latin typeface="Courier New" panose="02070309020205020404" pitchFamily="49" charset="0"/>
              </a:rPr>
              <a:t>w+solve</a:t>
            </a:r>
            <a:r>
              <a:rPr lang="pl-PL" sz="1500" dirty="0">
                <a:latin typeface="Courier New" panose="02070309020205020404" pitchFamily="49" charset="0"/>
              </a:rPr>
              <a:t>(t(X)%*%V%*%</a:t>
            </a:r>
            <a:r>
              <a:rPr lang="pl-PL" sz="1500" dirty="0" err="1">
                <a:latin typeface="Courier New" panose="02070309020205020404" pitchFamily="49" charset="0"/>
              </a:rPr>
              <a:t>X,t</a:t>
            </a:r>
            <a:r>
              <a:rPr lang="pl-PL" sz="1500" dirty="0">
                <a:latin typeface="Courier New" panose="02070309020205020404" pitchFamily="49" charset="0"/>
              </a:rPr>
              <a:t>(X)%*%(y-p))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}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</a:t>
            </a:r>
            <a:r>
              <a:rPr lang="pl-PL" sz="1500" dirty="0" err="1">
                <a:latin typeface="Courier New" panose="02070309020205020404" pitchFamily="49" charset="0"/>
              </a:rPr>
              <a:t>rownames</a:t>
            </a:r>
            <a:r>
              <a:rPr lang="pl-PL" sz="1500" dirty="0">
                <a:latin typeface="Courier New" panose="02070309020205020404" pitchFamily="49" charset="0"/>
              </a:rPr>
              <a:t>(w)&lt;-NULL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   return(w)</a:t>
            </a:r>
          </a:p>
          <a:p>
            <a:r>
              <a:rPr lang="pl-PL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47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6096000" y="2982531"/>
            <a:ext cx="5059680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169066-3900-4EEF-9FCE-B709A27A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566" y="86866"/>
            <a:ext cx="2828925" cy="352425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C9BD261-F15C-40E8-909C-F0FD782A26B1}"/>
              </a:ext>
            </a:extLst>
          </p:cNvPr>
          <p:cNvSpPr txBox="1"/>
          <p:nvPr/>
        </p:nvSpPr>
        <p:spPr>
          <a:xfrm>
            <a:off x="61509" y="4288533"/>
            <a:ext cx="3965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[-0.90111567  0.58614026  0.43306491]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5EB3398-26EB-4720-AAAC-75DB339F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20" y="653401"/>
            <a:ext cx="2828925" cy="720090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EA2D5F7C-FA96-4BDC-A285-255D0914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" y="1356417"/>
            <a:ext cx="744708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dane=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'dane.</a:t>
            </a:r>
            <a:r>
              <a:rPr kumimoji="0" lang="pl-PL" altLang="pl-PL" sz="15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l-PL" altLang="pl-PL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#wczytanie danych</a:t>
            </a:r>
            <a:endParaRPr kumimoji="0" lang="pl-PL" altLang="pl-PL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81D32D-0DE5-4846-B934-CB811BB4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9" y="2048388"/>
            <a:ext cx="582932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regresja_logistyczna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x),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w+np.inf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(w-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)&gt;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0.00001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p=(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(np.dot(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))/(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+np.exp(np.dot(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np.diag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(p*(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w+np.linalg.solve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(np.dot(np.dot(X.T,V),X), np.dot(X.T,(y-p)))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regresja_logistyczna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03BFDE9-1448-4472-AF61-DAC749759FEB}"/>
              </a:ext>
            </a:extLst>
          </p:cNvPr>
          <p:cNvCxnSpPr>
            <a:cxnSpLocks/>
          </p:cNvCxnSpPr>
          <p:nvPr/>
        </p:nvCxnSpPr>
        <p:spPr>
          <a:xfrm>
            <a:off x="5701465" y="1910415"/>
            <a:ext cx="61550" cy="44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>
            <a:extLst>
              <a:ext uri="{FF2B5EF4-FFF2-40B4-BE49-F238E27FC236}">
                <a16:creationId xmlns:a16="http://schemas.microsoft.com/office/drawing/2014/main" id="{A2A77B41-33E0-44A6-BA0F-A72631CA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88314"/>
            <a:ext cx="4933137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as_matrix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X),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as_matrix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glm_binom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sm.GLM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(y, X,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sm.families.Binomial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glm_binom.fit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res.params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[-0.90111567  0.58614026  0.43306491]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9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EC812F8-AD1B-440D-BC89-483FB56A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04" y="2805978"/>
            <a:ext cx="530752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as_matrix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X),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as_matrix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linear_model.LogisticRegression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1e100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logreg.fit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logreg.coef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6096000" y="2982531"/>
            <a:ext cx="5059680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169066-3900-4EEF-9FCE-B709A27A1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2"/>
          <a:stretch/>
        </p:blipFill>
        <p:spPr>
          <a:xfrm>
            <a:off x="9301566" y="86866"/>
            <a:ext cx="2828925" cy="333954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5EB3398-26EB-4720-AAAC-75DB339F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20" y="653401"/>
            <a:ext cx="2828925" cy="720090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EA2D5F7C-FA96-4BDC-A285-255D0914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" y="1356417"/>
            <a:ext cx="744708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dane=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'dane.</a:t>
            </a:r>
            <a:r>
              <a:rPr kumimoji="0" lang="pl-PL" altLang="pl-PL" sz="15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5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l-PL" altLang="pl-PL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#wczytanie danych</a:t>
            </a:r>
            <a:endParaRPr kumimoji="0" lang="pl-PL" altLang="pl-PL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A2A77B41-33E0-44A6-BA0F-A72631CA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192" y="2198984"/>
            <a:ext cx="302117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[-0.90111567  0.58614026  0.43306491]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FBD01C-47E9-499E-9353-2F2CAF3E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" y="2456696"/>
            <a:ext cx="562378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regresja_logistyczna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np.asmatrix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x),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np.asmatrix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np.asmatrix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(y[:,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w+np.inf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(w-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)&gt;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0.00001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(X*w)/(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+np.exp(X*w))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np.asmatrix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np.diag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(p,(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-p)))[:,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w+np.linalg.solve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(X.T*V*X, X.T*(y-p))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regresja_logistyczna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dane.iloc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58D7981-516C-4077-8727-BBF4ADDB4004}"/>
              </a:ext>
            </a:extLst>
          </p:cNvPr>
          <p:cNvSpPr/>
          <p:nvPr/>
        </p:nvSpPr>
        <p:spPr>
          <a:xfrm>
            <a:off x="70802" y="522458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[[-0.90111567]</a:t>
            </a: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[ 0.58614026]</a:t>
            </a: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[ 0.43306491]]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D956002-511C-4300-B6C6-40183E038EE4}"/>
              </a:ext>
            </a:extLst>
          </p:cNvPr>
          <p:cNvSpPr txBox="1"/>
          <p:nvPr/>
        </p:nvSpPr>
        <p:spPr>
          <a:xfrm>
            <a:off x="254977" y="2127738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Bardziej „macierzowo”: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986C6A9-46C0-441E-9C22-2DE4107965B0}"/>
              </a:ext>
            </a:extLst>
          </p:cNvPr>
          <p:cNvSpPr txBox="1"/>
          <p:nvPr/>
        </p:nvSpPr>
        <p:spPr>
          <a:xfrm>
            <a:off x="6079899" y="1826727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Poprzednio mieliśmy: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49B668A-FB8F-4297-8F52-0D9BCFEBD208}"/>
              </a:ext>
            </a:extLst>
          </p:cNvPr>
          <p:cNvSpPr txBox="1"/>
          <p:nvPr/>
        </p:nvSpPr>
        <p:spPr>
          <a:xfrm>
            <a:off x="5938304" y="2469299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Teraz użyjmy </a:t>
            </a:r>
            <a:r>
              <a:rPr lang="pl-PL" dirty="0" err="1"/>
              <a:t>sklearna</a:t>
            </a:r>
            <a:r>
              <a:rPr lang="pl-PL" dirty="0"/>
              <a:t>: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03BFDE9-1448-4472-AF61-DAC749759FEB}"/>
              </a:ext>
            </a:extLst>
          </p:cNvPr>
          <p:cNvCxnSpPr>
            <a:cxnSpLocks/>
          </p:cNvCxnSpPr>
          <p:nvPr/>
        </p:nvCxnSpPr>
        <p:spPr>
          <a:xfrm>
            <a:off x="5807417" y="1909795"/>
            <a:ext cx="61550" cy="44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>
            <a:extLst>
              <a:ext uri="{FF2B5EF4-FFF2-40B4-BE49-F238E27FC236}">
                <a16:creationId xmlns:a16="http://schemas.microsoft.com/office/drawing/2014/main" id="{FBE36B71-4CD9-4752-8DE2-135F9A5BE37A}"/>
              </a:ext>
            </a:extLst>
          </p:cNvPr>
          <p:cNvSpPr/>
          <p:nvPr/>
        </p:nvSpPr>
        <p:spPr>
          <a:xfrm>
            <a:off x="5903803" y="4266492"/>
            <a:ext cx="47800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[[-0.45055783  0.58614025  0.43306491]]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BAD329-6CC2-4FC7-AF82-FA3764FD20FB}"/>
              </a:ext>
            </a:extLst>
          </p:cNvPr>
          <p:cNvSpPr txBox="1"/>
          <p:nvPr/>
        </p:nvSpPr>
        <p:spPr>
          <a:xfrm>
            <a:off x="6052571" y="5362777"/>
            <a:ext cx="448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Porównawczo dla C=1 (</a:t>
            </a:r>
            <a:r>
              <a:rPr lang="pl-PL" dirty="0" err="1"/>
              <a:t>default</a:t>
            </a:r>
            <a:r>
              <a:rPr lang="pl-PL" dirty="0"/>
              <a:t>):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78CABC1-9EBC-4CE5-BB89-82B32003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177" y="5697499"/>
            <a:ext cx="415849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linear_model.LogisticRegression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logreg.fit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logreg.coef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47DB504C-0504-47EA-B536-E491BD568EC2}"/>
              </a:ext>
            </a:extLst>
          </p:cNvPr>
          <p:cNvSpPr/>
          <p:nvPr/>
        </p:nvSpPr>
        <p:spPr>
          <a:xfrm>
            <a:off x="6041308" y="6312314"/>
            <a:ext cx="47800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[[-0.30565278  0.44612132  0.38145121]]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88380B0-0C35-4AAF-8872-D377E1C9FD7A}"/>
              </a:ext>
            </a:extLst>
          </p:cNvPr>
          <p:cNvSpPr/>
          <p:nvPr/>
        </p:nvSpPr>
        <p:spPr>
          <a:xfrm>
            <a:off x="5895275" y="5037313"/>
            <a:ext cx="47800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[[-0.9011156</a:t>
            </a:r>
            <a:r>
              <a:rPr lang="pl-PL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0.5861402</a:t>
            </a:r>
            <a:r>
              <a:rPr lang="pl-PL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0.43306491]]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F0F37261-623B-47CA-81C1-0050605E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308" y="4495408"/>
            <a:ext cx="225962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w=logreg.coef_</a:t>
            </a:r>
            <a:b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]=w[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b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ACCF112-D025-46B6-AD91-3DE2DDBF1232}"/>
              </a:ext>
            </a:extLst>
          </p:cNvPr>
          <p:cNvSpPr txBox="1"/>
          <p:nvPr/>
        </p:nvSpPr>
        <p:spPr>
          <a:xfrm>
            <a:off x="9094728" y="4990032"/>
            <a:ext cx="302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Czasami te różnica mogą być większe …</a:t>
            </a:r>
          </a:p>
        </p:txBody>
      </p:sp>
    </p:spTree>
    <p:extLst>
      <p:ext uri="{BB962C8B-B14F-4D97-AF65-F5344CB8AC3E}">
        <p14:creationId xmlns:p14="http://schemas.microsoft.com/office/powerpoint/2010/main" val="311481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6096000" y="2982531"/>
            <a:ext cx="5059680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5EB3398-26EB-4720-AAAC-75DB339F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20" y="653401"/>
            <a:ext cx="2828925" cy="72009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986C6A9-46C0-441E-9C22-2DE4107965B0}"/>
              </a:ext>
            </a:extLst>
          </p:cNvPr>
          <p:cNvSpPr txBox="1"/>
          <p:nvPr/>
        </p:nvSpPr>
        <p:spPr>
          <a:xfrm>
            <a:off x="233013" y="1502898"/>
            <a:ext cx="1195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Dla poprzednich dwóch przykładów: </a:t>
            </a:r>
            <a:r>
              <a:rPr lang="en-US" dirty="0" err="1"/>
              <a:t>sklearn.linear_model.LogisticRegression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1e100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vs </a:t>
            </a:r>
            <a:r>
              <a:rPr lang="en-US" dirty="0" err="1"/>
              <a:t>statsmodels.api.GLM</a:t>
            </a:r>
            <a:endParaRPr lang="pl-PL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A79EE22-9D96-4657-AE9B-B1BF9F97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2399696"/>
            <a:ext cx="574137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y_est_sm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res.predict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(X)[:,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y_est_sklearn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logreg.predict_proba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(X)[:,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y_est_sklearn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y_est_sm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D109D18-7A39-48B9-A849-11084B3EECB6}"/>
              </a:ext>
            </a:extLst>
          </p:cNvPr>
          <p:cNvSpPr/>
          <p:nvPr/>
        </p:nvSpPr>
        <p:spPr>
          <a:xfrm>
            <a:off x="4128729" y="3084847"/>
            <a:ext cx="313857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/>
              <a:t>[[ 0.20846869  0.20846869]</a:t>
            </a:r>
          </a:p>
          <a:p>
            <a:r>
              <a:rPr lang="pl-PL" sz="1500" dirty="0"/>
              <a:t> [ 0.17758593  0.17758593]</a:t>
            </a:r>
          </a:p>
          <a:p>
            <a:r>
              <a:rPr lang="pl-PL" sz="1500" dirty="0"/>
              <a:t> [ 0.11301419  0.11301419]</a:t>
            </a:r>
          </a:p>
          <a:p>
            <a:r>
              <a:rPr lang="pl-PL" sz="1500" dirty="0"/>
              <a:t> [ 0.17241083  0.17241083]</a:t>
            </a:r>
          </a:p>
          <a:p>
            <a:r>
              <a:rPr lang="pl-PL" sz="1500" dirty="0"/>
              <a:t> [ 0.64044947  0.64044947]</a:t>
            </a:r>
          </a:p>
          <a:p>
            <a:r>
              <a:rPr lang="pl-PL" sz="1500" dirty="0"/>
              <a:t> [ 0.11170959  0.11170959]</a:t>
            </a:r>
          </a:p>
          <a:p>
            <a:r>
              <a:rPr lang="pl-PL" sz="1500" dirty="0"/>
              <a:t> [ 0.80695815  0.80695815]</a:t>
            </a:r>
          </a:p>
          <a:p>
            <a:r>
              <a:rPr lang="pl-PL" sz="1500" dirty="0"/>
              <a:t> [ 0.49125443  0.49125443]</a:t>
            </a:r>
          </a:p>
          <a:p>
            <a:r>
              <a:rPr lang="pl-PL" sz="1500" dirty="0"/>
              <a:t> [ 0.66622252  0.66622252]</a:t>
            </a:r>
          </a:p>
          <a:p>
            <a:r>
              <a:rPr lang="pl-PL" sz="1500" dirty="0"/>
              <a:t> [ 0.72794462  0.72794462]</a:t>
            </a:r>
          </a:p>
          <a:p>
            <a:r>
              <a:rPr lang="pl-PL" sz="1500" dirty="0"/>
              <a:t> [ 0.60449744  0.60449744]</a:t>
            </a:r>
          </a:p>
          <a:p>
            <a:r>
              <a:rPr lang="pl-PL" sz="1500" dirty="0"/>
              <a:t> [ 0.23485353  0.23485353]</a:t>
            </a:r>
          </a:p>
          <a:p>
            <a:r>
              <a:rPr lang="pl-PL" sz="1500" dirty="0"/>
              <a:t> [ 0.82783486  0.82783486]</a:t>
            </a:r>
          </a:p>
          <a:p>
            <a:r>
              <a:rPr lang="pl-PL" sz="1500" dirty="0"/>
              <a:t> [ 0.75718259  0.75718259]</a:t>
            </a:r>
          </a:p>
          <a:p>
            <a:r>
              <a:rPr lang="pl-PL" sz="1500" dirty="0"/>
              <a:t> [ 0.45961316  0.45961316]]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85FC6A-1211-470D-AAF3-25DFA76B4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5"/>
          <a:stretch/>
        </p:blipFill>
        <p:spPr>
          <a:xfrm>
            <a:off x="6847732" y="3850152"/>
            <a:ext cx="4700155" cy="1504950"/>
          </a:xfrm>
          <a:prstGeom prst="rect">
            <a:avLst/>
          </a:prstGeom>
        </p:spPr>
      </p:pic>
      <p:sp>
        <p:nvSpPr>
          <p:cNvPr id="11" name="pole tekstowe 4">
            <a:extLst>
              <a:ext uri="{FF2B5EF4-FFF2-40B4-BE49-F238E27FC236}">
                <a16:creationId xmlns:a16="http://schemas.microsoft.com/office/drawing/2014/main" id="{5107F696-56A9-4A68-A7F9-F41BE907A586}"/>
              </a:ext>
            </a:extLst>
          </p:cNvPr>
          <p:cNvSpPr txBox="1"/>
          <p:nvPr/>
        </p:nvSpPr>
        <p:spPr>
          <a:xfrm>
            <a:off x="7124224" y="3562089"/>
            <a:ext cx="538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4"/>
              </a:rPr>
              <a:t>https://www.csie.ntu.edu.tw/~cjlin/papers/maxent_dual.pdf</a:t>
            </a:r>
            <a:r>
              <a:rPr lang="pl-PL" sz="1200" dirty="0"/>
              <a:t> :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830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169066-3900-4EEF-9FCE-B709A27A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566" y="86866"/>
            <a:ext cx="2828925" cy="35242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5F36FA-0CE5-43CF-92C0-BDF61ADE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51" y="649867"/>
            <a:ext cx="2333625" cy="94297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F58B510-27F3-48AE-A146-C1C2D4EF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65" y="609282"/>
            <a:ext cx="893801" cy="102414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B16805F-A356-4B91-9AD1-5A78FE0E52EE}"/>
              </a:ext>
            </a:extLst>
          </p:cNvPr>
          <p:cNvSpPr txBox="1"/>
          <p:nvPr/>
        </p:nvSpPr>
        <p:spPr>
          <a:xfrm>
            <a:off x="710980" y="2329962"/>
            <a:ext cx="33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Dla chętnych (1 osoba) ?</a:t>
            </a:r>
          </a:p>
        </p:txBody>
      </p:sp>
    </p:spTree>
    <p:extLst>
      <p:ext uri="{BB962C8B-B14F-4D97-AF65-F5344CB8AC3E}">
        <p14:creationId xmlns:p14="http://schemas.microsoft.com/office/powerpoint/2010/main" val="28723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7967661-53B6-4815-BE0E-BA8DACE3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dirty="0"/>
                  <a:t>Załóżmy, że poruszamy się w problemie klasyfikacji do dwóch klas {0,1}.</a:t>
                </a:r>
              </a:p>
              <a:p>
                <a:pPr marL="0" indent="0">
                  <a:buNone/>
                </a:pPr>
                <a:r>
                  <a:rPr lang="pl-PL" dirty="0"/>
                  <a:t>Modelujemy prawdopodobieństwo przynależności np. do klasy pierwszej. Mamy </a:t>
                </a:r>
                <a:r>
                  <a:rPr lang="pl-PL" i="1" dirty="0"/>
                  <a:t>m</a:t>
                </a:r>
                <a:r>
                  <a:rPr lang="pl-PL" dirty="0"/>
                  <a:t> – próbek. Z każdą i-tą próbką jest związana prawdziwa realizacja jej klasy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dirty="0"/>
                  <a:t> {0,1} oraz :</a:t>
                </a:r>
              </a:p>
              <a:p>
                <a:r>
                  <a:rPr lang="pl-PL" dirty="0"/>
                  <a:t>prawdopodobieństwo realizacji klasy pierwszej pod warunkiem zaistnienia zestawu numerycznych deskryptorów (cech)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l-PL" dirty="0"/>
                  <a:t>: 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l-P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analogicznie – prawdopodobieństwo zaistnienia klasy zerowej: 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l-P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l-PL" dirty="0"/>
                  <a:t>,</a:t>
                </a:r>
              </a:p>
              <a:p>
                <a:pPr marL="0" indent="0">
                  <a:buNone/>
                </a:pPr>
                <a:r>
                  <a:rPr lang="pl-PL" dirty="0"/>
                  <a:t>gdzie </a:t>
                </a:r>
                <a:r>
                  <a:rPr lang="pl-PL" b="1" i="1" dirty="0"/>
                  <a:t>w</a:t>
                </a:r>
                <a:r>
                  <a:rPr lang="pl-PL" dirty="0"/>
                  <a:t> to wektor parametrów naszego modelu, p – oszacowanie prawdopodobieństwo przynależności do klasy pierwszej.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7967661-53B6-4815-BE0E-BA8DACE3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67661-53B6-4815-BE0E-BA8DACE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3153" cy="52796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 przykład:</a:t>
            </a:r>
          </a:p>
          <a:p>
            <a:pPr marL="0" indent="0">
              <a:buNone/>
            </a:pP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ymbol zastępczy zawartości 2">
                <a:extLst>
                  <a:ext uri="{FF2B5EF4-FFF2-40B4-BE49-F238E27FC236}">
                    <a16:creationId xmlns:a16="http://schemas.microsoft.com/office/drawing/2014/main" id="{E0F41621-A43C-4033-8921-C2FF27998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8527" y="2949935"/>
                <a:ext cx="7883056" cy="3339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000" dirty="0"/>
                  <a:t>Oczywiście chcielibyśmy mieć takie </a:t>
                </a:r>
                <a:r>
                  <a:rPr lang="pl-PL" sz="2000" b="1" i="1" dirty="0"/>
                  <a:t>w</a:t>
                </a:r>
                <a:r>
                  <a:rPr lang="pl-PL" sz="2000" dirty="0"/>
                  <a:t> aby (m.in.):</a:t>
                </a:r>
              </a:p>
              <a:p>
                <a14:m>
                  <m:oMath xmlns:m="http://schemas.openxmlformats.org/officeDocument/2006/math">
                    <m:r>
                      <a:rPr lang="pl-PL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l-PL" sz="2000" dirty="0"/>
                  <a:t> było jak najwyższe (bo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</a:t>
                </a:r>
              </a:p>
              <a:p>
                <a:pPr marL="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−0.4, −1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l-PL" sz="2000" dirty="0"/>
                  <a:t> było jak najniższe </a:t>
                </a:r>
                <a:r>
                  <a:rPr lang="pl-PL" sz="1500" dirty="0"/>
                  <a:t>[lub </a:t>
                </a:r>
                <a14:m>
                  <m:oMath xmlns:m="http://schemas.openxmlformats.org/officeDocument/2006/math">
                    <m:r>
                      <a:rPr lang="pl-PL" sz="15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l-PL" sz="15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−0.4, −1</m:t>
                        </m:r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pl-PL" sz="15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l-PL" sz="1500" dirty="0"/>
                  <a:t> jak najwyższe]</a:t>
                </a:r>
                <a:r>
                  <a:rPr lang="pl-PL" sz="2000" dirty="0"/>
                  <a:t> (bo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8" name="Symbol zastępczy zawartości 2">
                <a:extLst>
                  <a:ext uri="{FF2B5EF4-FFF2-40B4-BE49-F238E27FC236}">
                    <a16:creationId xmlns:a16="http://schemas.microsoft.com/office/drawing/2014/main" id="{E0F41621-A43C-4033-8921-C2FF27998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27" y="2949935"/>
                <a:ext cx="7883056" cy="3339547"/>
              </a:xfrm>
              <a:prstGeom prst="rect">
                <a:avLst/>
              </a:prstGeom>
              <a:blipFill>
                <a:blip r:embed="rId2"/>
                <a:stretch>
                  <a:fillRect l="-773" t="-20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6EEC803-A8F2-42F3-BADC-01E6E237A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55530"/>
              </p:ext>
            </p:extLst>
          </p:nvPr>
        </p:nvGraphicFramePr>
        <p:xfrm>
          <a:off x="523902" y="2949935"/>
          <a:ext cx="2032000" cy="3108960"/>
        </p:xfrm>
        <a:graphic>
          <a:graphicData uri="http://schemas.openxmlformats.org/drawingml/2006/table">
            <a:tbl>
              <a:tblPr/>
              <a:tblGrid>
                <a:gridCol w="230909">
                  <a:extLst>
                    <a:ext uri="{9D8B030D-6E8A-4147-A177-3AD203B41FA5}">
                      <a16:colId xmlns:a16="http://schemas.microsoft.com/office/drawing/2014/main" val="235404006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4926422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0321335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728771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8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97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15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0132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36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83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92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96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638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33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298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253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95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04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22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63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4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7967661-53B6-4815-BE0E-BA8DACE3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2209"/>
                <a:ext cx="10515600" cy="490475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sz="2000" dirty="0"/>
                  <a:t>Z innej strony:</a:t>
                </a:r>
              </a:p>
              <a:p>
                <a:pPr marL="0" indent="0">
                  <a:buNone/>
                </a:pPr>
                <a:r>
                  <a:rPr lang="pl-PL" sz="2000" dirty="0"/>
                  <a:t>Stosujemy metodę największej wiarygodności, a więc szukamy takiego modelu (prawdopodobieństwa) który będzie maksymalizował prawdopodobieństwo zaistnienia wszystkich </a:t>
                </a:r>
                <a:r>
                  <a:rPr lang="pl-PL" sz="2000" u="sng" dirty="0"/>
                  <a:t>prawdziwych</a:t>
                </a:r>
                <a:r>
                  <a:rPr lang="pl-PL" sz="2000" dirty="0"/>
                  <a:t> realizacji łącznie </a:t>
                </a:r>
                <a:r>
                  <a:rPr lang="pl-PL" sz="2000" dirty="0" err="1"/>
                  <a:t>tzn</a:t>
                </a:r>
                <a:r>
                  <a:rPr lang="pl-PL" sz="2000" dirty="0"/>
                  <a:t>:</a:t>
                </a:r>
                <a:endParaRPr lang="pl-PL" sz="20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000" i="1" dirty="0"/>
              </a:p>
              <a:p>
                <a:pPr marL="0" indent="0">
                  <a:buNone/>
                </a:pPr>
                <a:r>
                  <a:rPr lang="pl-PL" sz="20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jest zmienną losową (mającą realizacje: {0,1}).</a:t>
                </a:r>
              </a:p>
              <a:p>
                <a:pPr marL="0" indent="0">
                  <a:buNone/>
                </a:pPr>
                <a:r>
                  <a:rPr lang="pl-PL" sz="2000" dirty="0"/>
                  <a:t>Przy założeniu niezależności zmiennych losowych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l-PL" sz="2000" dirty="0"/>
                  <a:t> maksymalizujemy zatem iloczyn: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l-PL" sz="2000" dirty="0"/>
                  <a:t>…</a:t>
                </a:r>
                <a:r>
                  <a:rPr lang="pl-PL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l-PL" sz="2000" b="0" dirty="0"/>
                  <a:t>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l-PL" sz="2000" dirty="0"/>
              </a:p>
              <a:p>
                <a:pPr marL="0" indent="0">
                  <a:buNone/>
                </a:pPr>
                <a:r>
                  <a:rPr lang="pl-PL" sz="2000" dirty="0"/>
                  <a:t>Wróćmy do modelu zwracającego konkretne prawdopodobieństwo dla danego zestawu cech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l-PL" sz="2000" dirty="0"/>
                  <a:t> i parametru </a:t>
                </a:r>
                <a:r>
                  <a:rPr lang="pl-PL" sz="2000" b="1" i="1" dirty="0"/>
                  <a:t>w</a:t>
                </a:r>
                <a:r>
                  <a:rPr lang="pl-PL" sz="2000" dirty="0"/>
                  <a:t>:</a:t>
                </a:r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 1−</m:t>
                                      </m:r>
                                      <m:r>
                                        <a:rPr lang="pl-PL" sz="200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pl-PL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pl-PL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l-PL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l-PL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𝑔𝑑𝑦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l-PL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l-PL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l-PL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l-PL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l-PL" sz="200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pl-PL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pl-PL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l-PL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l-PL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𝑔𝑑𝑦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l-PL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l-PL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l-PL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l-PL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2000" b="0" dirty="0"/>
              </a:p>
              <a:p>
                <a:pPr marL="0" indent="0">
                  <a:buNone/>
                </a:pPr>
                <a:r>
                  <a:rPr lang="pl-PL" sz="2000" dirty="0"/>
                  <a:t>Innymi słowy modelujemy warunkowy rozkład zmiennej losowej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pod warunkiem wektora cech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l-PL" sz="2000" dirty="0"/>
                  <a:t>, z parametrem </a:t>
                </a:r>
                <a:r>
                  <a:rPr lang="pl-PL" sz="2000" b="1" i="1" dirty="0"/>
                  <a:t>w</a:t>
                </a:r>
                <a:r>
                  <a:rPr lang="pl-PL" sz="2000" dirty="0"/>
                  <a:t>.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7967661-53B6-4815-BE0E-BA8DACE3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2209"/>
                <a:ext cx="10515600" cy="4904754"/>
              </a:xfrm>
              <a:blipFill>
                <a:blip r:embed="rId2"/>
                <a:stretch>
                  <a:fillRect l="-638" t="-1866" r="-870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67661-53B6-4815-BE0E-BA8DACE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80" y="703338"/>
            <a:ext cx="4361953" cy="5279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Wracając do naszego przykładu: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6EEC803-A8F2-42F3-BADC-01E6E237A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64119"/>
              </p:ext>
            </p:extLst>
          </p:nvPr>
        </p:nvGraphicFramePr>
        <p:xfrm>
          <a:off x="304801" y="1173618"/>
          <a:ext cx="2032000" cy="3108960"/>
        </p:xfrm>
        <a:graphic>
          <a:graphicData uri="http://schemas.openxmlformats.org/drawingml/2006/table">
            <a:tbl>
              <a:tblPr/>
              <a:tblGrid>
                <a:gridCol w="230909">
                  <a:extLst>
                    <a:ext uri="{9D8B030D-6E8A-4147-A177-3AD203B41FA5}">
                      <a16:colId xmlns:a16="http://schemas.microsoft.com/office/drawing/2014/main" val="235404006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4926422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0321335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728771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8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97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15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0132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36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83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92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96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638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33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298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253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95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04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22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63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477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C1829BC-59D0-44D1-86D5-0E308DB01C63}"/>
                  </a:ext>
                </a:extLst>
              </p:cNvPr>
              <p:cNvSpPr txBox="1"/>
              <p:nvPr/>
            </p:nvSpPr>
            <p:spPr>
              <a:xfrm>
                <a:off x="2336801" y="1173618"/>
                <a:ext cx="9522129" cy="389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Chcemy (zakładamy niezależność), żeby: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0.4,−2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−0.5,−2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−0.4,−1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4,−2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−2,0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2.5,2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b="0" dirty="0" smtClean="0">
                              <a:solidFill>
                                <a:srgbClr val="00B0F0"/>
                              </a:solidFill>
                            </a:rPr>
                            <m:t>1 − </m:t>
                          </m:r>
                          <m:r>
                            <a:rPr lang="pl-P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  <m:r>
                                <a:rPr lang="pl-PL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0.5,3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3,−1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1,−2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2,−1</m:t>
                              </m:r>
                            </m:e>
                          </m:d>
                          <m:r>
                            <a:rPr lang="pl-P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pl-PL" b="0" dirty="0">
                  <a:solidFill>
                    <a:srgbClr val="FF0000"/>
                  </a:solidFill>
                </a:endParaRPr>
              </a:p>
              <a:p>
                <a:r>
                  <a:rPr lang="pl-PL" dirty="0"/>
                  <a:t>było jak najwyższe.</a:t>
                </a:r>
              </a:p>
              <a:p>
                <a:endParaRPr lang="pl-PL" dirty="0"/>
              </a:p>
              <a:p>
                <a:r>
                  <a:rPr lang="pl-PL" dirty="0"/>
                  <a:t>Czyli chcemy zmaksymalizować wyrażenie: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Co jest równoważne maksymalizacji postaci zlogarytmowanej: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C1829BC-59D0-44D1-86D5-0E308DB01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1" y="1173618"/>
                <a:ext cx="9522129" cy="3892091"/>
              </a:xfrm>
              <a:prstGeom prst="rect">
                <a:avLst/>
              </a:prstGeom>
              <a:blipFill>
                <a:blip r:embed="rId2"/>
                <a:stretch>
                  <a:fillRect l="-512" t="-9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a 13">
            <a:extLst>
              <a:ext uri="{FF2B5EF4-FFF2-40B4-BE49-F238E27FC236}">
                <a16:creationId xmlns:a16="http://schemas.microsoft.com/office/drawing/2014/main" id="{1E2CC6E8-2EC5-489C-A7B9-949E9A722FB5}"/>
              </a:ext>
            </a:extLst>
          </p:cNvPr>
          <p:cNvGrpSpPr/>
          <p:nvPr/>
        </p:nvGrpSpPr>
        <p:grpSpPr>
          <a:xfrm>
            <a:off x="230588" y="4905954"/>
            <a:ext cx="11961412" cy="1600790"/>
            <a:chOff x="230588" y="4905954"/>
            <a:chExt cx="11961412" cy="1600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pole tekstowe 4">
                  <a:extLst>
                    <a:ext uri="{FF2B5EF4-FFF2-40B4-BE49-F238E27FC236}">
                      <a16:creationId xmlns:a16="http://schemas.microsoft.com/office/drawing/2014/main" id="{CE47C19D-FEA9-471B-A532-D943B670626B}"/>
                    </a:ext>
                  </a:extLst>
                </p:cNvPr>
                <p:cNvSpPr txBox="1"/>
                <p:nvPr/>
              </p:nvSpPr>
              <p:spPr>
                <a:xfrm>
                  <a:off x="230588" y="4905954"/>
                  <a:ext cx="11961412" cy="1125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Co możemy zapisać również tak: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pl-PL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pl-PL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pl-PL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pl-PL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5" name="pole tekstowe 4">
                  <a:extLst>
                    <a:ext uri="{FF2B5EF4-FFF2-40B4-BE49-F238E27FC236}">
                      <a16:creationId xmlns:a16="http://schemas.microsoft.com/office/drawing/2014/main" id="{CE47C19D-FEA9-471B-A532-D943B6706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8" y="4905954"/>
                  <a:ext cx="11961412" cy="1125565"/>
                </a:xfrm>
                <a:prstGeom prst="rect">
                  <a:avLst/>
                </a:prstGeom>
                <a:blipFill>
                  <a:blip r:embed="rId3"/>
                  <a:stretch>
                    <a:fillRect l="-459" t="-326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276E8AC9-01C0-4145-9C74-FBC29F80E186}"/>
                </a:ext>
              </a:extLst>
            </p:cNvPr>
            <p:cNvGrpSpPr/>
            <p:nvPr/>
          </p:nvGrpSpPr>
          <p:grpSpPr>
            <a:xfrm>
              <a:off x="1965076" y="5814258"/>
              <a:ext cx="4690169" cy="692486"/>
              <a:chOff x="1941222" y="5844560"/>
              <a:chExt cx="4690169" cy="692486"/>
            </a:xfrm>
          </p:grpSpPr>
          <p:sp>
            <p:nvSpPr>
              <p:cNvPr id="7" name="Nawias klamrowy otwierający 6">
                <a:extLst>
                  <a:ext uri="{FF2B5EF4-FFF2-40B4-BE49-F238E27FC236}">
                    <a16:creationId xmlns:a16="http://schemas.microsoft.com/office/drawing/2014/main" id="{69290CDC-CBDC-4847-9783-A05A5E88EF6D}"/>
                  </a:ext>
                </a:extLst>
              </p:cNvPr>
              <p:cNvSpPr/>
              <p:nvPr/>
            </p:nvSpPr>
            <p:spPr>
              <a:xfrm rot="16200000">
                <a:off x="2584176" y="5208456"/>
                <a:ext cx="310101" cy="158231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FAE805C9-909F-4C6B-8F89-D4D7CC82D89A}"/>
                      </a:ext>
                    </a:extLst>
                  </p:cNvPr>
                  <p:cNvSpPr txBox="1"/>
                  <p:nvPr/>
                </p:nvSpPr>
                <p:spPr>
                  <a:xfrm>
                    <a:off x="1941222" y="6106603"/>
                    <a:ext cx="15823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>
                        <a:solidFill>
                          <a:srgbClr val="4472C4"/>
                        </a:solidFill>
                      </a:rPr>
                      <a:t>znika dla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l-PL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pl-PL" dirty="0">
                        <a:solidFill>
                          <a:srgbClr val="4472C4"/>
                        </a:solidFill>
                      </a:rPr>
                      <a:t>=0</a:t>
                    </a:r>
                  </a:p>
                </p:txBody>
              </p:sp>
            </mc:Choice>
            <mc:Fallback xmlns="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FAE805C9-909F-4C6B-8F89-D4D7CC82D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1222" y="6106603"/>
                    <a:ext cx="15823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77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Nawias klamrowy otwierający 10">
                <a:extLst>
                  <a:ext uri="{FF2B5EF4-FFF2-40B4-BE49-F238E27FC236}">
                    <a16:creationId xmlns:a16="http://schemas.microsoft.com/office/drawing/2014/main" id="{A8122AA3-59CD-4B56-AA45-80E3F11FCC02}"/>
                  </a:ext>
                </a:extLst>
              </p:cNvPr>
              <p:cNvSpPr/>
              <p:nvPr/>
            </p:nvSpPr>
            <p:spPr>
              <a:xfrm rot="16200000">
                <a:off x="5069622" y="4592894"/>
                <a:ext cx="310101" cy="28134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pole tekstowe 11">
                    <a:extLst>
                      <a:ext uri="{FF2B5EF4-FFF2-40B4-BE49-F238E27FC236}">
                        <a16:creationId xmlns:a16="http://schemas.microsoft.com/office/drawing/2014/main" id="{5BF65C3A-4974-4FBC-AE4C-C066D7210FE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469" y="6167714"/>
                    <a:ext cx="15823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>
                        <a:solidFill>
                          <a:srgbClr val="4472C4"/>
                        </a:solidFill>
                      </a:rPr>
                      <a:t>znika dla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l-PL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pl-PL" dirty="0">
                        <a:solidFill>
                          <a:srgbClr val="4472C4"/>
                        </a:solidFill>
                      </a:rPr>
                      <a:t>=1</a:t>
                    </a:r>
                  </a:p>
                </p:txBody>
              </p:sp>
            </mc:Choice>
            <mc:Fallback xmlns="">
              <p:sp>
                <p:nvSpPr>
                  <p:cNvPr id="12" name="pole tekstowe 11">
                    <a:extLst>
                      <a:ext uri="{FF2B5EF4-FFF2-40B4-BE49-F238E27FC236}">
                        <a16:creationId xmlns:a16="http://schemas.microsoft.com/office/drawing/2014/main" id="{5BF65C3A-4974-4FBC-AE4C-C066D7210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469" y="6167714"/>
                    <a:ext cx="15823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77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61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684759-2981-409C-B503-7133555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E023DA5-623B-4121-B278-B99EE9378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59" y="141883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b="0" dirty="0"/>
                  <a:t>Model regresji logistycznej: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lub w formie zlinearyzowanej: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E023DA5-623B-4121-B278-B99EE9378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59" y="1418839"/>
                <a:ext cx="10515600" cy="4351338"/>
              </a:xfrm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1AF3223D-9657-4B03-8EC4-3269DA17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89" y="1464368"/>
            <a:ext cx="5035826" cy="39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/>
              <p:nvPr/>
            </p:nvSpPr>
            <p:spPr>
              <a:xfrm>
                <a:off x="230588" y="866692"/>
                <a:ext cx="11961412" cy="593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Zatem chcemy zmaksymalizować wyrażenie: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Przy modelu prawdopodobieństwa: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czyli: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b="0" dirty="0"/>
              </a:p>
              <a:p>
                <a:endParaRPr lang="pl-P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b="0" dirty="0"/>
              </a:p>
              <a:p>
                <a:endParaRPr lang="pl-PL" b="0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866692"/>
                <a:ext cx="11961412" cy="5936049"/>
              </a:xfrm>
              <a:prstGeom prst="rect">
                <a:avLst/>
              </a:prstGeom>
              <a:blipFill>
                <a:blip r:embed="rId2"/>
                <a:stretch>
                  <a:fillRect l="-459" t="-5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9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/>
              <p:nvPr/>
            </p:nvSpPr>
            <p:spPr>
              <a:xfrm>
                <a:off x="230588" y="866692"/>
                <a:ext cx="11961412" cy="6483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Zatem chcemy zmaksymalizować (ze względu na </a:t>
                </a:r>
                <a:r>
                  <a:rPr lang="pl-PL" b="1" i="1" dirty="0"/>
                  <a:t>w</a:t>
                </a:r>
                <a:r>
                  <a:rPr lang="pl-PL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b="0" dirty="0"/>
                  <a:t>Będziemy zatem szukali miejsca zerowego pierwszej pochodnej. Wyznaczmy ją: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b="0" dirty="0"/>
              </a:p>
              <a:p>
                <a:r>
                  <a:rPr lang="pl-PL" dirty="0">
                    <a:latin typeface="Cambria Math" panose="02040503050406030204" pitchFamily="18" charset="0"/>
                  </a:rPr>
                  <a:t>Czyli w zapisie macierzowym: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Wyznaczmy też drugą pochodną: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>
                    <a:latin typeface="Cambria Math" panose="02040503050406030204" pitchFamily="18" charset="0"/>
                  </a:rPr>
                  <a:t>Czyli w zapisie macierzowym: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pl-PL" b="0" dirty="0"/>
              </a:p>
              <a:p>
                <a:endParaRPr lang="pl-PL" b="0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866692"/>
                <a:ext cx="11961412" cy="6483506"/>
              </a:xfrm>
              <a:prstGeom prst="rect">
                <a:avLst/>
              </a:prstGeom>
              <a:blipFill>
                <a:blip r:embed="rId2"/>
                <a:stretch>
                  <a:fillRect l="-459" t="-4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2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535922"/>
          </a:xfrm>
        </p:spPr>
        <p:txBody>
          <a:bodyPr>
            <a:normAutofit fontScale="90000"/>
          </a:bodyPr>
          <a:lstStyle/>
          <a:p>
            <a:r>
              <a:rPr lang="pl-PL" dirty="0"/>
              <a:t>Podstawy regresji logistycznej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E47C19D-FEA9-471B-A532-D943B670626B}"/>
              </a:ext>
            </a:extLst>
          </p:cNvPr>
          <p:cNvSpPr txBox="1"/>
          <p:nvPr/>
        </p:nvSpPr>
        <p:spPr>
          <a:xfrm>
            <a:off x="202457" y="448742"/>
            <a:ext cx="1196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Metoda Newtona-</a:t>
            </a:r>
            <a:r>
              <a:rPr lang="pl-PL" sz="1600" dirty="0" err="1"/>
              <a:t>Raphsona</a:t>
            </a:r>
            <a:r>
              <a:rPr lang="pl-PL" sz="1600" dirty="0"/>
              <a:t>. Mamy pewną funkcję f(x) (np. jej przepis, lecz nie znamy jej przebiegu), chcemy znaleźć jej miejsce zerowe. Rozpoczynamy z pewnego punktu startowego (czerwony), iteracyjnie przechodząc do kolejnych punktów (zielonych).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5B74B0F-0B8E-47C0-9643-F4641A11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095072"/>
            <a:ext cx="2599658" cy="292517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2B2B32D-E135-44F0-9155-79873EAA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21" y="1095072"/>
            <a:ext cx="2599658" cy="292517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82AA6B45-F9ED-4BE0-AA8C-146D4EFA2A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"/>
          <a:stretch/>
        </p:blipFill>
        <p:spPr>
          <a:xfrm>
            <a:off x="5567011" y="1051364"/>
            <a:ext cx="2699132" cy="2968879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43A4D82E-219C-46B1-A3C2-10DA77A64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69" y="1051365"/>
            <a:ext cx="2599658" cy="2925172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54E7604B-AF61-4066-AAD8-FC0EA7FA4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3" y="3932828"/>
            <a:ext cx="2599657" cy="2925172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0C020B73-D992-412B-BC50-3944831620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77" y="3932828"/>
            <a:ext cx="2599658" cy="2925172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70D587FC-7AA6-45A0-871A-6AED9F2B0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5" y="3932828"/>
            <a:ext cx="2599658" cy="2925172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C2BDCBF3-4D2C-4D21-8229-1DD8B5B89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60" y="3860166"/>
            <a:ext cx="2599658" cy="29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17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2051</Words>
  <Application>Microsoft Office PowerPoint</Application>
  <PresentationFormat>Panoramiczny</PresentationFormat>
  <Paragraphs>317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Motyw pakietu Office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  <vt:lpstr>Podstawy regresji logistycznej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regresji logistycznej</dc:title>
  <dc:creator>Bartosz Świderski</dc:creator>
  <cp:lastModifiedBy>Bartosz Świderski</cp:lastModifiedBy>
  <cp:revision>252</cp:revision>
  <dcterms:created xsi:type="dcterms:W3CDTF">2018-04-06T13:41:54Z</dcterms:created>
  <dcterms:modified xsi:type="dcterms:W3CDTF">2020-11-21T16:59:14Z</dcterms:modified>
</cp:coreProperties>
</file>