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Thin"/>
      <p:regular r:id="rId20"/>
      <p:bold r:id="rId21"/>
      <p:italic r:id="rId22"/>
      <p:boldItalic r:id="rId23"/>
    </p:embeddedFont>
    <p:embeddedFont>
      <p:font typeface="Roboto"/>
      <p:regular r:id="rId24"/>
      <p:bold r:id="rId25"/>
      <p:italic r:id="rId26"/>
      <p:boldItalic r:id="rId27"/>
    </p:embeddedFont>
    <p:embeddedFont>
      <p:font typeface="Roboto Medium"/>
      <p:regular r:id="rId28"/>
      <p:bold r:id="rId29"/>
      <p:italic r:id="rId30"/>
      <p:boldItalic r:id="rId31"/>
    </p:embeddedFont>
    <p:embeddedFont>
      <p:font typeface="Robo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6.xml"/><Relationship Id="rId33" Type="http://schemas.openxmlformats.org/officeDocument/2006/relationships/font" Target="fonts/RobotoLight-bold.fntdata"/><Relationship Id="rId10" Type="http://schemas.openxmlformats.org/officeDocument/2006/relationships/slide" Target="slides/slide5.xml"/><Relationship Id="rId32" Type="http://schemas.openxmlformats.org/officeDocument/2006/relationships/font" Target="fonts/RobotoLight-regular.fntdata"/><Relationship Id="rId13" Type="http://schemas.openxmlformats.org/officeDocument/2006/relationships/slide" Target="slides/slide8.xml"/><Relationship Id="rId35" Type="http://schemas.openxmlformats.org/officeDocument/2006/relationships/font" Target="fonts/RobotoLight-boldItalic.fntdata"/><Relationship Id="rId12" Type="http://schemas.openxmlformats.org/officeDocument/2006/relationships/slide" Target="slides/slide7.xml"/><Relationship Id="rId34" Type="http://schemas.openxmlformats.org/officeDocument/2006/relationships/font" Target="fonts/Robo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d74fefd8d_1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d74fefd8d_1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d74fefd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d74fefd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d74fefd8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d74fefd8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d74fefd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d74fefd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d74fefd8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d74fefd8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d74fe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d74fe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d74fefd8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d74fefd8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d74fefd8d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d74fefd8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d74fefd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d74fefd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d74fefd8d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d74fefd8d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d74fefd8d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d74fefd8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d74fefd8d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d74fefd8d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d74fefd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d74fefd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92058" y="1819500"/>
            <a:ext cx="8520600" cy="2052600"/>
          </a:xfrm>
          <a:prstGeom prst="rect">
            <a:avLst/>
          </a:prstGeom>
          <a:ln cap="flat" cmpd="sng" w="9525">
            <a:solidFill>
              <a:schemeClr val="lt2"/>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57894"/>
              <a:buFont typeface="Arial"/>
              <a:buNone/>
            </a:pPr>
            <a:r>
              <a:rPr lang="en" sz="1900">
                <a:solidFill>
                  <a:srgbClr val="1155CC"/>
                </a:solidFill>
              </a:rPr>
              <a:t>Institute of Information Technology, University of Dhaka</a:t>
            </a:r>
            <a:endParaRPr sz="1900">
              <a:solidFill>
                <a:srgbClr val="1155CC"/>
              </a:solidFill>
            </a:endParaRPr>
          </a:p>
          <a:p>
            <a:pPr indent="0" lvl="0" marL="0" rtl="0" algn="ctr">
              <a:lnSpc>
                <a:spcPct val="115000"/>
              </a:lnSpc>
              <a:spcBef>
                <a:spcPts val="300"/>
              </a:spcBef>
              <a:spcAft>
                <a:spcPts val="0"/>
              </a:spcAft>
              <a:buClr>
                <a:schemeClr val="dk1"/>
              </a:buClr>
              <a:buSzPct val="91666"/>
              <a:buFont typeface="Arial"/>
              <a:buNone/>
            </a:pPr>
            <a:r>
              <a:t/>
            </a:r>
            <a:endParaRPr sz="1200"/>
          </a:p>
          <a:p>
            <a:pPr indent="0" lvl="0" marL="0" rtl="0" algn="ctr">
              <a:lnSpc>
                <a:spcPct val="115000"/>
              </a:lnSpc>
              <a:spcBef>
                <a:spcPts val="0"/>
              </a:spcBef>
              <a:spcAft>
                <a:spcPts val="0"/>
              </a:spcAft>
              <a:buClr>
                <a:schemeClr val="dk1"/>
              </a:buClr>
              <a:buSzPct val="78571"/>
              <a:buFont typeface="Arial"/>
              <a:buNone/>
            </a:pPr>
            <a:r>
              <a:rPr b="1" lang="en" sz="1400" u="sng">
                <a:solidFill>
                  <a:srgbClr val="0B5394"/>
                </a:solidFill>
                <a:highlight>
                  <a:srgbClr val="FFFFFF"/>
                </a:highlight>
                <a:latin typeface="Times New Roman"/>
                <a:ea typeface="Times New Roman"/>
                <a:cs typeface="Times New Roman"/>
                <a:sym typeface="Times New Roman"/>
              </a:rPr>
              <a:t>SE 406 Software Requirements Specification and Analysis</a:t>
            </a:r>
            <a:endParaRPr b="1" sz="1400" u="sng">
              <a:solidFill>
                <a:srgbClr val="0B5394"/>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ct val="78571"/>
              <a:buFont typeface="Arial"/>
              <a:buNone/>
            </a:pPr>
            <a:r>
              <a:t/>
            </a:r>
            <a:endParaRPr b="1" sz="1400" u="sng">
              <a:solidFill>
                <a:srgbClr val="0B5394"/>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ct val="91666"/>
              <a:buFont typeface="Arial"/>
              <a:buNone/>
            </a:pPr>
            <a:r>
              <a:rPr b="1" lang="en" sz="1200">
                <a:solidFill>
                  <a:srgbClr val="202122"/>
                </a:solidFill>
                <a:highlight>
                  <a:srgbClr val="FFFFFF"/>
                </a:highlight>
              </a:rPr>
              <a:t>Report on Component-based development (CBD)</a:t>
            </a:r>
            <a:endParaRPr b="1" sz="1200">
              <a:solidFill>
                <a:srgbClr val="202122"/>
              </a:solidFill>
              <a:highlight>
                <a:srgbClr val="FFFFFF"/>
              </a:highlight>
            </a:endParaRPr>
          </a:p>
          <a:p>
            <a:pPr indent="0" lvl="0" marL="0" rtl="0" algn="ctr">
              <a:lnSpc>
                <a:spcPct val="115000"/>
              </a:lnSpc>
              <a:spcBef>
                <a:spcPts val="0"/>
              </a:spcBef>
              <a:spcAft>
                <a:spcPts val="0"/>
              </a:spcAft>
              <a:buClr>
                <a:schemeClr val="dk1"/>
              </a:buClr>
              <a:buSzPct val="91666"/>
              <a:buFont typeface="Arial"/>
              <a:buNone/>
            </a:pPr>
            <a:r>
              <a:t/>
            </a:r>
            <a:endParaRPr b="1" sz="1200">
              <a:solidFill>
                <a:srgbClr val="202122"/>
              </a:solidFill>
              <a:highlight>
                <a:srgbClr val="FFFFFF"/>
              </a:highlight>
            </a:endParaRPr>
          </a:p>
          <a:p>
            <a:pPr indent="0" lvl="0" marL="0" rtl="0" algn="ctr">
              <a:lnSpc>
                <a:spcPct val="115000"/>
              </a:lnSpc>
              <a:spcBef>
                <a:spcPts val="0"/>
              </a:spcBef>
              <a:spcAft>
                <a:spcPts val="0"/>
              </a:spcAft>
              <a:buClr>
                <a:schemeClr val="dk1"/>
              </a:buClr>
              <a:buSzPct val="91666"/>
              <a:buFont typeface="Arial"/>
              <a:buNone/>
            </a:pPr>
            <a:r>
              <a:t/>
            </a:r>
            <a:endParaRPr b="1" sz="1200">
              <a:solidFill>
                <a:srgbClr val="202122"/>
              </a:solidFill>
              <a:highlight>
                <a:srgbClr val="FFFFFF"/>
              </a:highlight>
            </a:endParaRPr>
          </a:p>
          <a:p>
            <a:pPr indent="0" lvl="0" marL="0" rtl="0" algn="ctr">
              <a:lnSpc>
                <a:spcPct val="115000"/>
              </a:lnSpc>
              <a:spcBef>
                <a:spcPts val="0"/>
              </a:spcBef>
              <a:spcAft>
                <a:spcPts val="0"/>
              </a:spcAft>
              <a:buClr>
                <a:schemeClr val="dk1"/>
              </a:buClr>
              <a:buSzPct val="78571"/>
              <a:buFont typeface="Arial"/>
              <a:buNone/>
            </a:pPr>
            <a:r>
              <a:rPr b="1" lang="en" sz="1400">
                <a:solidFill>
                  <a:srgbClr val="0645AD"/>
                </a:solidFill>
                <a:highlight>
                  <a:srgbClr val="FFFFFF"/>
                </a:highlight>
                <a:latin typeface="Times New Roman"/>
                <a:ea typeface="Times New Roman"/>
                <a:cs typeface="Times New Roman"/>
                <a:sym typeface="Times New Roman"/>
              </a:rPr>
              <a:t>Group 1</a:t>
            </a:r>
            <a:endParaRPr b="1" sz="1400">
              <a:solidFill>
                <a:srgbClr val="0645A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100000"/>
              <a:buFont typeface="Arial"/>
              <a:buNone/>
            </a:pPr>
            <a:r>
              <a:t/>
            </a:r>
            <a:endParaRPr sz="1100">
              <a:solidFill>
                <a:srgbClr val="42424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100000"/>
              <a:buFont typeface="Arial"/>
              <a:buNone/>
            </a:pPr>
            <a:r>
              <a:rPr lang="en" sz="1100">
                <a:solidFill>
                  <a:srgbClr val="424242"/>
                </a:solidFill>
                <a:highlight>
                  <a:srgbClr val="FFFFFF"/>
                </a:highlight>
              </a:rPr>
              <a:t>Members: </a:t>
            </a:r>
            <a:endParaRPr sz="1100">
              <a:solidFill>
                <a:srgbClr val="424242"/>
              </a:solidFill>
              <a:highlight>
                <a:srgbClr val="FFFFFF"/>
              </a:highlight>
            </a:endParaRPr>
          </a:p>
          <a:p>
            <a:pPr indent="0" lvl="0" marL="0" rtl="0" algn="l">
              <a:lnSpc>
                <a:spcPct val="115000"/>
              </a:lnSpc>
              <a:spcBef>
                <a:spcPts val="0"/>
              </a:spcBef>
              <a:spcAft>
                <a:spcPts val="0"/>
              </a:spcAft>
              <a:buClr>
                <a:schemeClr val="dk1"/>
              </a:buClr>
              <a:buSzPct val="100000"/>
              <a:buFont typeface="Arial"/>
              <a:buNone/>
            </a:pPr>
            <a:r>
              <a:rPr lang="en" sz="1100">
                <a:solidFill>
                  <a:srgbClr val="424242"/>
                </a:solidFill>
                <a:highlight>
                  <a:srgbClr val="FFFFFF"/>
                </a:highlight>
              </a:rPr>
              <a:t>Abhijit Paul (BSSE 1201)</a:t>
            </a:r>
            <a:endParaRPr sz="1100">
              <a:solidFill>
                <a:srgbClr val="424242"/>
              </a:solidFill>
              <a:highlight>
                <a:srgbClr val="FFFFFF"/>
              </a:highlight>
            </a:endParaRPr>
          </a:p>
          <a:p>
            <a:pPr indent="0" lvl="0" marL="0" rtl="0" algn="l">
              <a:lnSpc>
                <a:spcPct val="115000"/>
              </a:lnSpc>
              <a:spcBef>
                <a:spcPts val="0"/>
              </a:spcBef>
              <a:spcAft>
                <a:spcPts val="0"/>
              </a:spcAft>
              <a:buClr>
                <a:schemeClr val="dk1"/>
              </a:buClr>
              <a:buSzPct val="100000"/>
              <a:buFont typeface="Arial"/>
              <a:buNone/>
            </a:pPr>
            <a:r>
              <a:rPr lang="en" sz="1100">
                <a:solidFill>
                  <a:srgbClr val="424242"/>
                </a:solidFill>
                <a:highlight>
                  <a:srgbClr val="FFFFFF"/>
                </a:highlight>
              </a:rPr>
              <a:t>Sazzad Hossain (BSSE 1207)</a:t>
            </a:r>
            <a:endParaRPr sz="1100">
              <a:solidFill>
                <a:srgbClr val="424242"/>
              </a:solidFill>
              <a:highlight>
                <a:srgbClr val="FFFFFF"/>
              </a:highlight>
            </a:endParaRPr>
          </a:p>
          <a:p>
            <a:pPr indent="0" lvl="0" marL="0" rtl="0" algn="l">
              <a:lnSpc>
                <a:spcPct val="115000"/>
              </a:lnSpc>
              <a:spcBef>
                <a:spcPts val="0"/>
              </a:spcBef>
              <a:spcAft>
                <a:spcPts val="0"/>
              </a:spcAft>
              <a:buClr>
                <a:schemeClr val="dk1"/>
              </a:buClr>
              <a:buSzPct val="100000"/>
              <a:buFont typeface="Arial"/>
              <a:buNone/>
            </a:pPr>
            <a:r>
              <a:rPr lang="en" sz="1100">
                <a:solidFill>
                  <a:srgbClr val="424242"/>
                </a:solidFill>
                <a:highlight>
                  <a:srgbClr val="FFFFFF"/>
                </a:highlight>
              </a:rPr>
              <a:t>Rifah Tasfia Faria (BSSE 1213)</a:t>
            </a:r>
            <a:endParaRPr sz="1100">
              <a:solidFill>
                <a:srgbClr val="424242"/>
              </a:solidFill>
              <a:highlight>
                <a:srgbClr val="FFFFFF"/>
              </a:highlight>
            </a:endParaRPr>
          </a:p>
          <a:p>
            <a:pPr indent="0" lvl="0" marL="0" rtl="0" algn="l">
              <a:lnSpc>
                <a:spcPct val="115000"/>
              </a:lnSpc>
              <a:spcBef>
                <a:spcPts val="0"/>
              </a:spcBef>
              <a:spcAft>
                <a:spcPts val="0"/>
              </a:spcAft>
              <a:buClr>
                <a:schemeClr val="dk1"/>
              </a:buClr>
              <a:buSzPct val="100000"/>
              <a:buFont typeface="Arial"/>
              <a:buNone/>
            </a:pPr>
            <a:r>
              <a:rPr lang="en" sz="1100">
                <a:solidFill>
                  <a:srgbClr val="424242"/>
                </a:solidFill>
                <a:highlight>
                  <a:srgbClr val="FFFFFF"/>
                </a:highlight>
              </a:rPr>
              <a:t>Sampad Sikder (BSSE 1219)</a:t>
            </a:r>
            <a:endParaRPr sz="1100">
              <a:solidFill>
                <a:srgbClr val="424242"/>
              </a:solidFill>
              <a:highlight>
                <a:srgbClr val="FFFFFF"/>
              </a:highlight>
            </a:endParaRPr>
          </a:p>
          <a:p>
            <a:pPr indent="0" lvl="0" marL="0" rtl="0" algn="l">
              <a:lnSpc>
                <a:spcPct val="115000"/>
              </a:lnSpc>
              <a:spcBef>
                <a:spcPts val="0"/>
              </a:spcBef>
              <a:spcAft>
                <a:spcPts val="0"/>
              </a:spcAft>
              <a:buClr>
                <a:schemeClr val="dk1"/>
              </a:buClr>
              <a:buSzPct val="100000"/>
              <a:buFont typeface="Arial"/>
              <a:buNone/>
            </a:pPr>
            <a:r>
              <a:rPr lang="en" sz="1100">
                <a:solidFill>
                  <a:srgbClr val="424242"/>
                </a:solidFill>
                <a:highlight>
                  <a:srgbClr val="FFFFFF"/>
                </a:highlight>
              </a:rPr>
              <a:t>Nazmus Sakib (BSSE 1225)</a:t>
            </a:r>
            <a:endParaRPr sz="1100">
              <a:solidFill>
                <a:srgbClr val="424242"/>
              </a:solidFill>
              <a:highlight>
                <a:srgbClr val="FFFFFF"/>
              </a:highlight>
            </a:endParaRPr>
          </a:p>
          <a:p>
            <a:pPr indent="0" lvl="0" marL="0" rtl="0" algn="l">
              <a:lnSpc>
                <a:spcPct val="115000"/>
              </a:lnSpc>
              <a:spcBef>
                <a:spcPts val="0"/>
              </a:spcBef>
              <a:spcAft>
                <a:spcPts val="0"/>
              </a:spcAft>
              <a:buNone/>
            </a:pPr>
            <a:r>
              <a:rPr lang="en" sz="1100">
                <a:solidFill>
                  <a:srgbClr val="424242"/>
                </a:solidFill>
                <a:highlight>
                  <a:srgbClr val="FFFFFF"/>
                </a:highlight>
              </a:rPr>
              <a:t>Fahim Mahmud (BSSE 1231)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318375" y="212250"/>
            <a:ext cx="5745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700">
                <a:solidFill>
                  <a:srgbClr val="1155CC"/>
                </a:solidFill>
              </a:rPr>
              <a:t>Industry Practices in selecting Components</a:t>
            </a:r>
            <a:endParaRPr/>
          </a:p>
        </p:txBody>
      </p:sp>
      <p:grpSp>
        <p:nvGrpSpPr>
          <p:cNvPr id="149" name="Google Shape;149;p22"/>
          <p:cNvGrpSpPr/>
          <p:nvPr/>
        </p:nvGrpSpPr>
        <p:grpSpPr>
          <a:xfrm>
            <a:off x="5495725" y="1665852"/>
            <a:ext cx="2021400" cy="1807903"/>
            <a:chOff x="5495575" y="1667700"/>
            <a:chExt cx="2021400" cy="1810075"/>
          </a:xfrm>
        </p:grpSpPr>
        <p:sp>
          <p:nvSpPr>
            <p:cNvPr id="150" name="Google Shape;150;p22"/>
            <p:cNvSpPr txBox="1"/>
            <p:nvPr/>
          </p:nvSpPr>
          <p:spPr>
            <a:xfrm>
              <a:off x="5495575" y="1667700"/>
              <a:ext cx="2021400" cy="6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Vestibulum congue tempus lorem ipsum nec dolor</a:t>
              </a:r>
              <a:endParaRPr sz="1100">
                <a:solidFill>
                  <a:srgbClr val="FFFFFF"/>
                </a:solidFill>
                <a:latin typeface="Roboto"/>
                <a:ea typeface="Roboto"/>
                <a:cs typeface="Roboto"/>
                <a:sym typeface="Roboto"/>
              </a:endParaRPr>
            </a:p>
          </p:txBody>
        </p:sp>
        <p:sp>
          <p:nvSpPr>
            <p:cNvPr id="151" name="Google Shape;151;p22"/>
            <p:cNvSpPr txBox="1"/>
            <p:nvPr/>
          </p:nvSpPr>
          <p:spPr>
            <a:xfrm>
              <a:off x="5495575" y="2349775"/>
              <a:ext cx="2021400" cy="112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Lorem ipsum dolor sit amet, dolor at  consectetur adipiscing elit, sed do eiusmod tempor. Lorem ipsum dolor sit amet, consectetur adipiscing elit, sed do eiusmod tempor. Lorem ipsum dolor sit amet, consectetur adipiscing elit, sed do eiusmod tempor.</a:t>
              </a:r>
              <a:endParaRPr sz="800">
                <a:solidFill>
                  <a:srgbClr val="FFFFFF"/>
                </a:solidFill>
                <a:latin typeface="Roboto"/>
                <a:ea typeface="Roboto"/>
                <a:cs typeface="Roboto"/>
                <a:sym typeface="Roboto"/>
              </a:endParaRPr>
            </a:p>
          </p:txBody>
        </p:sp>
      </p:grpSp>
      <p:grpSp>
        <p:nvGrpSpPr>
          <p:cNvPr id="152" name="Google Shape;152;p22"/>
          <p:cNvGrpSpPr/>
          <p:nvPr/>
        </p:nvGrpSpPr>
        <p:grpSpPr>
          <a:xfrm>
            <a:off x="3461163" y="1243469"/>
            <a:ext cx="1451700" cy="972367"/>
            <a:chOff x="3461163" y="1244660"/>
            <a:chExt cx="1451700" cy="972367"/>
          </a:xfrm>
        </p:grpSpPr>
        <p:sp>
          <p:nvSpPr>
            <p:cNvPr id="153" name="Google Shape;153;p22"/>
            <p:cNvSpPr txBox="1"/>
            <p:nvPr/>
          </p:nvSpPr>
          <p:spPr>
            <a:xfrm>
              <a:off x="3461163" y="124466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154" name="Google Shape;154;p22"/>
            <p:cNvSpPr txBox="1"/>
            <p:nvPr/>
          </p:nvSpPr>
          <p:spPr>
            <a:xfrm>
              <a:off x="3461163" y="1704627"/>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grpSp>
      <p:grpSp>
        <p:nvGrpSpPr>
          <p:cNvPr id="155" name="Google Shape;155;p22"/>
          <p:cNvGrpSpPr/>
          <p:nvPr/>
        </p:nvGrpSpPr>
        <p:grpSpPr>
          <a:xfrm>
            <a:off x="1501450" y="1243469"/>
            <a:ext cx="1451700" cy="972367"/>
            <a:chOff x="1496688" y="1244660"/>
            <a:chExt cx="1451700" cy="972367"/>
          </a:xfrm>
        </p:grpSpPr>
        <p:sp>
          <p:nvSpPr>
            <p:cNvPr id="156" name="Google Shape;156;p22"/>
            <p:cNvSpPr txBox="1"/>
            <p:nvPr/>
          </p:nvSpPr>
          <p:spPr>
            <a:xfrm>
              <a:off x="1496688" y="124466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157" name="Google Shape;157;p22"/>
            <p:cNvSpPr txBox="1"/>
            <p:nvPr/>
          </p:nvSpPr>
          <p:spPr>
            <a:xfrm>
              <a:off x="1496688" y="1704627"/>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grpSp>
      <p:sp>
        <p:nvSpPr>
          <p:cNvPr id="158" name="Google Shape;158;p22"/>
          <p:cNvSpPr txBox="1"/>
          <p:nvPr/>
        </p:nvSpPr>
        <p:spPr>
          <a:xfrm>
            <a:off x="5531100" y="2271302"/>
            <a:ext cx="2021400" cy="60287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Already in use to a certain extent (e.g.  codecanyon.com)</a:t>
            </a:r>
            <a:endParaRPr sz="1100">
              <a:solidFill>
                <a:srgbClr val="FFFFFF"/>
              </a:solidFill>
              <a:latin typeface="Roboto"/>
              <a:ea typeface="Roboto"/>
              <a:cs typeface="Roboto"/>
              <a:sym typeface="Roboto"/>
            </a:endParaRPr>
          </a:p>
        </p:txBody>
      </p:sp>
      <p:grpSp>
        <p:nvGrpSpPr>
          <p:cNvPr id="159" name="Google Shape;159;p22"/>
          <p:cNvGrpSpPr/>
          <p:nvPr/>
        </p:nvGrpSpPr>
        <p:grpSpPr>
          <a:xfrm>
            <a:off x="4857919" y="1004922"/>
            <a:ext cx="1944600" cy="1569600"/>
            <a:chOff x="3216519" y="1002150"/>
            <a:chExt cx="1944600" cy="1569600"/>
          </a:xfrm>
        </p:grpSpPr>
        <p:sp>
          <p:nvSpPr>
            <p:cNvPr id="160" name="Google Shape;160;p22"/>
            <p:cNvSpPr/>
            <p:nvPr/>
          </p:nvSpPr>
          <p:spPr>
            <a:xfrm flipH="1">
              <a:off x="3216519" y="1002150"/>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nvSpPr>
          <p:spPr>
            <a:xfrm>
              <a:off x="3461163" y="124466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Already in use to a certain extent (e.g.  codecanyon.com)</a:t>
              </a:r>
              <a:endParaRPr sz="1100">
                <a:solidFill>
                  <a:srgbClr val="FFFFFF"/>
                </a:solidFill>
                <a:latin typeface="Roboto"/>
                <a:ea typeface="Roboto"/>
                <a:cs typeface="Roboto"/>
                <a:sym typeface="Roboto"/>
              </a:endParaRPr>
            </a:p>
          </p:txBody>
        </p:sp>
        <p:sp>
          <p:nvSpPr>
            <p:cNvPr id="162" name="Google Shape;162;p22"/>
            <p:cNvSpPr txBox="1"/>
            <p:nvPr/>
          </p:nvSpPr>
          <p:spPr>
            <a:xfrm>
              <a:off x="3461163" y="1704627"/>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FFFFFF"/>
                </a:solidFill>
                <a:latin typeface="Roboto"/>
                <a:ea typeface="Roboto"/>
                <a:cs typeface="Roboto"/>
                <a:sym typeface="Roboto"/>
              </a:endParaRPr>
            </a:p>
          </p:txBody>
        </p:sp>
      </p:grpSp>
      <p:grpSp>
        <p:nvGrpSpPr>
          <p:cNvPr id="163" name="Google Shape;163;p22"/>
          <p:cNvGrpSpPr/>
          <p:nvPr/>
        </p:nvGrpSpPr>
        <p:grpSpPr>
          <a:xfrm>
            <a:off x="2918088" y="1004922"/>
            <a:ext cx="1944600" cy="1569600"/>
            <a:chOff x="1271925" y="1002150"/>
            <a:chExt cx="1944600" cy="1569600"/>
          </a:xfrm>
        </p:grpSpPr>
        <p:sp>
          <p:nvSpPr>
            <p:cNvPr id="164" name="Google Shape;164;p22"/>
            <p:cNvSpPr/>
            <p:nvPr/>
          </p:nvSpPr>
          <p:spPr>
            <a:xfrm rot="10800000">
              <a:off x="1271925" y="1002150"/>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txBox="1"/>
            <p:nvPr/>
          </p:nvSpPr>
          <p:spPr>
            <a:xfrm>
              <a:off x="1496688" y="124466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Enormous potential so many frameworks are already in use</a:t>
              </a:r>
              <a:endParaRPr sz="1100">
                <a:solidFill>
                  <a:srgbClr val="FFFFFF"/>
                </a:solidFill>
                <a:latin typeface="Roboto"/>
                <a:ea typeface="Roboto"/>
                <a:cs typeface="Roboto"/>
                <a:sym typeface="Roboto"/>
              </a:endParaRPr>
            </a:p>
          </p:txBody>
        </p:sp>
        <p:sp>
          <p:nvSpPr>
            <p:cNvPr id="166" name="Google Shape;166;p22"/>
            <p:cNvSpPr txBox="1"/>
            <p:nvPr/>
          </p:nvSpPr>
          <p:spPr>
            <a:xfrm>
              <a:off x="1496688" y="1704627"/>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FFFFFF"/>
                </a:solidFill>
                <a:latin typeface="Roboto"/>
                <a:ea typeface="Roboto"/>
                <a:cs typeface="Roboto"/>
                <a:sym typeface="Roboto"/>
              </a:endParaRPr>
            </a:p>
          </p:txBody>
        </p:sp>
      </p:grpSp>
      <p:grpSp>
        <p:nvGrpSpPr>
          <p:cNvPr id="167" name="Google Shape;167;p22"/>
          <p:cNvGrpSpPr/>
          <p:nvPr/>
        </p:nvGrpSpPr>
        <p:grpSpPr>
          <a:xfrm>
            <a:off x="2918088" y="2570950"/>
            <a:ext cx="1944600" cy="1569600"/>
            <a:chOff x="1271925" y="2571750"/>
            <a:chExt cx="1944600" cy="1569600"/>
          </a:xfrm>
        </p:grpSpPr>
        <p:sp>
          <p:nvSpPr>
            <p:cNvPr id="168" name="Google Shape;168;p22"/>
            <p:cNvSpPr/>
            <p:nvPr/>
          </p:nvSpPr>
          <p:spPr>
            <a:xfrm flipH="1">
              <a:off x="1271925" y="2571750"/>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nvSpPr>
          <p:spPr>
            <a:xfrm>
              <a:off x="1518388" y="312661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Follows industry standards</a:t>
              </a:r>
              <a:endParaRPr sz="1100">
                <a:solidFill>
                  <a:srgbClr val="FFFFFF"/>
                </a:solidFill>
                <a:latin typeface="Roboto"/>
                <a:ea typeface="Roboto"/>
                <a:cs typeface="Roboto"/>
                <a:sym typeface="Roboto"/>
              </a:endParaRPr>
            </a:p>
          </p:txBody>
        </p:sp>
      </p:grpSp>
      <p:sp>
        <p:nvSpPr>
          <p:cNvPr id="170" name="Google Shape;170;p22"/>
          <p:cNvSpPr/>
          <p:nvPr/>
        </p:nvSpPr>
        <p:spPr>
          <a:xfrm rot="10800000">
            <a:off x="4857919" y="2570950"/>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2"/>
          <p:cNvGrpSpPr/>
          <p:nvPr/>
        </p:nvGrpSpPr>
        <p:grpSpPr>
          <a:xfrm>
            <a:off x="4680718" y="2405696"/>
            <a:ext cx="334125" cy="334078"/>
            <a:chOff x="3157188" y="909150"/>
            <a:chExt cx="470400" cy="470400"/>
          </a:xfrm>
        </p:grpSpPr>
        <p:sp>
          <p:nvSpPr>
            <p:cNvPr id="172" name="Google Shape;172;p22"/>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2"/>
          <p:cNvSpPr txBox="1"/>
          <p:nvPr/>
        </p:nvSpPr>
        <p:spPr>
          <a:xfrm>
            <a:off x="5153900" y="28741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COTS development is considered a future we are eventually going towards.</a:t>
            </a:r>
            <a:endParaRPr sz="11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nvSpPr>
        <p:spPr>
          <a:xfrm>
            <a:off x="341550" y="591975"/>
            <a:ext cx="3000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1155CC"/>
                </a:solidFill>
              </a:rPr>
              <a:t>Advantages</a:t>
            </a:r>
            <a:endParaRPr b="1" sz="1700">
              <a:solidFill>
                <a:srgbClr val="1155CC"/>
              </a:solidFill>
            </a:endParaRPr>
          </a:p>
          <a:p>
            <a:pPr indent="0" lvl="0" marL="0" rtl="0" algn="l">
              <a:spcBef>
                <a:spcPts val="0"/>
              </a:spcBef>
              <a:spcAft>
                <a:spcPts val="0"/>
              </a:spcAft>
              <a:buNone/>
            </a:pPr>
            <a:r>
              <a:t/>
            </a:r>
            <a:endParaRPr/>
          </a:p>
        </p:txBody>
      </p:sp>
      <p:grpSp>
        <p:nvGrpSpPr>
          <p:cNvPr id="180" name="Google Shape;180;p23"/>
          <p:cNvGrpSpPr/>
          <p:nvPr/>
        </p:nvGrpSpPr>
        <p:grpSpPr>
          <a:xfrm>
            <a:off x="6254516" y="1318143"/>
            <a:ext cx="2460300" cy="2460300"/>
            <a:chOff x="6254516" y="1318143"/>
            <a:chExt cx="2460300" cy="2460300"/>
          </a:xfrm>
        </p:grpSpPr>
        <p:sp>
          <p:nvSpPr>
            <p:cNvPr id="181" name="Google Shape;181;p23"/>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5</a:t>
              </a:r>
              <a:endParaRPr b="1" sz="900">
                <a:solidFill>
                  <a:srgbClr val="307BF3"/>
                </a:solidFill>
                <a:latin typeface="Roboto"/>
                <a:ea typeface="Roboto"/>
                <a:cs typeface="Roboto"/>
                <a:sym typeface="Roboto"/>
              </a:endParaRPr>
            </a:p>
          </p:txBody>
        </p:sp>
        <p:sp>
          <p:nvSpPr>
            <p:cNvPr id="183" name="Google Shape;183;p23"/>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Maintainability</a:t>
              </a:r>
              <a:endParaRPr b="1" sz="1100">
                <a:solidFill>
                  <a:srgbClr val="FFFFFF"/>
                </a:solidFill>
                <a:latin typeface="Roboto"/>
                <a:ea typeface="Roboto"/>
                <a:cs typeface="Roboto"/>
                <a:sym typeface="Roboto"/>
              </a:endParaRPr>
            </a:p>
          </p:txBody>
        </p:sp>
      </p:grpSp>
      <p:grpSp>
        <p:nvGrpSpPr>
          <p:cNvPr id="184" name="Google Shape;184;p23"/>
          <p:cNvGrpSpPr/>
          <p:nvPr/>
        </p:nvGrpSpPr>
        <p:grpSpPr>
          <a:xfrm>
            <a:off x="4761418" y="1318143"/>
            <a:ext cx="2460300" cy="2460300"/>
            <a:chOff x="4761418" y="1318143"/>
            <a:chExt cx="2460300" cy="2460300"/>
          </a:xfrm>
        </p:grpSpPr>
        <p:sp>
          <p:nvSpPr>
            <p:cNvPr id="185" name="Google Shape;185;p23"/>
            <p:cNvSpPr/>
            <p:nvPr/>
          </p:nvSpPr>
          <p:spPr>
            <a:xfrm rot="2700000">
              <a:off x="5746767" y="1053398"/>
              <a:ext cx="489601" cy="2989789"/>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E65F0"/>
                  </a:solidFill>
                  <a:latin typeface="Roboto"/>
                  <a:ea typeface="Roboto"/>
                  <a:cs typeface="Roboto"/>
                  <a:sym typeface="Roboto"/>
                </a:rPr>
                <a:t>4</a:t>
              </a:r>
              <a:endParaRPr b="1" sz="900">
                <a:solidFill>
                  <a:srgbClr val="0E65F0"/>
                </a:solidFill>
                <a:latin typeface="Roboto"/>
                <a:ea typeface="Roboto"/>
                <a:cs typeface="Roboto"/>
                <a:sym typeface="Roboto"/>
              </a:endParaRPr>
            </a:p>
          </p:txBody>
        </p:sp>
        <p:sp>
          <p:nvSpPr>
            <p:cNvPr id="187" name="Google Shape;187;p23"/>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Consistency</a:t>
              </a:r>
              <a:endParaRPr b="1" sz="1100">
                <a:solidFill>
                  <a:srgbClr val="FFFFFF"/>
                </a:solidFill>
                <a:latin typeface="Roboto"/>
                <a:ea typeface="Roboto"/>
                <a:cs typeface="Roboto"/>
                <a:sym typeface="Roboto"/>
              </a:endParaRPr>
            </a:p>
          </p:txBody>
        </p:sp>
      </p:grpSp>
      <p:grpSp>
        <p:nvGrpSpPr>
          <p:cNvPr id="188" name="Google Shape;188;p23"/>
          <p:cNvGrpSpPr/>
          <p:nvPr/>
        </p:nvGrpSpPr>
        <p:grpSpPr>
          <a:xfrm>
            <a:off x="3269751" y="1318143"/>
            <a:ext cx="2460300" cy="2460300"/>
            <a:chOff x="3269751" y="1318143"/>
            <a:chExt cx="2460300" cy="2460300"/>
          </a:xfrm>
        </p:grpSpPr>
        <p:sp>
          <p:nvSpPr>
            <p:cNvPr id="189" name="Google Shape;189;p23"/>
            <p:cNvSpPr/>
            <p:nvPr/>
          </p:nvSpPr>
          <p:spPr>
            <a:xfrm rot="2700000">
              <a:off x="4255100" y="1053398"/>
              <a:ext cx="489601" cy="2989789"/>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D5DDF"/>
                  </a:solidFill>
                  <a:latin typeface="Roboto"/>
                  <a:ea typeface="Roboto"/>
                  <a:cs typeface="Roboto"/>
                  <a:sym typeface="Roboto"/>
                </a:rPr>
                <a:t>3</a:t>
              </a:r>
              <a:endParaRPr b="1" sz="900">
                <a:solidFill>
                  <a:srgbClr val="0D5DDF"/>
                </a:solidFill>
                <a:latin typeface="Roboto"/>
                <a:ea typeface="Roboto"/>
                <a:cs typeface="Roboto"/>
                <a:sym typeface="Roboto"/>
              </a:endParaRPr>
            </a:p>
          </p:txBody>
        </p:sp>
        <p:sp>
          <p:nvSpPr>
            <p:cNvPr id="191" name="Google Shape;191;p23"/>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Efficiency</a:t>
              </a:r>
              <a:endParaRPr b="1" sz="1100">
                <a:solidFill>
                  <a:srgbClr val="FFFFFF"/>
                </a:solidFill>
                <a:latin typeface="Roboto"/>
                <a:ea typeface="Roboto"/>
                <a:cs typeface="Roboto"/>
                <a:sym typeface="Roboto"/>
              </a:endParaRPr>
            </a:p>
          </p:txBody>
        </p:sp>
      </p:grpSp>
      <p:grpSp>
        <p:nvGrpSpPr>
          <p:cNvPr id="192" name="Google Shape;192;p23"/>
          <p:cNvGrpSpPr/>
          <p:nvPr/>
        </p:nvGrpSpPr>
        <p:grpSpPr>
          <a:xfrm>
            <a:off x="1776626" y="1318143"/>
            <a:ext cx="2460300" cy="2460300"/>
            <a:chOff x="1776626" y="1318143"/>
            <a:chExt cx="2460300" cy="2460300"/>
          </a:xfrm>
        </p:grpSpPr>
        <p:grpSp>
          <p:nvGrpSpPr>
            <p:cNvPr id="193" name="Google Shape;193;p23"/>
            <p:cNvGrpSpPr/>
            <p:nvPr/>
          </p:nvGrpSpPr>
          <p:grpSpPr>
            <a:xfrm>
              <a:off x="1776626" y="1318143"/>
              <a:ext cx="2460300" cy="2460300"/>
              <a:chOff x="1776626" y="1318143"/>
              <a:chExt cx="2460300" cy="2460300"/>
            </a:xfrm>
          </p:grpSpPr>
          <p:sp>
            <p:nvSpPr>
              <p:cNvPr id="194" name="Google Shape;194;p23"/>
              <p:cNvSpPr/>
              <p:nvPr/>
            </p:nvSpPr>
            <p:spPr>
              <a:xfrm rot="2700000">
                <a:off x="2761975" y="1053398"/>
                <a:ext cx="489601" cy="298978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Testability</a:t>
                </a:r>
                <a:endParaRPr b="1" sz="1100">
                  <a:solidFill>
                    <a:srgbClr val="FFFFFF"/>
                  </a:solidFill>
                  <a:latin typeface="Roboto"/>
                  <a:ea typeface="Roboto"/>
                  <a:cs typeface="Roboto"/>
                  <a:sym typeface="Roboto"/>
                </a:endParaRPr>
              </a:p>
            </p:txBody>
          </p:sp>
        </p:grpSp>
        <p:sp>
          <p:nvSpPr>
            <p:cNvPr id="196" name="Google Shape;196;p23"/>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C58D3"/>
                  </a:solidFill>
                  <a:latin typeface="Roboto"/>
                  <a:ea typeface="Roboto"/>
                  <a:cs typeface="Roboto"/>
                  <a:sym typeface="Roboto"/>
                </a:rPr>
                <a:t>2</a:t>
              </a:r>
              <a:endParaRPr b="1" sz="900">
                <a:solidFill>
                  <a:srgbClr val="0C58D3"/>
                </a:solidFill>
                <a:latin typeface="Roboto"/>
                <a:ea typeface="Roboto"/>
                <a:cs typeface="Roboto"/>
                <a:sym typeface="Roboto"/>
              </a:endParaRPr>
            </a:p>
          </p:txBody>
        </p:sp>
      </p:grpSp>
      <p:grpSp>
        <p:nvGrpSpPr>
          <p:cNvPr id="197" name="Google Shape;197;p23"/>
          <p:cNvGrpSpPr/>
          <p:nvPr/>
        </p:nvGrpSpPr>
        <p:grpSpPr>
          <a:xfrm>
            <a:off x="284959" y="1318143"/>
            <a:ext cx="2460300" cy="2460300"/>
            <a:chOff x="284959" y="1318143"/>
            <a:chExt cx="2460300" cy="2460300"/>
          </a:xfrm>
        </p:grpSpPr>
        <p:sp>
          <p:nvSpPr>
            <p:cNvPr id="198" name="Google Shape;198;p23"/>
            <p:cNvSpPr/>
            <p:nvPr/>
          </p:nvSpPr>
          <p:spPr>
            <a:xfrm rot="2700000">
              <a:off x="1270309" y="1053398"/>
              <a:ext cx="489601" cy="2989789"/>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944A1"/>
                  </a:solidFill>
                  <a:latin typeface="Roboto"/>
                  <a:ea typeface="Roboto"/>
                  <a:cs typeface="Roboto"/>
                  <a:sym typeface="Roboto"/>
                </a:rPr>
                <a:t>1</a:t>
              </a:r>
              <a:endParaRPr b="1" sz="900">
                <a:solidFill>
                  <a:srgbClr val="0944A1"/>
                </a:solidFill>
                <a:latin typeface="Roboto"/>
                <a:ea typeface="Roboto"/>
                <a:cs typeface="Roboto"/>
                <a:sym typeface="Roboto"/>
              </a:endParaRPr>
            </a:p>
          </p:txBody>
        </p:sp>
        <p:sp>
          <p:nvSpPr>
            <p:cNvPr id="200" name="Google Shape;200;p23"/>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Reusability</a:t>
              </a:r>
              <a:endParaRPr b="1" sz="1100">
                <a:solidFill>
                  <a:srgbClr val="FFFFFF"/>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nvSpPr>
        <p:spPr>
          <a:xfrm>
            <a:off x="80375" y="803675"/>
            <a:ext cx="8177400" cy="217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1155CC"/>
                </a:solidFill>
              </a:rPr>
              <a:t>Disadvantages</a:t>
            </a:r>
            <a:endParaRPr b="1" sz="1700">
              <a:solidFill>
                <a:srgbClr val="1155CC"/>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Difficult to determine the component qualification of commercial off-the-shelf (COTS) or third-party component</a:t>
            </a:r>
            <a:endParaRPr/>
          </a:p>
          <a:p>
            <a:pPr indent="-317500" lvl="0" marL="457200" rtl="0" algn="l">
              <a:spcBef>
                <a:spcPts val="0"/>
              </a:spcBef>
              <a:spcAft>
                <a:spcPts val="0"/>
              </a:spcAft>
              <a:buSzPts val="1400"/>
              <a:buAutoNum type="arabicPeriod"/>
            </a:pPr>
            <a:r>
              <a:rPr lang="en"/>
              <a:t>Component trustworthiness: How can we trust a component if there is no source code available?</a:t>
            </a:r>
            <a:endParaRPr/>
          </a:p>
          <a:p>
            <a:pPr indent="-317500" lvl="0" marL="457200" rtl="0" algn="l">
              <a:spcBef>
                <a:spcPts val="0"/>
              </a:spcBef>
              <a:spcAft>
                <a:spcPts val="0"/>
              </a:spcAft>
              <a:buSzPts val="1400"/>
              <a:buAutoNum type="arabicPeriod"/>
            </a:pPr>
            <a:r>
              <a:rPr lang="en"/>
              <a:t>Component certification: Who will certify the components for its quality?</a:t>
            </a:r>
            <a:endParaRPr/>
          </a:p>
          <a:p>
            <a:pPr indent="-317500" lvl="0" marL="457200" rtl="0" algn="l">
              <a:spcBef>
                <a:spcPts val="0"/>
              </a:spcBef>
              <a:spcAft>
                <a:spcPts val="0"/>
              </a:spcAft>
              <a:buSzPts val="1400"/>
              <a:buAutoNum type="arabicPeriod"/>
            </a:pPr>
            <a:r>
              <a:rPr lang="en"/>
              <a:t>Disadvantages of Spiral model </a:t>
            </a:r>
            <a:endParaRPr/>
          </a:p>
          <a:p>
            <a:pPr indent="-317500" lvl="0" marL="457200" rtl="0" algn="l">
              <a:spcBef>
                <a:spcPts val="0"/>
              </a:spcBef>
              <a:spcAft>
                <a:spcPts val="0"/>
              </a:spcAft>
              <a:buSzPts val="1400"/>
              <a:buAutoNum type="arabicPeriod"/>
            </a:pPr>
            <a:r>
              <a:rPr lang="en"/>
              <a:t>Architecture Design Dilemma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nvSpPr>
        <p:spPr>
          <a:xfrm>
            <a:off x="120550" y="271225"/>
            <a:ext cx="84084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1155CC"/>
                </a:solidFill>
              </a:rPr>
              <a:t>Challenges</a:t>
            </a:r>
            <a:endParaRPr b="1" sz="1700">
              <a:solidFill>
                <a:srgbClr val="1155CC"/>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Is it possible to construct complex systems by assembling them from a catalog of reusable software components?</a:t>
            </a:r>
            <a:endParaRPr/>
          </a:p>
          <a:p>
            <a:pPr indent="-317500" lvl="0" marL="457200" rtl="0" algn="l">
              <a:spcBef>
                <a:spcPts val="0"/>
              </a:spcBef>
              <a:spcAft>
                <a:spcPts val="0"/>
              </a:spcAft>
              <a:buSzPts val="1400"/>
              <a:buAutoNum type="arabicPeriod"/>
            </a:pPr>
            <a:r>
              <a:rPr lang="en"/>
              <a:t>Can this be accomplished in a cost- and time-effective manner? </a:t>
            </a:r>
            <a:endParaRPr/>
          </a:p>
          <a:p>
            <a:pPr indent="-317500" lvl="0" marL="457200" rtl="0" algn="l">
              <a:spcBef>
                <a:spcPts val="0"/>
              </a:spcBef>
              <a:spcAft>
                <a:spcPts val="0"/>
              </a:spcAft>
              <a:buSzPts val="1400"/>
              <a:buAutoNum type="arabicPeriod"/>
            </a:pPr>
            <a:r>
              <a:rPr lang="en"/>
              <a:t>Can appropriate incentives be established to encourage software engineers to reuse rather than reinvent?</a:t>
            </a:r>
            <a:endParaRPr/>
          </a:p>
          <a:p>
            <a:pPr indent="-317500" lvl="0" marL="457200" rtl="0" algn="l">
              <a:spcBef>
                <a:spcPts val="0"/>
              </a:spcBef>
              <a:spcAft>
                <a:spcPts val="0"/>
              </a:spcAft>
              <a:buSzPts val="1400"/>
              <a:buAutoNum type="arabicPeriod"/>
            </a:pPr>
            <a:r>
              <a:rPr lang="en"/>
              <a:t>Is management willing to incur the added expense associated with creating reusable software components?</a:t>
            </a:r>
            <a:endParaRPr/>
          </a:p>
          <a:p>
            <a:pPr indent="-317500" lvl="0" marL="457200" rtl="0" algn="l">
              <a:spcBef>
                <a:spcPts val="0"/>
              </a:spcBef>
              <a:spcAft>
                <a:spcPts val="0"/>
              </a:spcAft>
              <a:buSzPts val="1400"/>
              <a:buAutoNum type="arabicPeriod"/>
            </a:pPr>
            <a:r>
              <a:rPr lang="en"/>
              <a:t>Can the library of components necessary to accomplish reuse be created in a way that makes it accessible to those who need it? </a:t>
            </a:r>
            <a:endParaRPr/>
          </a:p>
          <a:p>
            <a:pPr indent="-317500" lvl="0" marL="457200" rtl="0" algn="l">
              <a:spcBef>
                <a:spcPts val="0"/>
              </a:spcBef>
              <a:spcAft>
                <a:spcPts val="0"/>
              </a:spcAft>
              <a:buSzPts val="1400"/>
              <a:buAutoNum type="arabicPeriod"/>
            </a:pPr>
            <a:r>
              <a:rPr lang="en"/>
              <a:t>Can components that do exist be found by those who need them?</a:t>
            </a:r>
            <a:endParaRPr/>
          </a:p>
          <a:p>
            <a:pPr indent="-317500" lvl="0" marL="457200" rtl="0" algn="l">
              <a:spcBef>
                <a:spcPts val="0"/>
              </a:spcBef>
              <a:spcAft>
                <a:spcPts val="0"/>
              </a:spcAft>
              <a:buSzPts val="1400"/>
              <a:buAutoNum type="arabicPeriod"/>
            </a:pPr>
            <a:r>
              <a:rPr lang="en"/>
              <a:t>Increasingly, the answer to each of these questions is “yes.”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nvSpPr>
        <p:spPr>
          <a:xfrm>
            <a:off x="3072000" y="2023450"/>
            <a:ext cx="30000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600">
                <a:solidFill>
                  <a:srgbClr val="0645AD"/>
                </a:solidFill>
                <a:highlight>
                  <a:srgbClr val="FFFFFF"/>
                </a:highlight>
                <a:latin typeface="Verdana"/>
                <a:ea typeface="Verdana"/>
                <a:cs typeface="Verdana"/>
                <a:sym typeface="Verdana"/>
              </a:rPr>
              <a:t>THANK YOU</a:t>
            </a:r>
            <a:endParaRPr sz="2600">
              <a:solidFill>
                <a:srgbClr val="0645AD"/>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401400"/>
            <a:ext cx="89610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600">
                <a:solidFill>
                  <a:srgbClr val="1155CC"/>
                </a:solidFill>
              </a:rPr>
              <a:t>What is CBD?</a:t>
            </a:r>
            <a:endParaRPr b="1" sz="1600">
              <a:solidFill>
                <a:srgbClr val="1155CC"/>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Component-based development (CBD) is a procedure that accentuates the design and development of computer-based systems with the help of reusable software components. With CBD, the focus shifts from software programming to software system composing.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0" name="Google Shape;60;p14"/>
          <p:cNvPicPr preferRelativeResize="0"/>
          <p:nvPr/>
        </p:nvPicPr>
        <p:blipFill>
          <a:blip r:embed="rId3">
            <a:alphaModFix/>
          </a:blip>
          <a:stretch>
            <a:fillRect/>
          </a:stretch>
        </p:blipFill>
        <p:spPr>
          <a:xfrm>
            <a:off x="827775" y="2469175"/>
            <a:ext cx="3572850" cy="2256900"/>
          </a:xfrm>
          <a:prstGeom prst="rect">
            <a:avLst/>
          </a:prstGeom>
          <a:noFill/>
          <a:ln>
            <a:noFill/>
          </a:ln>
        </p:spPr>
      </p:pic>
      <p:pic>
        <p:nvPicPr>
          <p:cNvPr id="61" name="Google Shape;61;p14"/>
          <p:cNvPicPr preferRelativeResize="0"/>
          <p:nvPr/>
        </p:nvPicPr>
        <p:blipFill>
          <a:blip r:embed="rId4">
            <a:alphaModFix/>
          </a:blip>
          <a:stretch>
            <a:fillRect/>
          </a:stretch>
        </p:blipFill>
        <p:spPr>
          <a:xfrm>
            <a:off x="5589224" y="2513375"/>
            <a:ext cx="1695025" cy="190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0" y="401400"/>
            <a:ext cx="89610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600">
                <a:solidFill>
                  <a:srgbClr val="1155CC"/>
                </a:solidFill>
              </a:rPr>
              <a:t>What is Component?</a:t>
            </a:r>
            <a:endParaRPr b="1" sz="1600">
              <a:solidFill>
                <a:srgbClr val="1155CC"/>
              </a:solidFill>
            </a:endParaRPr>
          </a:p>
          <a:p>
            <a:pPr indent="0" lvl="0" marL="0" rtl="0" algn="l">
              <a:spcBef>
                <a:spcPts val="0"/>
              </a:spcBef>
              <a:spcAft>
                <a:spcPts val="0"/>
              </a:spcAft>
              <a:buNone/>
            </a:pPr>
            <a:r>
              <a:rPr lang="en">
                <a:solidFill>
                  <a:schemeClr val="dk1"/>
                </a:solidFill>
              </a:rPr>
              <a:t>Component is a distributable unit of software.  These components can be designed as either conventional software modules or object-oriented classes or packages of classes.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600">
                <a:solidFill>
                  <a:srgbClr val="1155CC"/>
                </a:solidFill>
              </a:rPr>
              <a:t>Properties of a component:</a:t>
            </a: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Reusable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Accessible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Upgradable/Should remain up-to-date with the latest technologies and patches.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Well-defined properties/possible documentation of features.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Ease of integration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0" y="401400"/>
            <a:ext cx="6325500" cy="284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155CC"/>
                </a:solidFill>
              </a:rPr>
              <a:t>History:</a:t>
            </a:r>
            <a:endParaRPr b="1" sz="1600">
              <a:solidFill>
                <a:srgbClr val="1155CC"/>
              </a:solidFill>
            </a:endParaRPr>
          </a:p>
          <a:p>
            <a:pPr indent="0" lvl="0" marL="0" rtl="0" algn="l">
              <a:spcBef>
                <a:spcPts val="0"/>
              </a:spcBef>
              <a:spcAft>
                <a:spcPts val="0"/>
              </a:spcAft>
              <a:buNone/>
            </a:pPr>
            <a:r>
              <a:t/>
            </a:r>
            <a:endParaRPr/>
          </a:p>
          <a:p>
            <a:pPr indent="-317500" lvl="0" marL="457200" rtl="0" algn="l">
              <a:lnSpc>
                <a:spcPct val="115000"/>
              </a:lnSpc>
              <a:spcBef>
                <a:spcPts val="0"/>
              </a:spcBef>
              <a:spcAft>
                <a:spcPts val="0"/>
              </a:spcAft>
              <a:buClr>
                <a:srgbClr val="202122"/>
              </a:buClr>
              <a:buSzPts val="1400"/>
              <a:buFont typeface="Times New Roman"/>
              <a:buChar char="-"/>
            </a:pPr>
            <a:r>
              <a:rPr lang="en">
                <a:solidFill>
                  <a:srgbClr val="202122"/>
                </a:solidFill>
                <a:highlight>
                  <a:srgbClr val="FFFFFF"/>
                </a:highlight>
                <a:latin typeface="Times New Roman"/>
                <a:ea typeface="Times New Roman"/>
                <a:cs typeface="Times New Roman"/>
                <a:sym typeface="Times New Roman"/>
              </a:rPr>
              <a:t>It first became prominent with Douglas McIlroy's address at the NATO conference on software engineering in Garmisch, Germany, 1968, titled Mass Produced Software Components.</a:t>
            </a:r>
            <a:endParaRPr>
              <a:solidFill>
                <a:srgbClr val="2021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02122"/>
              </a:buClr>
              <a:buSzPts val="1400"/>
              <a:buFont typeface="Times New Roman"/>
              <a:buChar char="-"/>
            </a:pPr>
            <a:r>
              <a:rPr lang="en">
                <a:solidFill>
                  <a:srgbClr val="202122"/>
                </a:solidFill>
                <a:highlight>
                  <a:srgbClr val="FFFFFF"/>
                </a:highlight>
                <a:latin typeface="Times New Roman"/>
                <a:ea typeface="Times New Roman"/>
                <a:cs typeface="Times New Roman"/>
                <a:sym typeface="Times New Roman"/>
              </a:rPr>
              <a:t>Software Crisis</a:t>
            </a:r>
            <a:endParaRPr>
              <a:solidFill>
                <a:srgbClr val="2021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02122"/>
              </a:buClr>
              <a:buSzPts val="1400"/>
              <a:buFont typeface="Times New Roman"/>
              <a:buChar char="-"/>
            </a:pPr>
            <a:r>
              <a:rPr lang="en">
                <a:solidFill>
                  <a:srgbClr val="202122"/>
                </a:solidFill>
                <a:highlight>
                  <a:srgbClr val="FFFFFF"/>
                </a:highlight>
                <a:latin typeface="Times New Roman"/>
                <a:ea typeface="Times New Roman"/>
                <a:cs typeface="Times New Roman"/>
                <a:sym typeface="Times New Roman"/>
              </a:rPr>
              <a:t>McIlroy's subsequent inclusion of pipes and filters into the Unix operating system was the first implementation of an infrastructure for this idea.</a:t>
            </a:r>
            <a:endParaRPr>
              <a:solidFill>
                <a:srgbClr val="2021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02122"/>
              </a:buClr>
              <a:buSzPts val="1400"/>
              <a:buFont typeface="Times New Roman"/>
              <a:buChar char="-"/>
            </a:pPr>
            <a:r>
              <a:rPr lang="en">
                <a:solidFill>
                  <a:srgbClr val="202122"/>
                </a:solidFill>
                <a:highlight>
                  <a:srgbClr val="FFFFFF"/>
                </a:highlight>
                <a:latin typeface="Times New Roman"/>
                <a:ea typeface="Times New Roman"/>
                <a:cs typeface="Times New Roman"/>
                <a:sym typeface="Times New Roman"/>
              </a:rPr>
              <a:t>Brad Cox of Stepstone largely defined the modern concept of a software component.</a:t>
            </a:r>
            <a:endParaRPr>
              <a:solidFill>
                <a:srgbClr val="2021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02122"/>
              </a:buClr>
              <a:buSzPts val="1400"/>
              <a:buFont typeface="Times New Roman"/>
              <a:buChar char="-"/>
            </a:pPr>
            <a:r>
              <a:rPr lang="en">
                <a:solidFill>
                  <a:srgbClr val="202122"/>
                </a:solidFill>
                <a:highlight>
                  <a:srgbClr val="FFFFFF"/>
                </a:highlight>
                <a:latin typeface="Times New Roman"/>
                <a:ea typeface="Times New Roman"/>
                <a:cs typeface="Times New Roman"/>
                <a:sym typeface="Times New Roman"/>
              </a:rPr>
              <a:t>Objective-C</a:t>
            </a:r>
            <a:endParaRPr>
              <a:solidFill>
                <a:srgbClr val="202122"/>
              </a:solidFill>
              <a:highlight>
                <a:srgbClr val="FFFFFF"/>
              </a:highlight>
              <a:latin typeface="Times New Roman"/>
              <a:ea typeface="Times New Roman"/>
              <a:cs typeface="Times New Roman"/>
              <a:sym typeface="Times New Roman"/>
            </a:endParaRPr>
          </a:p>
        </p:txBody>
      </p:sp>
      <p:pic>
        <p:nvPicPr>
          <p:cNvPr id="72" name="Google Shape;72;p16"/>
          <p:cNvPicPr preferRelativeResize="0"/>
          <p:nvPr/>
        </p:nvPicPr>
        <p:blipFill>
          <a:blip r:embed="rId3">
            <a:alphaModFix/>
          </a:blip>
          <a:stretch>
            <a:fillRect/>
          </a:stretch>
        </p:blipFill>
        <p:spPr>
          <a:xfrm>
            <a:off x="6688575" y="879675"/>
            <a:ext cx="1905000" cy="1905000"/>
          </a:xfrm>
          <a:prstGeom prst="rect">
            <a:avLst/>
          </a:prstGeom>
          <a:noFill/>
          <a:ln>
            <a:noFill/>
          </a:ln>
        </p:spPr>
      </p:pic>
      <p:sp>
        <p:nvSpPr>
          <p:cNvPr id="73" name="Google Shape;73;p16"/>
          <p:cNvSpPr txBox="1"/>
          <p:nvPr/>
        </p:nvSpPr>
        <p:spPr>
          <a:xfrm>
            <a:off x="6688575" y="2784675"/>
            <a:ext cx="1984800" cy="338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000">
                <a:solidFill>
                  <a:srgbClr val="202122"/>
                </a:solidFill>
                <a:highlight>
                  <a:srgbClr val="FFFFFF"/>
                </a:highlight>
                <a:latin typeface="Times New Roman"/>
                <a:ea typeface="Times New Roman"/>
                <a:cs typeface="Times New Roman"/>
                <a:sym typeface="Times New Roman"/>
              </a:rPr>
              <a:t>Douglas McIlroy's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37050" y="106950"/>
            <a:ext cx="9066600" cy="176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600">
                <a:solidFill>
                  <a:srgbClr val="1155CC"/>
                </a:solidFill>
                <a:highlight>
                  <a:srgbClr val="FFFFFF"/>
                </a:highlight>
              </a:rPr>
              <a:t>Development Phases:</a:t>
            </a:r>
            <a:endParaRPr b="1" sz="1600">
              <a:solidFill>
                <a:srgbClr val="1155CC"/>
              </a:solidFill>
              <a:highlight>
                <a:srgbClr val="FFFFFF"/>
              </a:highlight>
            </a:endParaRPr>
          </a:p>
          <a:p>
            <a:pPr indent="0" lvl="0" marL="0" rtl="0" algn="l">
              <a:lnSpc>
                <a:spcPct val="115000"/>
              </a:lnSpc>
              <a:spcBef>
                <a:spcPts val="0"/>
              </a:spcBef>
              <a:spcAft>
                <a:spcPts val="0"/>
              </a:spcAft>
              <a:buNone/>
            </a:pPr>
            <a:r>
              <a:rPr lang="en" sz="1500">
                <a:solidFill>
                  <a:srgbClr val="4D5968"/>
                </a:solidFill>
                <a:highlight>
                  <a:srgbClr val="FFFFFF"/>
                </a:highlight>
                <a:latin typeface="Times New Roman"/>
                <a:ea typeface="Times New Roman"/>
                <a:cs typeface="Times New Roman"/>
                <a:sym typeface="Times New Roman"/>
              </a:rPr>
              <a:t>The existence of reusable components does not guarantee that these components can be integrated easily or effectively into the architecture chosen for a new application. It is for this reason that a sequence of component-based development actions is applied when a component is proposed for use.</a:t>
            </a:r>
            <a:endParaRPr sz="1500">
              <a:solidFill>
                <a:srgbClr val="4D596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rgbClr val="4D5968"/>
                </a:solidFill>
                <a:highlight>
                  <a:srgbClr val="FFFFFF"/>
                </a:highlight>
                <a:latin typeface="Times New Roman"/>
                <a:ea typeface="Times New Roman"/>
                <a:cs typeface="Times New Roman"/>
                <a:sym typeface="Times New Roman"/>
              </a:rPr>
              <a:t>The component-based development model incorporates the following steps </a:t>
            </a:r>
            <a:r>
              <a:rPr lang="en" sz="1500">
                <a:solidFill>
                  <a:srgbClr val="FF0000"/>
                </a:solidFill>
                <a:highlight>
                  <a:srgbClr val="FFFFFF"/>
                </a:highlight>
                <a:latin typeface="Times New Roman"/>
                <a:ea typeface="Times New Roman"/>
                <a:cs typeface="Times New Roman"/>
                <a:sym typeface="Times New Roman"/>
              </a:rPr>
              <a:t>(implemented using an evolutionary approach): </a:t>
            </a:r>
            <a:endParaRPr sz="1800">
              <a:solidFill>
                <a:schemeClr val="accent2"/>
              </a:solidFill>
              <a:highlight>
                <a:srgbClr val="FFFFFF"/>
              </a:highlight>
            </a:endParaRPr>
          </a:p>
        </p:txBody>
      </p:sp>
      <p:grpSp>
        <p:nvGrpSpPr>
          <p:cNvPr id="79" name="Google Shape;79;p17"/>
          <p:cNvGrpSpPr/>
          <p:nvPr/>
        </p:nvGrpSpPr>
        <p:grpSpPr>
          <a:xfrm>
            <a:off x="3026850" y="1846575"/>
            <a:ext cx="3175200" cy="3175200"/>
            <a:chOff x="2820225" y="891450"/>
            <a:chExt cx="3175200" cy="3175200"/>
          </a:xfrm>
        </p:grpSpPr>
        <p:sp>
          <p:nvSpPr>
            <p:cNvPr id="80" name="Google Shape;80;p17"/>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p:nvPr/>
        </p:nvSpPr>
        <p:spPr>
          <a:xfrm>
            <a:off x="5378000" y="3662800"/>
            <a:ext cx="1332300" cy="3231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Component Adaptation</a:t>
            </a:r>
            <a:endParaRPr>
              <a:solidFill>
                <a:srgbClr val="FFFFFF"/>
              </a:solidFill>
            </a:endParaRPr>
          </a:p>
        </p:txBody>
      </p:sp>
      <p:sp>
        <p:nvSpPr>
          <p:cNvPr id="83" name="Google Shape;83;p17"/>
          <p:cNvSpPr/>
          <p:nvPr/>
        </p:nvSpPr>
        <p:spPr>
          <a:xfrm>
            <a:off x="3875900" y="1846575"/>
            <a:ext cx="1332300" cy="3783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Component Qualification</a:t>
            </a:r>
            <a:endParaRPr>
              <a:solidFill>
                <a:srgbClr val="FFFFFF"/>
              </a:solidFill>
            </a:endParaRPr>
          </a:p>
        </p:txBody>
      </p:sp>
      <p:sp>
        <p:nvSpPr>
          <p:cNvPr id="84" name="Google Shape;84;p17"/>
          <p:cNvSpPr/>
          <p:nvPr/>
        </p:nvSpPr>
        <p:spPr>
          <a:xfrm>
            <a:off x="2713400" y="3662800"/>
            <a:ext cx="1332300" cy="3783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Component Composition</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0" y="401400"/>
            <a:ext cx="8961000" cy="40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30200" lvl="0" marL="457200" rtl="0" algn="l">
              <a:spcBef>
                <a:spcPts val="0"/>
              </a:spcBef>
              <a:spcAft>
                <a:spcPts val="0"/>
              </a:spcAft>
              <a:buClr>
                <a:srgbClr val="1155CC"/>
              </a:buClr>
              <a:buSzPts val="1600"/>
              <a:buAutoNum type="arabicPeriod"/>
            </a:pPr>
            <a:r>
              <a:rPr b="1" lang="en" sz="1600">
                <a:solidFill>
                  <a:srgbClr val="1155CC"/>
                </a:solidFill>
              </a:rPr>
              <a:t>Component Qualification</a:t>
            </a:r>
            <a:endParaRPr b="1" sz="1600">
              <a:solidFill>
                <a:srgbClr val="1155CC"/>
              </a:solidFill>
            </a:endParaRPr>
          </a:p>
          <a:p>
            <a:pPr indent="0" lvl="0" marL="457200" rtl="0" algn="l">
              <a:spcBef>
                <a:spcPts val="0"/>
              </a:spcBef>
              <a:spcAft>
                <a:spcPts val="0"/>
              </a:spcAft>
              <a:buNone/>
            </a:pPr>
            <a:r>
              <a:t/>
            </a:r>
            <a:endParaRPr b="1" sz="1600">
              <a:solidFill>
                <a:srgbClr val="1155CC"/>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4D5968"/>
                </a:solidFill>
                <a:highlight>
                  <a:srgbClr val="FFFFFF"/>
                </a:highlight>
                <a:latin typeface="Times New Roman"/>
                <a:ea typeface="Times New Roman"/>
                <a:cs typeface="Times New Roman"/>
                <a:sym typeface="Times New Roman"/>
              </a:rPr>
              <a:t>Component qualification ensures that a candidate component will perform the function required, will properly “fit” into the architectural style specified for the system, and will exhibit the quality characteristics (e.g., performance, reliability, usability) that are required for the application. </a:t>
            </a:r>
            <a:endParaRPr sz="1300">
              <a:solidFill>
                <a:srgbClr val="4D596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D596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300">
                <a:solidFill>
                  <a:srgbClr val="4D5968"/>
                </a:solidFill>
                <a:highlight>
                  <a:srgbClr val="FFFFFF"/>
                </a:highlight>
                <a:latin typeface="Times New Roman"/>
                <a:ea typeface="Times New Roman"/>
                <a:cs typeface="Times New Roman"/>
                <a:sym typeface="Times New Roman"/>
              </a:rPr>
              <a:t>Among the many factors considered during component qualification are: </a:t>
            </a:r>
            <a:endParaRPr sz="1300">
              <a:solidFill>
                <a:srgbClr val="4D5968"/>
              </a:solidFill>
              <a:highlight>
                <a:srgbClr val="FFFFFF"/>
              </a:highlight>
              <a:latin typeface="Times New Roman"/>
              <a:ea typeface="Times New Roman"/>
              <a:cs typeface="Times New Roman"/>
              <a:sym typeface="Times New Roman"/>
            </a:endParaRPr>
          </a:p>
          <a:p>
            <a:pPr indent="-311150" lvl="0" marL="914400" rtl="0" algn="l">
              <a:lnSpc>
                <a:spcPct val="115000"/>
              </a:lnSpc>
              <a:spcBef>
                <a:spcPts val="0"/>
              </a:spcBef>
              <a:spcAft>
                <a:spcPts val="0"/>
              </a:spcAft>
              <a:buClr>
                <a:srgbClr val="4D5968"/>
              </a:buClr>
              <a:buSzPts val="1300"/>
              <a:buFont typeface="Times New Roman"/>
              <a:buChar char="●"/>
            </a:pPr>
            <a:r>
              <a:rPr lang="en" sz="1300">
                <a:solidFill>
                  <a:srgbClr val="4D5968"/>
                </a:solidFill>
                <a:highlight>
                  <a:srgbClr val="FFFFFF"/>
                </a:highlight>
                <a:latin typeface="Times New Roman"/>
                <a:ea typeface="Times New Roman"/>
                <a:cs typeface="Times New Roman"/>
                <a:sym typeface="Times New Roman"/>
              </a:rPr>
              <a:t>Application programming interface (API). </a:t>
            </a:r>
            <a:endParaRPr sz="1300">
              <a:solidFill>
                <a:srgbClr val="4D5968"/>
              </a:solidFill>
              <a:highlight>
                <a:srgbClr val="FFFFFF"/>
              </a:highlight>
              <a:latin typeface="Times New Roman"/>
              <a:ea typeface="Times New Roman"/>
              <a:cs typeface="Times New Roman"/>
              <a:sym typeface="Times New Roman"/>
            </a:endParaRPr>
          </a:p>
          <a:p>
            <a:pPr indent="-311150" lvl="0" marL="914400" rtl="0" algn="l">
              <a:lnSpc>
                <a:spcPct val="115000"/>
              </a:lnSpc>
              <a:spcBef>
                <a:spcPts val="0"/>
              </a:spcBef>
              <a:spcAft>
                <a:spcPts val="0"/>
              </a:spcAft>
              <a:buClr>
                <a:srgbClr val="4D5968"/>
              </a:buClr>
              <a:buSzPts val="1300"/>
              <a:buFont typeface="Times New Roman"/>
              <a:buChar char="●"/>
            </a:pPr>
            <a:r>
              <a:rPr lang="en" sz="1300">
                <a:solidFill>
                  <a:srgbClr val="4D5968"/>
                </a:solidFill>
                <a:highlight>
                  <a:srgbClr val="FFFFFF"/>
                </a:highlight>
                <a:latin typeface="Times New Roman"/>
                <a:ea typeface="Times New Roman"/>
                <a:cs typeface="Times New Roman"/>
                <a:sym typeface="Times New Roman"/>
              </a:rPr>
              <a:t>Development and integration tools required by the component. </a:t>
            </a:r>
            <a:endParaRPr sz="1300">
              <a:solidFill>
                <a:srgbClr val="4D5968"/>
              </a:solidFill>
              <a:highlight>
                <a:srgbClr val="FFFFFF"/>
              </a:highlight>
              <a:latin typeface="Times New Roman"/>
              <a:ea typeface="Times New Roman"/>
              <a:cs typeface="Times New Roman"/>
              <a:sym typeface="Times New Roman"/>
            </a:endParaRPr>
          </a:p>
          <a:p>
            <a:pPr indent="-311150" lvl="0" marL="914400" rtl="0" algn="l">
              <a:lnSpc>
                <a:spcPct val="115000"/>
              </a:lnSpc>
              <a:spcBef>
                <a:spcPts val="0"/>
              </a:spcBef>
              <a:spcAft>
                <a:spcPts val="0"/>
              </a:spcAft>
              <a:buClr>
                <a:srgbClr val="4D5968"/>
              </a:buClr>
              <a:buSzPts val="1300"/>
              <a:buFont typeface="Times New Roman"/>
              <a:buChar char="●"/>
            </a:pPr>
            <a:r>
              <a:rPr lang="en" sz="1300">
                <a:solidFill>
                  <a:srgbClr val="4D5968"/>
                </a:solidFill>
                <a:highlight>
                  <a:srgbClr val="FFFFFF"/>
                </a:highlight>
                <a:latin typeface="Times New Roman"/>
                <a:ea typeface="Times New Roman"/>
                <a:cs typeface="Times New Roman"/>
                <a:sym typeface="Times New Roman"/>
              </a:rPr>
              <a:t>Run-time requirements, including resource usage (e.g., memory or storage), timing or speed, and network protocol. </a:t>
            </a:r>
            <a:endParaRPr sz="1300">
              <a:solidFill>
                <a:srgbClr val="4D5968"/>
              </a:solidFill>
              <a:highlight>
                <a:srgbClr val="FFFFFF"/>
              </a:highlight>
              <a:latin typeface="Times New Roman"/>
              <a:ea typeface="Times New Roman"/>
              <a:cs typeface="Times New Roman"/>
              <a:sym typeface="Times New Roman"/>
            </a:endParaRPr>
          </a:p>
          <a:p>
            <a:pPr indent="-311150" lvl="0" marL="914400" rtl="0" algn="l">
              <a:lnSpc>
                <a:spcPct val="115000"/>
              </a:lnSpc>
              <a:spcBef>
                <a:spcPts val="0"/>
              </a:spcBef>
              <a:spcAft>
                <a:spcPts val="0"/>
              </a:spcAft>
              <a:buClr>
                <a:srgbClr val="4D5968"/>
              </a:buClr>
              <a:buSzPts val="1300"/>
              <a:buFont typeface="Times New Roman"/>
              <a:buChar char="●"/>
            </a:pPr>
            <a:r>
              <a:rPr lang="en" sz="1300">
                <a:solidFill>
                  <a:srgbClr val="4D5968"/>
                </a:solidFill>
                <a:highlight>
                  <a:srgbClr val="FFFFFF"/>
                </a:highlight>
                <a:latin typeface="Times New Roman"/>
                <a:ea typeface="Times New Roman"/>
                <a:cs typeface="Times New Roman"/>
                <a:sym typeface="Times New Roman"/>
              </a:rPr>
              <a:t>Service requirements, including operating system interfaces and support from other components. </a:t>
            </a:r>
            <a:endParaRPr sz="1300">
              <a:solidFill>
                <a:srgbClr val="4D5968"/>
              </a:solidFill>
              <a:highlight>
                <a:srgbClr val="FFFFFF"/>
              </a:highlight>
              <a:latin typeface="Times New Roman"/>
              <a:ea typeface="Times New Roman"/>
              <a:cs typeface="Times New Roman"/>
              <a:sym typeface="Times New Roman"/>
            </a:endParaRPr>
          </a:p>
          <a:p>
            <a:pPr indent="-311150" lvl="0" marL="914400" rtl="0" algn="l">
              <a:lnSpc>
                <a:spcPct val="115000"/>
              </a:lnSpc>
              <a:spcBef>
                <a:spcPts val="0"/>
              </a:spcBef>
              <a:spcAft>
                <a:spcPts val="0"/>
              </a:spcAft>
              <a:buClr>
                <a:srgbClr val="4D5968"/>
              </a:buClr>
              <a:buSzPts val="1300"/>
              <a:buFont typeface="Times New Roman"/>
              <a:buChar char="●"/>
            </a:pPr>
            <a:r>
              <a:rPr lang="en" sz="1300">
                <a:solidFill>
                  <a:srgbClr val="4D5968"/>
                </a:solidFill>
                <a:highlight>
                  <a:srgbClr val="FFFFFF"/>
                </a:highlight>
                <a:latin typeface="Times New Roman"/>
                <a:ea typeface="Times New Roman"/>
                <a:cs typeface="Times New Roman"/>
                <a:sym typeface="Times New Roman"/>
              </a:rPr>
              <a:t>Security features, including access controls and authentication protocol.</a:t>
            </a:r>
            <a:endParaRPr sz="1300">
              <a:solidFill>
                <a:srgbClr val="4D5968"/>
              </a:solidFill>
              <a:highlight>
                <a:srgbClr val="FFFFFF"/>
              </a:highlight>
              <a:latin typeface="Times New Roman"/>
              <a:ea typeface="Times New Roman"/>
              <a:cs typeface="Times New Roman"/>
              <a:sym typeface="Times New Roman"/>
            </a:endParaRPr>
          </a:p>
          <a:p>
            <a:pPr indent="-311150" lvl="0" marL="914400" rtl="0" algn="l">
              <a:lnSpc>
                <a:spcPct val="115000"/>
              </a:lnSpc>
              <a:spcBef>
                <a:spcPts val="0"/>
              </a:spcBef>
              <a:spcAft>
                <a:spcPts val="0"/>
              </a:spcAft>
              <a:buClr>
                <a:srgbClr val="4D5968"/>
              </a:buClr>
              <a:buSzPts val="1300"/>
              <a:buFont typeface="Times New Roman"/>
              <a:buChar char="●"/>
            </a:pPr>
            <a:r>
              <a:rPr lang="en" sz="1300">
                <a:solidFill>
                  <a:srgbClr val="4D5968"/>
                </a:solidFill>
                <a:highlight>
                  <a:srgbClr val="FFFFFF"/>
                </a:highlight>
                <a:latin typeface="Times New Roman"/>
                <a:ea typeface="Times New Roman"/>
                <a:cs typeface="Times New Roman"/>
                <a:sym typeface="Times New Roman"/>
              </a:rPr>
              <a:t>Exception handling. </a:t>
            </a:r>
            <a:endParaRPr sz="1300">
              <a:solidFill>
                <a:srgbClr val="4D596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0" y="401400"/>
            <a:ext cx="8874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600">
                <a:solidFill>
                  <a:srgbClr val="1155CC"/>
                </a:solidFill>
              </a:rPr>
              <a:t>  2. </a:t>
            </a:r>
            <a:r>
              <a:rPr b="1" lang="en" sz="1600">
                <a:solidFill>
                  <a:srgbClr val="1155CC"/>
                </a:solidFill>
              </a:rPr>
              <a:t>Component Adaptation:</a:t>
            </a:r>
            <a:endParaRPr b="1" sz="1600">
              <a:solidFill>
                <a:srgbClr val="1155CC"/>
              </a:solidFill>
            </a:endParaRPr>
          </a:p>
          <a:p>
            <a:pPr indent="0" lvl="0" marL="0" rtl="0" algn="l">
              <a:spcBef>
                <a:spcPts val="0"/>
              </a:spcBef>
              <a:spcAft>
                <a:spcPts val="0"/>
              </a:spcAft>
              <a:buNone/>
            </a:pPr>
            <a:r>
              <a:t/>
            </a:r>
            <a:endParaRPr b="1" sz="1600">
              <a:solidFill>
                <a:srgbClr val="1155CC"/>
              </a:solidFill>
            </a:endParaRPr>
          </a:p>
          <a:p>
            <a:pPr indent="0" lvl="0" marL="0" rtl="0" algn="l">
              <a:spcBef>
                <a:spcPts val="0"/>
              </a:spcBef>
              <a:spcAft>
                <a:spcPts val="0"/>
              </a:spcAft>
              <a:buNone/>
            </a:pPr>
            <a:r>
              <a:rPr lang="en" sz="1300">
                <a:solidFill>
                  <a:srgbClr val="4D5968"/>
                </a:solidFill>
                <a:highlight>
                  <a:srgbClr val="FFFFFF"/>
                </a:highlight>
                <a:latin typeface="Times New Roman"/>
                <a:ea typeface="Times New Roman"/>
                <a:cs typeface="Times New Roman"/>
                <a:sym typeface="Times New Roman"/>
              </a:rPr>
              <a:t>In an ideal setting, we will get components that can be easily integrated into an application architecture. In reality, however, even after a component has been qualified for use within an application architecture, conflicts may occur in one or more of the areas just noted.</a:t>
            </a:r>
            <a:endParaRPr sz="1300">
              <a:solidFill>
                <a:srgbClr val="4D596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4D5968"/>
                </a:solidFill>
                <a:highlight>
                  <a:srgbClr val="FFFFFF"/>
                </a:highlight>
                <a:latin typeface="Times New Roman"/>
                <a:ea typeface="Times New Roman"/>
                <a:cs typeface="Times New Roman"/>
                <a:sym typeface="Times New Roman"/>
              </a:rPr>
              <a:t> To avoid these conflicts, an adaptation technique called </a:t>
            </a:r>
            <a:r>
              <a:rPr b="1" lang="en" sz="1300" u="sng">
                <a:solidFill>
                  <a:srgbClr val="4D5968"/>
                </a:solidFill>
                <a:highlight>
                  <a:srgbClr val="FFFFFF"/>
                </a:highlight>
                <a:latin typeface="Times New Roman"/>
                <a:ea typeface="Times New Roman"/>
                <a:cs typeface="Times New Roman"/>
                <a:sym typeface="Times New Roman"/>
              </a:rPr>
              <a:t>component wrapping</a:t>
            </a:r>
            <a:r>
              <a:rPr lang="en" sz="1300">
                <a:solidFill>
                  <a:srgbClr val="4D5968"/>
                </a:solidFill>
                <a:highlight>
                  <a:srgbClr val="FFFFFF"/>
                </a:highlight>
                <a:latin typeface="Times New Roman"/>
                <a:ea typeface="Times New Roman"/>
                <a:cs typeface="Times New Roman"/>
                <a:sym typeface="Times New Roman"/>
              </a:rPr>
              <a:t> is sometimes used. </a:t>
            </a:r>
            <a:endParaRPr sz="1700"/>
          </a:p>
        </p:txBody>
      </p:sp>
      <p:grpSp>
        <p:nvGrpSpPr>
          <p:cNvPr id="95" name="Google Shape;95;p19"/>
          <p:cNvGrpSpPr/>
          <p:nvPr/>
        </p:nvGrpSpPr>
        <p:grpSpPr>
          <a:xfrm>
            <a:off x="1466100" y="2178516"/>
            <a:ext cx="6566700" cy="670500"/>
            <a:chOff x="1431325" y="2473842"/>
            <a:chExt cx="6566700" cy="670500"/>
          </a:xfrm>
        </p:grpSpPr>
        <p:sp>
          <p:nvSpPr>
            <p:cNvPr id="96" name="Google Shape;96;p19"/>
            <p:cNvSpPr/>
            <p:nvPr/>
          </p:nvSpPr>
          <p:spPr>
            <a:xfrm rot="-5400000">
              <a:off x="4644475" y="-209208"/>
              <a:ext cx="670500" cy="60366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Team </a:t>
              </a:r>
              <a:r>
                <a:rPr lang="en" sz="800">
                  <a:solidFill>
                    <a:srgbClr val="FFFFFF"/>
                  </a:solidFill>
                  <a:latin typeface="Roboto"/>
                  <a:ea typeface="Roboto"/>
                  <a:cs typeface="Roboto"/>
                  <a:sym typeface="Roboto"/>
                </a:rPr>
                <a:t>dependent to a certain extent.</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Occasionally used</a:t>
              </a:r>
              <a:endParaRPr sz="800">
                <a:solidFill>
                  <a:srgbClr val="FFFFFF"/>
                </a:solidFill>
                <a:latin typeface="Roboto"/>
                <a:ea typeface="Roboto"/>
                <a:cs typeface="Roboto"/>
                <a:sym typeface="Roboto"/>
              </a:endParaRPr>
            </a:p>
          </p:txBody>
        </p:sp>
        <p:sp>
          <p:nvSpPr>
            <p:cNvPr id="98" name="Google Shape;98;p19"/>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 when the company itself had developed the module.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Code level modification to remove conflicts.</a:t>
              </a:r>
              <a:endParaRPr sz="800">
                <a:solidFill>
                  <a:srgbClr val="FFFFFF"/>
                </a:solidFill>
                <a:latin typeface="Roboto"/>
                <a:ea typeface="Roboto"/>
                <a:cs typeface="Roboto"/>
                <a:sym typeface="Roboto"/>
              </a:endParaRPr>
            </a:p>
          </p:txBody>
        </p:sp>
        <p:sp>
          <p:nvSpPr>
            <p:cNvPr id="99" name="Google Shape;99;p19"/>
            <p:cNvSpPr/>
            <p:nvPr/>
          </p:nvSpPr>
          <p:spPr>
            <a:xfrm rot="-5400000">
              <a:off x="1751875" y="2153292"/>
              <a:ext cx="670500" cy="1311600"/>
            </a:xfrm>
            <a:prstGeom prst="roundRect">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1546400" y="2616800"/>
              <a:ext cx="1087200" cy="39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Light"/>
                  <a:ea typeface="Roboto Light"/>
                  <a:cs typeface="Roboto Light"/>
                  <a:sym typeface="Roboto Light"/>
                </a:rPr>
                <a:t>White Box Wrapping</a:t>
              </a:r>
              <a:endParaRPr sz="1200">
                <a:solidFill>
                  <a:srgbClr val="FFFFFF"/>
                </a:solidFill>
                <a:latin typeface="Roboto Light"/>
                <a:ea typeface="Roboto Light"/>
                <a:cs typeface="Roboto Light"/>
                <a:sym typeface="Roboto Light"/>
              </a:endParaRPr>
            </a:p>
          </p:txBody>
        </p:sp>
        <p:cxnSp>
          <p:nvCxnSpPr>
            <p:cNvPr id="101" name="Google Shape;101;p19"/>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02" name="Google Shape;102;p19"/>
          <p:cNvGrpSpPr/>
          <p:nvPr/>
        </p:nvGrpSpPr>
        <p:grpSpPr>
          <a:xfrm>
            <a:off x="1466100" y="2849016"/>
            <a:ext cx="6566700" cy="670500"/>
            <a:chOff x="1431325" y="2473842"/>
            <a:chExt cx="6566700" cy="670500"/>
          </a:xfrm>
        </p:grpSpPr>
        <p:sp>
          <p:nvSpPr>
            <p:cNvPr id="103" name="Google Shape;103;p19"/>
            <p:cNvSpPr/>
            <p:nvPr/>
          </p:nvSpPr>
          <p:spPr>
            <a:xfrm rot="-5400000">
              <a:off x="4644475" y="-209208"/>
              <a:ext cx="670500" cy="60366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API is very versatile so its often seen and used.</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Usually costly</a:t>
              </a:r>
              <a:endParaRPr sz="800">
                <a:solidFill>
                  <a:srgbClr val="FFFFFF"/>
                </a:solidFill>
                <a:latin typeface="Roboto"/>
                <a:ea typeface="Roboto"/>
                <a:cs typeface="Roboto"/>
                <a:sym typeface="Roboto"/>
              </a:endParaRPr>
            </a:p>
          </p:txBody>
        </p:sp>
        <p:sp>
          <p:nvSpPr>
            <p:cNvPr id="105" name="Google Shape;105;p19"/>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Used when the Component includes API</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The component provides high level language to interact with it.</a:t>
              </a:r>
              <a:endParaRPr sz="800">
                <a:solidFill>
                  <a:srgbClr val="FFFFFF"/>
                </a:solidFill>
                <a:latin typeface="Roboto"/>
                <a:ea typeface="Roboto"/>
                <a:cs typeface="Roboto"/>
                <a:sym typeface="Roboto"/>
              </a:endParaRPr>
            </a:p>
          </p:txBody>
        </p:sp>
        <p:sp>
          <p:nvSpPr>
            <p:cNvPr id="106" name="Google Shape;106;p19"/>
            <p:cNvSpPr/>
            <p:nvPr/>
          </p:nvSpPr>
          <p:spPr>
            <a:xfrm rot="-5400000">
              <a:off x="1751875" y="2153292"/>
              <a:ext cx="670500" cy="1311600"/>
            </a:xfrm>
            <a:prstGeom prst="roundRect">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1546400" y="2616800"/>
              <a:ext cx="1087200" cy="39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Light"/>
                  <a:ea typeface="Roboto Light"/>
                  <a:cs typeface="Roboto Light"/>
                  <a:sym typeface="Roboto Light"/>
                </a:rPr>
                <a:t>Gray</a:t>
              </a:r>
              <a:r>
                <a:rPr lang="en" sz="1200">
                  <a:solidFill>
                    <a:srgbClr val="FFFFFF"/>
                  </a:solidFill>
                  <a:latin typeface="Roboto Light"/>
                  <a:ea typeface="Roboto Light"/>
                  <a:cs typeface="Roboto Light"/>
                  <a:sym typeface="Roboto Light"/>
                </a:rPr>
                <a:t> Box Wrapping</a:t>
              </a:r>
              <a:endParaRPr sz="1200">
                <a:solidFill>
                  <a:srgbClr val="FFFFFF"/>
                </a:solidFill>
                <a:latin typeface="Roboto Light"/>
                <a:ea typeface="Roboto Light"/>
                <a:cs typeface="Roboto Light"/>
                <a:sym typeface="Roboto Light"/>
              </a:endParaRPr>
            </a:p>
          </p:txBody>
        </p:sp>
        <p:cxnSp>
          <p:nvCxnSpPr>
            <p:cNvPr id="108" name="Google Shape;108;p19"/>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109" name="Google Shape;109;p19"/>
          <p:cNvGrpSpPr/>
          <p:nvPr/>
        </p:nvGrpSpPr>
        <p:grpSpPr>
          <a:xfrm>
            <a:off x="1467538" y="3519516"/>
            <a:ext cx="6563825" cy="670500"/>
            <a:chOff x="1434200" y="2473842"/>
            <a:chExt cx="6563825" cy="670500"/>
          </a:xfrm>
        </p:grpSpPr>
        <p:sp>
          <p:nvSpPr>
            <p:cNvPr id="110" name="Google Shape;110;p19"/>
            <p:cNvSpPr/>
            <p:nvPr/>
          </p:nvSpPr>
          <p:spPr>
            <a:xfrm rot="-5400000">
              <a:off x="4644475" y="-209208"/>
              <a:ext cx="670500" cy="60366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Pytesseract</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Evaluation of whether its more costly to develop the pre/post-processor</a:t>
              </a:r>
              <a:endParaRPr sz="800">
                <a:solidFill>
                  <a:srgbClr val="FFFFFF"/>
                </a:solidFill>
                <a:latin typeface="Roboto"/>
                <a:ea typeface="Roboto"/>
                <a:cs typeface="Roboto"/>
                <a:sym typeface="Roboto"/>
              </a:endParaRPr>
            </a:p>
          </p:txBody>
        </p:sp>
        <p:sp>
          <p:nvSpPr>
            <p:cNvPr id="112" name="Google Shape;112;p19"/>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Used when using third party modules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Pre-processing</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Post-processing</a:t>
              </a:r>
              <a:endParaRPr sz="800">
                <a:solidFill>
                  <a:srgbClr val="FFFFFF"/>
                </a:solidFill>
                <a:latin typeface="Roboto"/>
                <a:ea typeface="Roboto"/>
                <a:cs typeface="Roboto"/>
                <a:sym typeface="Roboto"/>
              </a:endParaRPr>
            </a:p>
          </p:txBody>
        </p:sp>
        <p:sp>
          <p:nvSpPr>
            <p:cNvPr id="113" name="Google Shape;113;p19"/>
            <p:cNvSpPr/>
            <p:nvPr/>
          </p:nvSpPr>
          <p:spPr>
            <a:xfrm rot="-5400000">
              <a:off x="1754750" y="2153292"/>
              <a:ext cx="670500" cy="1311600"/>
            </a:xfrm>
            <a:prstGeom prst="roundRect">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1546400" y="2616800"/>
              <a:ext cx="1087200" cy="39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Light"/>
                  <a:ea typeface="Roboto Light"/>
                  <a:cs typeface="Roboto Light"/>
                  <a:sym typeface="Roboto Light"/>
                </a:rPr>
                <a:t>Black</a:t>
              </a:r>
              <a:r>
                <a:rPr lang="en" sz="1200">
                  <a:solidFill>
                    <a:srgbClr val="FFFFFF"/>
                  </a:solidFill>
                  <a:latin typeface="Roboto Light"/>
                  <a:ea typeface="Roboto Light"/>
                  <a:cs typeface="Roboto Light"/>
                  <a:sym typeface="Roboto Light"/>
                </a:rPr>
                <a:t> Box Wrapping</a:t>
              </a:r>
              <a:endParaRPr sz="1200">
                <a:solidFill>
                  <a:srgbClr val="FFFFFF"/>
                </a:solidFill>
                <a:latin typeface="Roboto Light"/>
                <a:ea typeface="Roboto Light"/>
                <a:cs typeface="Roboto Light"/>
                <a:sym typeface="Roboto Light"/>
              </a:endParaRPr>
            </a:p>
          </p:txBody>
        </p:sp>
        <p:cxnSp>
          <p:nvCxnSpPr>
            <p:cNvPr id="115" name="Google Shape;115;p19"/>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0" y="401400"/>
            <a:ext cx="8961000" cy="21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600">
                <a:solidFill>
                  <a:srgbClr val="1155CC"/>
                </a:solidFill>
              </a:rPr>
              <a:t>3. Component Composition:</a:t>
            </a:r>
            <a:endParaRPr b="1" sz="1600">
              <a:solidFill>
                <a:srgbClr val="1155CC"/>
              </a:solidFill>
            </a:endParaRPr>
          </a:p>
          <a:p>
            <a:pPr indent="0" lvl="0" marL="0" rtl="0" algn="l">
              <a:lnSpc>
                <a:spcPct val="115000"/>
              </a:lnSpc>
              <a:spcBef>
                <a:spcPts val="0"/>
              </a:spcBef>
              <a:spcAft>
                <a:spcPts val="0"/>
              </a:spcAft>
              <a:buNone/>
            </a:pPr>
            <a:r>
              <a:rPr lang="en">
                <a:solidFill>
                  <a:srgbClr val="4D5968"/>
                </a:solidFill>
                <a:highlight>
                  <a:srgbClr val="FFFFFF"/>
                </a:highlight>
                <a:latin typeface="Times New Roman"/>
                <a:ea typeface="Times New Roman"/>
                <a:cs typeface="Times New Roman"/>
                <a:sym typeface="Times New Roman"/>
              </a:rPr>
              <a:t> The component composition task assembles qualified, adapted, and engineered components to populate the architecture established for an application. To accomplish this, an infrastructure must be established to bind the components into an operational system. The infrastructure (usually a library of specialized components) provides a model for the coordination of components and specific services that enable components to coordinate with one another and perform common tasks. Because the potential impact of reuse and CBSE on the software industry is enormous, a number of major companies and industry consortia have proposed standards for component software.</a:t>
            </a:r>
            <a:endParaRPr/>
          </a:p>
        </p:txBody>
      </p:sp>
      <p:grpSp>
        <p:nvGrpSpPr>
          <p:cNvPr id="121" name="Google Shape;121;p20"/>
          <p:cNvGrpSpPr/>
          <p:nvPr/>
        </p:nvGrpSpPr>
        <p:grpSpPr>
          <a:xfrm>
            <a:off x="3478613" y="4023329"/>
            <a:ext cx="2939827" cy="643356"/>
            <a:chOff x="1593000" y="2322568"/>
            <a:chExt cx="2939827" cy="643356"/>
          </a:xfrm>
        </p:grpSpPr>
        <p:sp>
          <p:nvSpPr>
            <p:cNvPr id="122" name="Google Shape;122;p20"/>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Sun JavaBeans Components</a:t>
              </a:r>
              <a:endParaRPr sz="1000">
                <a:solidFill>
                  <a:srgbClr val="FFFFFF"/>
                </a:solidFill>
                <a:latin typeface="Roboto"/>
                <a:ea typeface="Roboto"/>
                <a:cs typeface="Roboto"/>
                <a:sym typeface="Roboto"/>
              </a:endParaRPr>
            </a:p>
          </p:txBody>
        </p:sp>
        <p:sp>
          <p:nvSpPr>
            <p:cNvPr id="125" name="Google Shape;125;p2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grpSp>
      <p:grpSp>
        <p:nvGrpSpPr>
          <p:cNvPr id="127" name="Google Shape;127;p20"/>
          <p:cNvGrpSpPr/>
          <p:nvPr/>
        </p:nvGrpSpPr>
        <p:grpSpPr>
          <a:xfrm>
            <a:off x="3478613" y="2713084"/>
            <a:ext cx="2939827" cy="643356"/>
            <a:chOff x="1593000" y="2322568"/>
            <a:chExt cx="2939827" cy="643356"/>
          </a:xfrm>
        </p:grpSpPr>
        <p:sp>
          <p:nvSpPr>
            <p:cNvPr id="128" name="Google Shape;128;p20"/>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OMG/CORBA</a:t>
              </a:r>
              <a:endParaRPr sz="1000">
                <a:solidFill>
                  <a:srgbClr val="FFFFFF"/>
                </a:solidFill>
                <a:latin typeface="Roboto"/>
                <a:ea typeface="Roboto"/>
                <a:cs typeface="Roboto"/>
                <a:sym typeface="Roboto"/>
              </a:endParaRPr>
            </a:p>
          </p:txBody>
        </p:sp>
        <p:sp>
          <p:nvSpPr>
            <p:cNvPr id="131" name="Google Shape;131;p2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grpSp>
      <p:grpSp>
        <p:nvGrpSpPr>
          <p:cNvPr id="133" name="Google Shape;133;p20"/>
          <p:cNvGrpSpPr/>
          <p:nvPr/>
        </p:nvGrpSpPr>
        <p:grpSpPr>
          <a:xfrm>
            <a:off x="3478613" y="3368211"/>
            <a:ext cx="2939827" cy="643356"/>
            <a:chOff x="1593000" y="2322568"/>
            <a:chExt cx="2939827" cy="643356"/>
          </a:xfrm>
        </p:grpSpPr>
        <p:sp>
          <p:nvSpPr>
            <p:cNvPr id="134" name="Google Shape;134;p20"/>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Microsoft</a:t>
              </a:r>
              <a:r>
                <a:rPr lang="en" sz="1000">
                  <a:solidFill>
                    <a:srgbClr val="FFFFFF"/>
                  </a:solidFill>
                  <a:latin typeface="Roboto Medium"/>
                  <a:ea typeface="Roboto Medium"/>
                  <a:cs typeface="Roboto Medium"/>
                  <a:sym typeface="Roboto Medium"/>
                </a:rPr>
                <a:t> COM and .NET</a:t>
              </a:r>
              <a:endParaRPr sz="1000">
                <a:solidFill>
                  <a:srgbClr val="FFFFFF"/>
                </a:solidFill>
                <a:latin typeface="Roboto"/>
                <a:ea typeface="Roboto"/>
                <a:cs typeface="Roboto"/>
                <a:sym typeface="Roboto"/>
              </a:endParaRPr>
            </a:p>
          </p:txBody>
        </p:sp>
        <p:sp>
          <p:nvSpPr>
            <p:cNvPr id="137" name="Google Shape;137;p2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nvSpPr>
        <p:spPr>
          <a:xfrm>
            <a:off x="80375" y="763475"/>
            <a:ext cx="86496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1155CC"/>
                </a:solidFill>
              </a:rPr>
              <a:t>Types of Component Composition</a:t>
            </a:r>
            <a:endParaRPr b="1" sz="1700">
              <a:solidFill>
                <a:srgbClr val="1155CC"/>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integrating the components, one of the following composition procedures can be followed: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u="sng"/>
              <a:t>Sequential Composition:</a:t>
            </a:r>
            <a:r>
              <a:rPr lang="en"/>
              <a:t> </a:t>
            </a:r>
            <a:r>
              <a:rPr lang="en">
                <a:solidFill>
                  <a:schemeClr val="dk1"/>
                </a:solidFill>
                <a:highlight>
                  <a:srgbClr val="FFFFFF"/>
                </a:highlight>
              </a:rPr>
              <a:t>Components are integrated sequentially according to the requirements.</a:t>
            </a:r>
            <a:endParaRPr>
              <a:solidFill>
                <a:schemeClr val="dk1"/>
              </a:solidFill>
              <a:highlight>
                <a:srgbClr val="FFFFFF"/>
              </a:highlight>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u="sng"/>
              <a:t>Hierarchical Composition:</a:t>
            </a:r>
            <a:r>
              <a:rPr lang="en"/>
              <a:t> A component can call another component to form a hierarchical relationship</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u="sng"/>
              <a:t>Additive Composition:</a:t>
            </a:r>
            <a:r>
              <a:rPr lang="en"/>
              <a:t> Multiple components are added together such that they form a new component.</a:t>
            </a:r>
            <a:endParaRPr/>
          </a:p>
          <a:p>
            <a:pPr indent="0" lvl="0" marL="4572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