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34" r:id="rId2"/>
    <p:sldMasterId id="2147483869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7FE6-95FF-45DF-B44D-2D2912913423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Project by : Sampada Barhanpurkar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12AD-1758-445C-A8B4-7F6DD0E39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58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F612-5E7F-4785-A19E-3AEA3CDDCB94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Project by : Sampada Barhanpurkar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260B-9C55-4869-BE79-31151BFF3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5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260B-9C55-4869-BE79-31151BFF38E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by : Sampada Barhanpurkar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260B-9C55-4869-BE79-31151BFF38E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by : Sampada Barhanpurkar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260B-9C55-4869-BE79-31151BFF38E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by : Sampada Barhanpurkar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FD1D-403B-44C1-B045-EF6E08B3CE59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9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71D5-A5CB-4515-A79A-CE6F51F326E7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E7D-EDF5-4380-A784-4BB59569766B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386-57E8-4BCE-B6C9-BCAC0F68DFF8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9A1B-C0F2-4050-AB3E-C16ED6A44BC0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34E5-CF82-4B0A-9A4D-185E9C37E336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6013-59EB-4641-9A4E-B3463044A324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F61-F835-4C04-8983-97B0C3621DAB}" type="datetime1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84B2-93D1-4DEB-ADDA-3BA73213C187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5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ED38-7FB5-4960-97D8-81A313C3E6EE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7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0399-36DD-4977-B9FD-C0CDEDE0BB66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B9F-19CC-4611-BDC7-92FB307DEB48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E799-3EC3-4211-8B5F-0F62931BD294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8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B41D-AECF-46ED-9043-B075F536CC9F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834-0397-4610-B0B8-B78F6B6B855F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6A1-B49A-4794-989C-4D81EB2D694B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452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C44-DEAF-466B-8616-EA1096C37A49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3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448-95FA-4573-9243-5845FD33373E}" type="datetime1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9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1E2E-9984-4440-BA2F-8725C8ED5DDE}" type="datetime1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4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744B-8C3A-45FF-AAF4-CF04B35BEA6C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CD0B-E268-4BC0-A481-1D033F599165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1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E60D-653C-4C15-BCCD-8CD66115672C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3A9B-44C2-4CDC-9F52-70D4EEF6469C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567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1DB-366F-4751-ABFC-23A7517BE963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2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7EAF-B537-4473-83A7-1B8672FBAFAB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E376-D0A8-457A-8B5D-9755520B1572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4D0-FBA3-4EA1-BF81-FA6A3BC0CACA}" type="datetime1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6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E54-CC4A-4400-A707-6A8DD2F450CD}" type="datetime1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0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0764-3912-4A64-85BB-D41C0414495D}" type="datetime1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8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60F0-123B-4090-9AF6-B4186D158CD9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142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5EA-4740-429C-BE74-3C8AAF1EC20F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834A-D9C0-4198-91C2-DF2DC1F3A4E5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766D-A835-4B79-A7DF-62F6C16D73B5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0B58-C8C3-48D9-B3B8-2FDC5D03EC9C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55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B165-1FCC-4EE4-BAF4-8FD2B50125CD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5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F82D-E9DE-4746-B2B1-DC3AC42D22FA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3856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02AC-43D9-42F4-8843-FE2283BB6BE1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8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9839-BBD9-4BC8-A968-6FBD503FBBF6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1A43-064C-4655-A73E-8A6EBF4ADF28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5951-2FE6-44B4-A24A-C8608CAE4033}" type="datetime1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94-E13B-4C96-A285-CB4219B17BE2}" type="datetime1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04E5-2743-42CD-80D3-71E43051A727}" type="datetime1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8D4107-7F4E-4FC6-BDE2-5E074B670DD9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8003-35BB-47F8-9206-8C36CC1CBBBF}" type="datetime1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51F76-AB30-4BE0-9C53-33344DBF56A6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776355569,&quot;Placement&quot;:&quot;Footer&quot;}"/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F27A34-6DBE-4194-B082-F0FFE90566A7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SIPCMContentMarking" descr="{&quot;HashCode&quot;:776355569,&quot;Placement&quot;:&quot;Footer&quot;}"/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117D-D2CE-49C7-AFAC-D5E5D1F77DF1}" type="datetime1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30C861-8BBE-4FFB-96F4-7B785210C8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MSIPCMContentMarking" descr="{&quot;HashCode&quot;:776355569,&quot;Placement&quot;:&quot;Footer&quot;}"/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2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6346" y="1177036"/>
            <a:ext cx="717080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FORECASTING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priorities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5744" y="5361892"/>
            <a:ext cx="283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By – Sampada </a:t>
            </a:r>
            <a:r>
              <a:rPr lang="en-US" dirty="0" err="1" smtClean="0"/>
              <a:t>Barhanpurkar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1595" y="500964"/>
            <a:ext cx="1020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Multiple reassignments, leading to longer Closure time for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 incidents, will lead to breach the incidents SLA.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9" y="1268127"/>
            <a:ext cx="7993230" cy="474766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2" y="1211680"/>
            <a:ext cx="5572125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49" y="1056272"/>
            <a:ext cx="5543550" cy="3638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792" y="347249"/>
            <a:ext cx="9872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The below graphs demonstrate Reassigned counts based on Symptom code and Incident Priority type.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792" y="347249"/>
            <a:ext cx="11852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Part2 : Predicting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Priorities Using Classification Algorithms</a:t>
            </a:r>
            <a:endParaRPr lang="en-US" b="1" dirty="0" smtClean="0">
              <a:solidFill>
                <a:srgbClr val="000000"/>
              </a:solidFill>
              <a:latin typeface="Helvetica Neue"/>
            </a:endParaRPr>
          </a:p>
          <a:p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For predicting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priorities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considered </a:t>
            </a:r>
            <a:r>
              <a:rPr lang="en-US" dirty="0" smtClean="0"/>
              <a:t>Only </a:t>
            </a:r>
            <a:r>
              <a:rPr lang="en-US" dirty="0"/>
              <a:t>the features which are available when the tickets arrives can be used to predict priority. Therefore, we have used only 4 </a:t>
            </a:r>
            <a:r>
              <a:rPr lang="en-US" dirty="0" smtClean="0"/>
              <a:t>predictors.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Incident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reference, Symptom code, CI Name, Incident severity.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686611"/>
            <a:ext cx="12192000" cy="463414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5" y="167761"/>
            <a:ext cx="9872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Looking at Models giving better accuracy for Predicting the Priorities.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002" y="804994"/>
            <a:ext cx="4013735" cy="5470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2" y="5477425"/>
            <a:ext cx="3476625" cy="609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58014" y="804994"/>
            <a:ext cx="4013735" cy="547067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78265" y="804994"/>
            <a:ext cx="4013735" cy="5470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06" y="1329249"/>
            <a:ext cx="3962400" cy="3352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27" y="5429800"/>
            <a:ext cx="34575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150" y="1340796"/>
            <a:ext cx="3813963" cy="3154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343" y="5429800"/>
            <a:ext cx="3457575" cy="628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8150" y="4762085"/>
            <a:ext cx="32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</a:t>
            </a:r>
            <a:r>
              <a:rPr lang="en-US" altLang="en-US" dirty="0" smtClean="0"/>
              <a:t>0.9898303080470644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2675" y="4864430"/>
            <a:ext cx="334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</a:t>
            </a:r>
            <a:r>
              <a:rPr lang="en-US" dirty="0"/>
              <a:t>0.9887660379589664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92" y="4737023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</a:t>
            </a:r>
            <a:r>
              <a:rPr lang="en-US" dirty="0"/>
              <a:t>0.9808431384142375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65" y="1207001"/>
            <a:ext cx="3677803" cy="3059026"/>
          </a:xfrm>
          <a:prstGeom prst="rect">
            <a:avLst/>
          </a:prstGeom>
        </p:spPr>
      </p:pic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6" y="1607369"/>
            <a:ext cx="9610725" cy="410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69" y="218288"/>
            <a:ext cx="823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Forecasting </a:t>
            </a:r>
            <a:r>
              <a:rPr lang="en-US" b="1" dirty="0" smtClean="0"/>
              <a:t>The Incident trend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0972" y="1284203"/>
            <a:ext cx="522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number of tickets per day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0" y="789400"/>
            <a:ext cx="5409397" cy="2863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382" y="350552"/>
            <a:ext cx="52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57" y="719884"/>
            <a:ext cx="6522497" cy="3371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926" y="5035647"/>
            <a:ext cx="9470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 model diagnostics suggests that the model residuals are near normally distributed.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927" y="4425191"/>
            <a:ext cx="10552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distinguishable patterns appear when we plot the data. The time-series has seasonality pattern, </a:t>
            </a:r>
          </a:p>
          <a:p>
            <a:r>
              <a:rPr lang="en-US" dirty="0" smtClean="0"/>
              <a:t>such as count is  always low at the beginning of the week, month and high at the end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82" y="350552"/>
            <a:ext cx="52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Incident Volume Forecast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94"/>
            <a:ext cx="12192000" cy="396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33" y="4871079"/>
            <a:ext cx="4798724" cy="11715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6" y="972151"/>
            <a:ext cx="8267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Summary:</a:t>
            </a:r>
          </a:p>
          <a:p>
            <a:pPr marL="342900" indent="-342900">
              <a:buAutoNum type="arabicPeriod"/>
            </a:pPr>
            <a:r>
              <a:rPr lang="en-US" dirty="0"/>
              <a:t>We tried to look and understand the source of Incidents  logged in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Visualized </a:t>
            </a:r>
            <a:r>
              <a:rPr lang="en-US" dirty="0"/>
              <a:t>data from  different features perspectives 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For predicting Ticket Priority, Random Forest gives almost </a:t>
            </a:r>
            <a:r>
              <a:rPr lang="en-US" dirty="0" smtClean="0"/>
              <a:t>99% </a:t>
            </a:r>
            <a:r>
              <a:rPr lang="en-US" dirty="0" smtClean="0"/>
              <a:t>accuracy. </a:t>
            </a:r>
          </a:p>
          <a:p>
            <a:pPr marL="342900" indent="-342900">
              <a:buAutoNum type="arabicPeriod"/>
            </a:pPr>
            <a:r>
              <a:rPr lang="en-US" dirty="0" smtClean="0"/>
              <a:t>Forecasted </a:t>
            </a:r>
            <a:r>
              <a:rPr lang="en-US" dirty="0" smtClean="0"/>
              <a:t>the Incident volume for Upcoming months.</a:t>
            </a: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3578" y="3660877"/>
            <a:ext cx="77996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Future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language analysis on short description &amp; summary to provide tentative ETA post ticket submission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the stability of the applications based on Problem tickets and KB articles for most </a:t>
            </a:r>
            <a:r>
              <a:rPr lang="en-US" dirty="0" err="1" smtClean="0"/>
              <a:t>Inc</a:t>
            </a:r>
            <a:r>
              <a:rPr lang="en-US" dirty="0"/>
              <a:t> </a:t>
            </a:r>
            <a:r>
              <a:rPr lang="en-US" dirty="0" smtClean="0"/>
              <a:t>raised and Priorities.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Analyzing </a:t>
            </a:r>
            <a:r>
              <a:rPr lang="en-US" dirty="0" smtClean="0"/>
              <a:t>ticket trend with respect to the Changes raised and visa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9280" y="2360942"/>
            <a:ext cx="43350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28" y="0"/>
            <a:ext cx="118486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	</a:t>
            </a:r>
            <a:r>
              <a:rPr lang="en-US" sz="2400" b="1" dirty="0" smtClean="0"/>
              <a:t>Project Summary</a:t>
            </a:r>
          </a:p>
          <a:p>
            <a:endParaRPr lang="en-US" dirty="0"/>
          </a:p>
          <a:p>
            <a:r>
              <a:rPr lang="en-US" b="1" dirty="0" smtClean="0"/>
              <a:t>Objectives covered:</a:t>
            </a:r>
          </a:p>
          <a:p>
            <a:pPr marL="342900" indent="-342900">
              <a:buAutoNum type="arabicPeriod"/>
            </a:pPr>
            <a:r>
              <a:rPr lang="en-US" dirty="0" smtClean="0"/>
              <a:t>Review Incident trends for causes.</a:t>
            </a:r>
          </a:p>
          <a:p>
            <a:pPr marL="342900" indent="-342900">
              <a:buAutoNum type="arabicPeriod"/>
            </a:pPr>
            <a:r>
              <a:rPr lang="en-US" dirty="0"/>
              <a:t>Predicting </a:t>
            </a:r>
            <a:r>
              <a:rPr lang="en-US" dirty="0" smtClean="0"/>
              <a:t>Priority Tickets</a:t>
            </a:r>
          </a:p>
          <a:p>
            <a:pPr marL="342900" indent="-342900">
              <a:buAutoNum type="arabicPeriod"/>
            </a:pPr>
            <a:r>
              <a:rPr lang="en-US" dirty="0" smtClean="0"/>
              <a:t>Forecast </a:t>
            </a:r>
            <a:r>
              <a:rPr lang="en-US" dirty="0"/>
              <a:t>the incident </a:t>
            </a:r>
            <a:r>
              <a:rPr lang="en-US" dirty="0" smtClean="0"/>
              <a:t>volume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The project is done with the purpose of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Identifying factors affecting priority of incident  </a:t>
            </a:r>
            <a:r>
              <a:rPr lang="en-US" dirty="0"/>
              <a:t>and </a:t>
            </a:r>
            <a:r>
              <a:rPr lang="en-US" dirty="0" smtClean="0"/>
              <a:t>develop a training </a:t>
            </a:r>
            <a:r>
              <a:rPr lang="en-US" dirty="0"/>
              <a:t>a model which </a:t>
            </a:r>
            <a:r>
              <a:rPr lang="en-US" dirty="0" smtClean="0"/>
              <a:t>will accurately </a:t>
            </a:r>
            <a:r>
              <a:rPr lang="en-US" dirty="0"/>
              <a:t>predicts it so that preventive measures can </a:t>
            </a:r>
            <a:r>
              <a:rPr lang="en-US" dirty="0" smtClean="0"/>
              <a:t>be </a:t>
            </a:r>
            <a:r>
              <a:rPr lang="en-US" dirty="0"/>
              <a:t>taken for High Priority Tickets and reassigning can be </a:t>
            </a:r>
            <a:r>
              <a:rPr lang="en-US" dirty="0" smtClean="0"/>
              <a:t>reduced or </a:t>
            </a:r>
            <a:r>
              <a:rPr lang="en-US" dirty="0"/>
              <a:t>fix the problem before it surfaces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2. Forecasting </a:t>
            </a:r>
            <a:r>
              <a:rPr lang="en-US" dirty="0"/>
              <a:t>Incident Volume in the future so that they can be better prepared with resources and technology </a:t>
            </a:r>
            <a:r>
              <a:rPr lang="en-US" dirty="0" smtClean="0"/>
              <a:t>planning and minimize business disruption.</a:t>
            </a:r>
          </a:p>
          <a:p>
            <a:endParaRPr lang="en-US" dirty="0"/>
          </a:p>
          <a:p>
            <a:r>
              <a:rPr lang="en-US" b="1" dirty="0" smtClean="0"/>
              <a:t>Steps </a:t>
            </a:r>
            <a:r>
              <a:rPr lang="en-US" b="1" dirty="0"/>
              <a:t>are carried out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smtClean="0"/>
              <a:t>1. Importing </a:t>
            </a:r>
            <a:r>
              <a:rPr lang="en-US" dirty="0"/>
              <a:t>the data, necessary libraries, &amp; exploring the data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2.  </a:t>
            </a:r>
            <a:r>
              <a:rPr lang="en-US" dirty="0"/>
              <a:t>Selecting the features for analysis, label encoding the ordinal column and splitting the data into test &amp; train.</a:t>
            </a:r>
          </a:p>
          <a:p>
            <a:r>
              <a:rPr lang="en-US" dirty="0"/>
              <a:t>    </a:t>
            </a:r>
            <a:r>
              <a:rPr lang="en-US" dirty="0" smtClean="0"/>
              <a:t>3. Develop training  </a:t>
            </a:r>
            <a:r>
              <a:rPr lang="en-US" dirty="0"/>
              <a:t>data using algorithms </a:t>
            </a:r>
            <a:r>
              <a:rPr lang="en-US" dirty="0" smtClean="0"/>
              <a:t>like Decision </a:t>
            </a:r>
            <a:r>
              <a:rPr lang="en-US" dirty="0"/>
              <a:t>Tree, Random Forest, K-Nearest </a:t>
            </a:r>
            <a:r>
              <a:rPr lang="en-US" dirty="0" smtClean="0"/>
              <a:t>Neighbor, </a:t>
            </a:r>
            <a:r>
              <a:rPr lang="en-US" dirty="0"/>
              <a:t>Exporting the model with highest accuracy.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4. Exporting </a:t>
            </a:r>
            <a:r>
              <a:rPr lang="en-US" dirty="0"/>
              <a:t>the model with highest accuracy.</a:t>
            </a:r>
          </a:p>
          <a:p>
            <a:r>
              <a:rPr lang="en-US" dirty="0"/>
              <a:t>    </a:t>
            </a:r>
            <a:r>
              <a:rPr lang="en-US" dirty="0" smtClean="0"/>
              <a:t>5. </a:t>
            </a:r>
            <a:r>
              <a:rPr lang="en-US" dirty="0"/>
              <a:t>For Incident Volume Forecasting, Ticket Opening Time is taken and Time Series Forecasting is used.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003" y="820669"/>
            <a:ext cx="11482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Features considered for Analysis :</a:t>
            </a:r>
          </a:p>
          <a:p>
            <a:r>
              <a:rPr lang="en-US" dirty="0" smtClean="0"/>
              <a:t>	Incident reference number, </a:t>
            </a:r>
            <a:r>
              <a:rPr lang="en-US" dirty="0" err="1" smtClean="0"/>
              <a:t>Incident_state,Incident</a:t>
            </a:r>
            <a:r>
              <a:rPr lang="en-US" dirty="0" smtClean="0"/>
              <a:t> Priority, Incident Urgency, Incident Closure </a:t>
            </a:r>
            <a:r>
              <a:rPr lang="en-US" dirty="0" err="1" smtClean="0"/>
              <a:t>code,Incident</a:t>
            </a:r>
            <a:r>
              <a:rPr lang="en-US" dirty="0" smtClean="0"/>
              <a:t> 	Symptom code, Solution code, Incident Start Date and Time, Incident End Date and </a:t>
            </a:r>
            <a:r>
              <a:rPr lang="en-US" dirty="0" err="1" smtClean="0"/>
              <a:t>Time,Incident</a:t>
            </a:r>
            <a:r>
              <a:rPr lang="en-US" dirty="0" smtClean="0"/>
              <a:t> CI </a:t>
            </a:r>
            <a:r>
              <a:rPr lang="en-US" dirty="0" err="1" smtClean="0"/>
              <a:t>ID,Incident</a:t>
            </a:r>
            <a:r>
              <a:rPr lang="en-US" dirty="0" smtClean="0"/>
              <a:t> 	CI </a:t>
            </a:r>
            <a:r>
              <a:rPr lang="en-US" dirty="0" err="1" smtClean="0"/>
              <a:t>name,Incident</a:t>
            </a:r>
            <a:r>
              <a:rPr lang="en-US" dirty="0" smtClean="0"/>
              <a:t> Cause CI ID, Incident Cause CI Name,.</a:t>
            </a:r>
          </a:p>
          <a:p>
            <a:endParaRPr lang="en-US" dirty="0"/>
          </a:p>
          <a:p>
            <a:r>
              <a:rPr lang="en-US" b="1" dirty="0" smtClean="0"/>
              <a:t>Derived </a:t>
            </a:r>
            <a:r>
              <a:rPr lang="en-US" b="1" dirty="0"/>
              <a:t>columns :</a:t>
            </a:r>
            <a:r>
              <a:rPr lang="en-US" dirty="0" err="1"/>
              <a:t>rec_no</a:t>
            </a:r>
            <a:r>
              <a:rPr lang="en-US" dirty="0"/>
              <a:t> (</a:t>
            </a:r>
            <a:r>
              <a:rPr lang="en-US" dirty="0" err="1"/>
              <a:t>referes</a:t>
            </a:r>
            <a:r>
              <a:rPr lang="en-US" dirty="0"/>
              <a:t> to </a:t>
            </a:r>
            <a:r>
              <a:rPr lang="en-US" dirty="0" err="1"/>
              <a:t>INC_ref</a:t>
            </a:r>
            <a:r>
              <a:rPr lang="en-US" dirty="0"/>
              <a:t>) ,  Weekday (The day the INC was raised) 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Total_time</a:t>
            </a:r>
            <a:r>
              <a:rPr lang="en-US" dirty="0" smtClean="0"/>
              <a:t> (Time between INC start and </a:t>
            </a:r>
            <a:r>
              <a:rPr lang="en-US" dirty="0" err="1" smtClean="0"/>
              <a:t>inc</a:t>
            </a:r>
            <a:r>
              <a:rPr lang="en-US" dirty="0" smtClean="0"/>
              <a:t> end date</a:t>
            </a:r>
            <a:r>
              <a:rPr lang="en-US" dirty="0" smtClean="0"/>
              <a:t>) ,</a:t>
            </a:r>
            <a:r>
              <a:rPr lang="en-US" dirty="0" err="1" smtClean="0"/>
              <a:t>total_minutes</a:t>
            </a:r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total_hours</a:t>
            </a:r>
            <a:r>
              <a:rPr lang="en-US" dirty="0" smtClean="0"/>
              <a:t>, Day of week and Months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137" y="3609473"/>
            <a:ext cx="10770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analysis is done </a:t>
            </a:r>
            <a:r>
              <a:rPr lang="en-US" b="1" dirty="0" smtClean="0"/>
              <a:t>in 3 parts: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1.  Analyzing the data : Data </a:t>
            </a:r>
            <a:r>
              <a:rPr lang="en-US" dirty="0"/>
              <a:t>C</a:t>
            </a:r>
            <a:r>
              <a:rPr lang="en-US" dirty="0" smtClean="0"/>
              <a:t>leaning, Looking at the trends, </a:t>
            </a:r>
            <a:r>
              <a:rPr lang="en-US" dirty="0" smtClean="0"/>
              <a:t>Visualizing </a:t>
            </a:r>
            <a:r>
              <a:rPr lang="en-US" dirty="0" smtClean="0"/>
              <a:t>the data from different feature 	aspects.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2.  </a:t>
            </a:r>
            <a:r>
              <a:rPr lang="en-US" dirty="0"/>
              <a:t>Predicting Priorities: The predictor variables </a:t>
            </a:r>
            <a:r>
              <a:rPr lang="en-US" dirty="0" smtClean="0"/>
              <a:t>like CI, Symptom code ,</a:t>
            </a:r>
            <a:r>
              <a:rPr lang="en-US" dirty="0" err="1" smtClean="0"/>
              <a:t>etc</a:t>
            </a:r>
            <a:r>
              <a:rPr lang="en-US" dirty="0" smtClean="0"/>
              <a:t>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3Forecasting </a:t>
            </a:r>
            <a:r>
              <a:rPr lang="en-US" dirty="0"/>
              <a:t>the Incident Volume: The predictor variable is opening time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589" y="14166"/>
            <a:ext cx="4373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Analyzing The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30" y="555816"/>
            <a:ext cx="971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Incident  Source based on the INC Urgency.</a:t>
            </a:r>
          </a:p>
          <a:p>
            <a:pPr lvl="1"/>
            <a:r>
              <a:rPr lang="en-US" dirty="0" smtClean="0"/>
              <a:t>Observed many INCs were logged either via Self service portal or by End user for all the Incidents.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0" y="1479146"/>
            <a:ext cx="9734550" cy="48482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56" y="14166"/>
            <a:ext cx="4665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Analyzing The data….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702644"/>
            <a:ext cx="11777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Number of Self raised and end user reported INCs were more , looking at exactly what kind of SYMPTOM code where</a:t>
            </a:r>
          </a:p>
          <a:p>
            <a:r>
              <a:rPr lang="en-US" dirty="0" smtClean="0"/>
              <a:t>Observed 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3" y="1599002"/>
            <a:ext cx="5238750" cy="284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70" y="1564863"/>
            <a:ext cx="5295900" cy="2943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688" y="5451619"/>
            <a:ext cx="109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Incase of Self Service ,Monitoring related and In case of End user, Service Unavailable were recorded at the highest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90" y="490888"/>
            <a:ext cx="347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more from Symptom codes, </a:t>
            </a:r>
            <a:endParaRPr lang="en-US" dirty="0"/>
          </a:p>
          <a:p>
            <a:r>
              <a:rPr lang="en-US" dirty="0" smtClean="0"/>
              <a:t>Where as in case of P3C </a:t>
            </a:r>
          </a:p>
          <a:p>
            <a:r>
              <a:rPr lang="en-US" dirty="0" smtClean="0"/>
              <a:t>and Major Incidents ;</a:t>
            </a:r>
          </a:p>
          <a:p>
            <a:endParaRPr lang="en-US" dirty="0"/>
          </a:p>
          <a:p>
            <a:r>
              <a:rPr lang="en-US" dirty="0" smtClean="0"/>
              <a:t>Connectivity Issue Category was recorded the most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2" y="2577831"/>
            <a:ext cx="6464968" cy="3604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6272" y="4478500"/>
            <a:ext cx="3256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Application/System Unavailable has mostly been logged for Other Incident type which includes Medium low and High Incidents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507"/>
            <a:ext cx="6198669" cy="36786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160044" y="0"/>
            <a:ext cx="5282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Analyzing The data….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7920" y="442762"/>
            <a:ext cx="5881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the Incident trend </a:t>
            </a:r>
            <a:r>
              <a:rPr lang="en-US" dirty="0" smtClean="0"/>
              <a:t>raised in Weekday/</a:t>
            </a:r>
            <a:endParaRPr lang="en-US" dirty="0" smtClean="0"/>
          </a:p>
          <a:p>
            <a:r>
              <a:rPr lang="en-US" dirty="0" smtClean="0"/>
              <a:t>30</a:t>
            </a:r>
            <a:r>
              <a:rPr lang="en-US" dirty="0" smtClean="0"/>
              <a:t>% </a:t>
            </a:r>
            <a:r>
              <a:rPr lang="en-US" dirty="0" smtClean="0"/>
              <a:t>were observed to be raised on Monday and </a:t>
            </a:r>
            <a:r>
              <a:rPr lang="en-US" dirty="0" smtClean="0"/>
              <a:t>gradually </a:t>
            </a:r>
            <a:r>
              <a:rPr lang="en-US" dirty="0" err="1" smtClean="0"/>
              <a:t>descreasing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Looking ,further on the INC symptoms for INC raised on Monday 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773348"/>
            <a:ext cx="4871537" cy="4421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24" y="2765383"/>
            <a:ext cx="4829175" cy="3286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160044" y="0"/>
            <a:ext cx="5282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Analyzing The data….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2" y="745456"/>
            <a:ext cx="10945778" cy="44329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6185" y="123111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Distribution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Closed Incidents by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month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60044" y="0"/>
            <a:ext cx="5282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Analyzing The data….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555"/>
            <a:ext cx="12192000" cy="49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General Assembly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C861-8BBE-4FFB-96F4-7B785210C81F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467" y="219364"/>
            <a:ext cx="8460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 Neue"/>
              </a:rPr>
              <a:t>Below Analysis was done to verify the conflict between the SYMPTOM CODE and the CLOSURE CODE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" y="555051"/>
            <a:ext cx="3595525" cy="2938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17" y="492270"/>
            <a:ext cx="3525217" cy="2887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269" y="547989"/>
            <a:ext cx="3556800" cy="2945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67" y="3493463"/>
            <a:ext cx="3298959" cy="2794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650" y="3493463"/>
            <a:ext cx="3354154" cy="2794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269" y="3539435"/>
            <a:ext cx="3497010" cy="27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578</Words>
  <Application>Microsoft Office PowerPoint</Application>
  <PresentationFormat>Widescreen</PresentationFormat>
  <Paragraphs>124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 Neue</vt:lpstr>
      <vt:lpstr>Trebuchet MS</vt:lpstr>
      <vt:lpstr>Wingdings 3</vt:lpstr>
      <vt:lpstr>Retrospect</vt:lpstr>
      <vt:lpstr>Ion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Deutsche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Sampada Jayant-Barhanpurkar</dc:creator>
  <cp:lastModifiedBy>Sampada Jayant-Barhanpurkar</cp:lastModifiedBy>
  <cp:revision>27</cp:revision>
  <dcterms:created xsi:type="dcterms:W3CDTF">2021-02-17T06:07:23Z</dcterms:created>
  <dcterms:modified xsi:type="dcterms:W3CDTF">2021-02-18T09:31:37Z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iteId">
    <vt:lpwstr>1e9b61e8-e590-4abc-b1af-24125e330d2a</vt:lpwstr>
  </property>
  <property fmtid="{D5CDD505-2E9C-101B-9397-08002B2CF9AE}" pid="4" name="MSIP_Label_af1741f6-9e47-426e-a683-937c37d4ebc5_Owner">
    <vt:lpwstr>sampada.jayant-barhanpurkar@db.com</vt:lpwstr>
  </property>
  <property fmtid="{D5CDD505-2E9C-101B-9397-08002B2CF9AE}" pid="5" name="MSIP_Label_af1741f6-9e47-426e-a683-937c37d4ebc5_SetDate">
    <vt:lpwstr>2021-02-17T06:14:53.6007831Z</vt:lpwstr>
  </property>
  <property fmtid="{D5CDD505-2E9C-101B-9397-08002B2CF9AE}" pid="6" name="MSIP_Label_af1741f6-9e47-426e-a683-937c37d4ebc5_Name">
    <vt:lpwstr>For internal use only</vt:lpwstr>
  </property>
  <property fmtid="{D5CDD505-2E9C-101B-9397-08002B2CF9AE}" pid="7" name="MSIP_Label_af1741f6-9e47-426e-a683-937c37d4ebc5_Application">
    <vt:lpwstr>Microsoft Azure Information Protection</vt:lpwstr>
  </property>
  <property fmtid="{D5CDD505-2E9C-101B-9397-08002B2CF9AE}" pid="8" name="MSIP_Label_af1741f6-9e47-426e-a683-937c37d4ebc5_ActionId">
    <vt:lpwstr>8f53b813-9b4b-450c-b765-ecf04eba8037</vt:lpwstr>
  </property>
  <property fmtid="{D5CDD505-2E9C-101B-9397-08002B2CF9AE}" pid="9" name="MSIP_Label_af1741f6-9e47-426e-a683-937c37d4ebc5_Extended_MSFT_Method">
    <vt:lpwstr>Manual</vt:lpwstr>
  </property>
  <property fmtid="{D5CDD505-2E9C-101B-9397-08002B2CF9AE}" pid="10" name="db.comClassification">
    <vt:lpwstr>For internal use only</vt:lpwstr>
  </property>
</Properties>
</file>