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7" r:id="rId3"/>
    <p:sldId id="258" r:id="rId4"/>
    <p:sldId id="260" r:id="rId5"/>
    <p:sldId id="287" r:id="rId6"/>
    <p:sldId id="284" r:id="rId7"/>
    <p:sldId id="285" r:id="rId8"/>
    <p:sldId id="286" r:id="rId9"/>
    <p:sldId id="28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603" autoAdjust="0"/>
    <p:restoredTop sz="94660"/>
  </p:normalViewPr>
  <p:slideViewPr>
    <p:cSldViewPr>
      <p:cViewPr varScale="1">
        <p:scale>
          <a:sx n="85" d="100"/>
          <a:sy n="85" d="100"/>
        </p:scale>
        <p:origin x="-1474" y="-67"/>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1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639CBB-05DB-4C4B-8D09-141632BA0A6D}" type="datetimeFigureOut">
              <a:rPr lang="en-US" smtClean="0"/>
              <a:pPr/>
              <a:t>11/18/2019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D29D5-2B3D-4CB6-B52E-834B4A3B4928}" type="slidenum">
              <a:rPr lang="en-US" smtClean="0"/>
              <a:pPr/>
              <a:t>‹#›</a:t>
            </a:fld>
            <a:endParaRPr lang="en-US"/>
          </a:p>
        </p:txBody>
      </p:sp>
    </p:spTree>
    <p:extLst>
      <p:ext uri="{BB962C8B-B14F-4D97-AF65-F5344CB8AC3E}">
        <p14:creationId xmlns:p14="http://schemas.microsoft.com/office/powerpoint/2010/main" xmlns="" val="325051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4785"/>
            <a:ext cx="6858000" cy="2868168"/>
          </a:xfrm>
        </p:spPr>
        <p:txBody>
          <a:bodyPr/>
          <a:lstStyle/>
          <a:p>
            <a:r>
              <a:rPr lang="en-US" sz="3200" dirty="0">
                <a:effectLst/>
              </a:rPr>
              <a:t>Driver Anti Sleep Device Project</a:t>
            </a:r>
            <a:endParaRPr lang="en-IN" sz="3200" dirty="0">
              <a:effectLst/>
            </a:endParaRPr>
          </a:p>
        </p:txBody>
      </p:sp>
      <p:sp>
        <p:nvSpPr>
          <p:cNvPr id="3" name="Subtitle 2"/>
          <p:cNvSpPr>
            <a:spLocks noGrp="1"/>
          </p:cNvSpPr>
          <p:nvPr>
            <p:ph type="subTitle" idx="1"/>
          </p:nvPr>
        </p:nvSpPr>
        <p:spPr>
          <a:xfrm>
            <a:off x="4191000" y="3657600"/>
            <a:ext cx="4278220" cy="2895600"/>
          </a:xfrm>
        </p:spPr>
        <p:txBody>
          <a:bodyPr/>
          <a:lstStyle/>
          <a:p>
            <a:pPr algn="l"/>
            <a:r>
              <a:rPr lang="en-US" dirty="0" smtClean="0"/>
              <a:t>Submitted by: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924800" cy="701040"/>
          </a:xfrm>
        </p:spPr>
        <p:txBody>
          <a:bodyPr>
            <a:normAutofit fontScale="90000"/>
          </a:bodyPr>
          <a:lstStyle/>
          <a:p>
            <a:pPr algn="ctr"/>
            <a:r>
              <a:rPr lang="en-US" dirty="0" smtClean="0"/>
              <a:t>CONTENTS</a:t>
            </a:r>
            <a:endParaRPr lang="en-US" dirty="0"/>
          </a:p>
        </p:txBody>
      </p:sp>
      <p:sp>
        <p:nvSpPr>
          <p:cNvPr id="3" name="Content Placeholder 2"/>
          <p:cNvSpPr>
            <a:spLocks noGrp="1"/>
          </p:cNvSpPr>
          <p:nvPr>
            <p:ph idx="1"/>
          </p:nvPr>
        </p:nvSpPr>
        <p:spPr>
          <a:xfrm>
            <a:off x="914400" y="1066800"/>
            <a:ext cx="6781800" cy="5791200"/>
          </a:xfrm>
        </p:spPr>
        <p:txBody>
          <a:bodyPr>
            <a:normAutofit/>
          </a:bodyPr>
          <a:lstStyle/>
          <a:p>
            <a:pPr lvl="0"/>
            <a:r>
              <a:rPr lang="en-IN" dirty="0"/>
              <a:t>Timer</a:t>
            </a:r>
          </a:p>
          <a:p>
            <a:pPr lvl="0"/>
            <a:r>
              <a:rPr lang="en-IN" dirty="0"/>
              <a:t>Resistors</a:t>
            </a:r>
          </a:p>
          <a:p>
            <a:pPr lvl="0"/>
            <a:r>
              <a:rPr lang="en-IN" dirty="0"/>
              <a:t>Capacitors</a:t>
            </a:r>
          </a:p>
          <a:p>
            <a:pPr lvl="0"/>
            <a:r>
              <a:rPr lang="en-IN" dirty="0"/>
              <a:t>Logic Gates</a:t>
            </a:r>
          </a:p>
          <a:p>
            <a:pPr lvl="0"/>
            <a:r>
              <a:rPr lang="en-IN" dirty="0"/>
              <a:t>Diode</a:t>
            </a:r>
          </a:p>
          <a:p>
            <a:pPr lvl="0"/>
            <a:r>
              <a:rPr lang="en-IN" dirty="0"/>
              <a:t>Transistors</a:t>
            </a:r>
          </a:p>
          <a:p>
            <a:pPr lvl="0"/>
            <a:r>
              <a:rPr lang="en-IN" dirty="0"/>
              <a:t>Relay</a:t>
            </a:r>
          </a:p>
          <a:p>
            <a:pPr lvl="0"/>
            <a:r>
              <a:rPr lang="en-IN" dirty="0"/>
              <a:t>Buzzer</a:t>
            </a:r>
          </a:p>
          <a:p>
            <a:pPr lvl="0"/>
            <a:r>
              <a:rPr lang="en-IN" dirty="0"/>
              <a:t>Switch</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Project overview</a:t>
            </a:r>
            <a:endParaRPr lang="en-US" dirty="0"/>
          </a:p>
        </p:txBody>
      </p:sp>
      <p:sp>
        <p:nvSpPr>
          <p:cNvPr id="3" name="Content Placeholder 2"/>
          <p:cNvSpPr>
            <a:spLocks noGrp="1"/>
          </p:cNvSpPr>
          <p:nvPr>
            <p:ph idx="1"/>
          </p:nvPr>
        </p:nvSpPr>
        <p:spPr>
          <a:xfrm>
            <a:off x="457200" y="1447800"/>
            <a:ext cx="8229600" cy="5638800"/>
          </a:xfrm>
        </p:spPr>
        <p:txBody>
          <a:bodyPr>
            <a:normAutofit fontScale="92500" lnSpcReduction="20000"/>
          </a:bodyPr>
          <a:lstStyle/>
          <a:p>
            <a:r>
              <a:rPr lang="en-US" dirty="0"/>
              <a:t>The project is useful for night shift drivers and for long journey driver that alerts them when they fall asleep while driving. The project consists of a circuit that includes ultrasonic transmitter, receiver and a microcontroller. The transmitter continuously transmits 40 KHz signals towards the staring wheel and these signals get reflected over to the ultrasonic receiver. The circuit tracks the time required for ultrasonic waves to get reflected from and received and this is used for determining the distance between the circuit and the staring wheel.</a:t>
            </a:r>
            <a:br>
              <a:rPr lang="en-US" dirty="0"/>
            </a:br>
            <a:r>
              <a:rPr lang="en-US" dirty="0"/>
              <a:t>If the driver sleeps then his head will get inclined towards staring wheel and this reduces the time needed for receiver to receive the reflected signals. Thus the circuit comes to know that the driver has slept and the microcontroller will immediately sound the buzzer so that it awakes driver. Hence the system can avoid accidents and provide safety for both the passengers and driver.</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80288"/>
          </a:xfrm>
        </p:spPr>
        <p:txBody>
          <a:bodyPr>
            <a:normAutofit fontScale="90000"/>
          </a:bodyPr>
          <a:lstStyle/>
          <a:p>
            <a:r>
              <a:rPr lang="en-US" dirty="0" smtClean="0"/>
              <a:t>Block diagram</a:t>
            </a:r>
            <a:endParaRPr lang="en-US" dirty="0"/>
          </a:p>
        </p:txBody>
      </p:sp>
      <p:pic>
        <p:nvPicPr>
          <p:cNvPr id="1026" name="Picture 2" descr="Driver-Anti-Sleep-Device-Blocksmal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1600200"/>
            <a:ext cx="5638800" cy="424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85" y="914400"/>
            <a:ext cx="8229600" cy="1143000"/>
          </a:xfrm>
        </p:spPr>
        <p:txBody>
          <a:bodyPr>
            <a:normAutofit fontScale="90000"/>
          </a:bodyPr>
          <a:lstStyle/>
          <a:p>
            <a:r>
              <a:rPr lang="en-US" b="1" u="sng" dirty="0" smtClean="0"/>
              <a:t>    </a:t>
            </a:r>
            <a:br>
              <a:rPr lang="en-US" b="1" u="sng" dirty="0" smtClean="0"/>
            </a:br>
            <a:r>
              <a:rPr lang="en-US" b="1" u="sng" dirty="0"/>
              <a:t/>
            </a:r>
            <a:br>
              <a:rPr lang="en-US" b="1" u="sng" dirty="0"/>
            </a:br>
            <a:r>
              <a:rPr lang="en-US" b="1" u="sng" dirty="0" smtClean="0"/>
              <a:t/>
            </a:r>
            <a:br>
              <a:rPr lang="en-US" b="1" u="sng" dirty="0" smtClean="0"/>
            </a:br>
            <a:r>
              <a:rPr lang="en-US" b="1" u="sng" dirty="0" smtClean="0"/>
              <a:t>RELAY</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A relay is an electrically operated switch. Many relays use an electromagnet to operate a switching mechanism mechanically, but other operating principles are also used. Relays are used where it is necessary to control a circuit by a low-power signal (with complete electrical isolation between control and controlled circuits), or where several circuits must be controlled by one signal.</a:t>
            </a:r>
            <a:endParaRPr lang="en-IN" dirty="0"/>
          </a:p>
          <a:p>
            <a:endParaRPr lang="en-IN" dirty="0"/>
          </a:p>
        </p:txBody>
      </p:sp>
      <p:pic>
        <p:nvPicPr>
          <p:cNvPr id="11" name="Picture 10"/>
          <p:cNvPicPr/>
          <p:nvPr/>
        </p:nvPicPr>
        <p:blipFill>
          <a:blip r:embed="rId2" cstate="print"/>
          <a:srcRect/>
          <a:stretch>
            <a:fillRect/>
          </a:stretch>
        </p:blipFill>
        <p:spPr bwMode="auto">
          <a:xfrm>
            <a:off x="6019801" y="5029201"/>
            <a:ext cx="1600200" cy="1371600"/>
          </a:xfrm>
          <a:prstGeom prst="rect">
            <a:avLst/>
          </a:prstGeom>
          <a:noFill/>
          <a:ln w="9525">
            <a:noFill/>
            <a:miter lim="800000"/>
            <a:headEnd/>
            <a:tailEnd/>
          </a:ln>
        </p:spPr>
      </p:pic>
    </p:spTree>
    <p:extLst>
      <p:ext uri="{BB962C8B-B14F-4D97-AF65-F5344CB8AC3E}">
        <p14:creationId xmlns:p14="http://schemas.microsoft.com/office/powerpoint/2010/main" xmlns="" val="338726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28600"/>
            <a:ext cx="8229600" cy="1143000"/>
          </a:xfrm>
        </p:spPr>
        <p:txBody>
          <a:bodyPr/>
          <a:lstStyle/>
          <a:p>
            <a:r>
              <a:rPr lang="en-US" dirty="0" smtClean="0">
                <a:latin typeface="Times New Roman" pitchFamily="18" charset="0"/>
                <a:cs typeface="Times New Roman" pitchFamily="18" charset="0"/>
              </a:rPr>
              <a:t>BC547</a:t>
            </a:r>
            <a:endParaRPr lang="en-US" dirty="0"/>
          </a:p>
        </p:txBody>
      </p:sp>
      <p:pic>
        <p:nvPicPr>
          <p:cNvPr id="8" name="Content Placeholder 7"/>
          <p:cNvPicPr>
            <a:picLocks noGrp="1"/>
          </p:cNvPicPr>
          <p:nvPr>
            <p:ph idx="1"/>
          </p:nvPr>
        </p:nvPicPr>
        <p:blipFill>
          <a:blip r:embed="rId2" cstate="print"/>
          <a:srcRect/>
          <a:stretch>
            <a:fillRect/>
          </a:stretch>
        </p:blipFill>
        <p:spPr bwMode="auto">
          <a:xfrm>
            <a:off x="5843587" y="1600200"/>
            <a:ext cx="3300413" cy="2586831"/>
          </a:xfrm>
          <a:prstGeom prst="rect">
            <a:avLst/>
          </a:prstGeom>
          <a:noFill/>
          <a:ln w="9525">
            <a:noFill/>
            <a:miter lim="800000"/>
            <a:headEnd/>
            <a:tailEnd/>
          </a:ln>
        </p:spPr>
      </p:pic>
      <p:sp>
        <p:nvSpPr>
          <p:cNvPr id="4" name="TextBox 3"/>
          <p:cNvSpPr txBox="1"/>
          <p:nvPr/>
        </p:nvSpPr>
        <p:spPr>
          <a:xfrm>
            <a:off x="381000" y="1371600"/>
            <a:ext cx="5410200" cy="5262979"/>
          </a:xfrm>
          <a:prstGeom prst="rect">
            <a:avLst/>
          </a:prstGeom>
          <a:noFill/>
        </p:spPr>
        <p:txBody>
          <a:bodyPr wrap="square" rtlCol="0">
            <a:spAutoFit/>
          </a:bodyPr>
          <a:lstStyle/>
          <a:p>
            <a:pPr>
              <a:lnSpc>
                <a:spcPct val="150000"/>
              </a:lnSpc>
              <a:buFont typeface="Wingdings" pitchFamily="2" charset="2"/>
              <a:buChar char="Ø"/>
            </a:pPr>
            <a:r>
              <a:rPr lang="en-US" sz="2000" dirty="0" smtClean="0">
                <a:latin typeface="Times New Roman" pitchFamily="18" charset="0"/>
                <a:cs typeface="Times New Roman" pitchFamily="18" charset="0"/>
              </a:rPr>
              <a:t>The BC547 transistor is an NPN Epitaxial Silicon Transistor. </a:t>
            </a:r>
          </a:p>
          <a:p>
            <a:pPr>
              <a:lnSpc>
                <a:spcPct val="150000"/>
              </a:lnSpc>
              <a:buFont typeface="Wingdings" pitchFamily="2" charset="2"/>
              <a:buChar char="Ø"/>
            </a:pPr>
            <a:r>
              <a:rPr lang="en-US" sz="2000" dirty="0" smtClean="0">
                <a:latin typeface="Times New Roman" pitchFamily="18" charset="0"/>
                <a:cs typeface="Times New Roman" pitchFamily="18" charset="0"/>
              </a:rPr>
              <a:t>The BC547 transistor is a general-purpose transistor in small plastic packages.</a:t>
            </a:r>
          </a:p>
          <a:p>
            <a:pPr>
              <a:lnSpc>
                <a:spcPct val="150000"/>
              </a:lnSpc>
              <a:buFont typeface="Wingdings" pitchFamily="2" charset="2"/>
              <a:buChar char="Ø"/>
            </a:pPr>
            <a:r>
              <a:rPr lang="en-US" sz="2000" dirty="0" smtClean="0">
                <a:latin typeface="Times New Roman" pitchFamily="18" charset="0"/>
                <a:cs typeface="Times New Roman" pitchFamily="18" charset="0"/>
              </a:rPr>
              <a:t> It is used in general-purpose switching and amplification BC847/BC547 series 45 V, 100 </a:t>
            </a:r>
            <a:r>
              <a:rPr lang="en-US" sz="2000" dirty="0" err="1" smtClean="0">
                <a:latin typeface="Times New Roman" pitchFamily="18" charset="0"/>
                <a:cs typeface="Times New Roman" pitchFamily="18" charset="0"/>
              </a:rPr>
              <a:t>mA</a:t>
            </a:r>
            <a:r>
              <a:rPr lang="en-US" sz="2000" dirty="0" smtClean="0">
                <a:latin typeface="Times New Roman" pitchFamily="18" charset="0"/>
                <a:cs typeface="Times New Roman" pitchFamily="18" charset="0"/>
              </a:rPr>
              <a:t> NPN general-purpose transistors.</a:t>
            </a:r>
          </a:p>
          <a:p>
            <a:pPr>
              <a:lnSpc>
                <a:spcPct val="150000"/>
              </a:lnSpc>
              <a:buFont typeface="Wingdings" pitchFamily="2" charset="2"/>
              <a:buChar char="Ø"/>
            </a:pPr>
            <a:r>
              <a:rPr lang="en-US" sz="2000" dirty="0" smtClean="0">
                <a:latin typeface="Times New Roman" pitchFamily="18" charset="0"/>
                <a:cs typeface="Times New Roman" pitchFamily="18" charset="0"/>
              </a:rPr>
              <a:t>Whenever base is high, then current starts flowing through base and emitter and after that only current will pass from collector to emitter</a:t>
            </a:r>
          </a:p>
          <a:p>
            <a:r>
              <a:rPr lang="en-IN" dirty="0" smtClean="0"/>
              <a:t> </a:t>
            </a:r>
            <a:endParaRPr lang="en-US" dirty="0" smtClean="0"/>
          </a:p>
          <a:p>
            <a:endParaRPr lang="en-US" dirty="0"/>
          </a:p>
        </p:txBody>
      </p:sp>
    </p:spTree>
    <p:extLst>
      <p:ext uri="{BB962C8B-B14F-4D97-AF65-F5344CB8AC3E}">
        <p14:creationId xmlns:p14="http://schemas.microsoft.com/office/powerpoint/2010/main" xmlns="" val="2217011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838200"/>
          </a:xfrm>
        </p:spPr>
        <p:txBody>
          <a:bodyPr>
            <a:normAutofit/>
          </a:bodyPr>
          <a:lstStyle/>
          <a:p>
            <a:r>
              <a:rPr lang="en-US" sz="3600" dirty="0" smtClean="0">
                <a:latin typeface="Times New Roman" pitchFamily="18" charset="0"/>
                <a:cs typeface="Times New Roman" pitchFamily="18" charset="0"/>
              </a:rPr>
              <a:t>BC557</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914400"/>
            <a:ext cx="8839200" cy="5943600"/>
          </a:xfrm>
        </p:spPr>
        <p:txBody>
          <a:bodyPr/>
          <a:lstStyle/>
          <a:p>
            <a:pPr algn="l">
              <a:lnSpc>
                <a:spcPct val="150000"/>
              </a:lnSpc>
              <a:buFont typeface="Wingdings" pitchFamily="2" charset="2"/>
              <a:buChar char="Ø"/>
            </a:pPr>
            <a:r>
              <a:rPr lang="en-US" sz="2800" dirty="0" smtClean="0">
                <a:solidFill>
                  <a:schemeClr val="tx1"/>
                </a:solidFill>
                <a:latin typeface="Times New Roman" pitchFamily="18" charset="0"/>
                <a:cs typeface="Times New Roman" pitchFamily="18" charset="0"/>
              </a:rPr>
              <a:t>The BC557 transistor is an PNP Epitaxial Silicon Transistor</a:t>
            </a:r>
            <a:r>
              <a:rPr lang="en-IN"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l">
              <a:lnSpc>
                <a:spcPct val="150000"/>
              </a:lnSpc>
              <a:buFont typeface="Wingdings" pitchFamily="2" charset="2"/>
              <a:buChar char="Ø"/>
            </a:pPr>
            <a:r>
              <a:rPr lang="en-US" sz="2800" dirty="0" smtClean="0">
                <a:solidFill>
                  <a:schemeClr val="tx1"/>
                </a:solidFill>
                <a:latin typeface="Times New Roman" pitchFamily="18" charset="0"/>
                <a:cs typeface="Times New Roman" pitchFamily="18" charset="0"/>
              </a:rPr>
              <a:t>The BC557 transistor is a general-purpose transistor in small plastic packages. It is used in general-purpose switching and amplification BC847/BC547 series 45 V, 100 </a:t>
            </a:r>
            <a:r>
              <a:rPr lang="en-US" sz="2800" dirty="0" err="1" smtClean="0">
                <a:solidFill>
                  <a:schemeClr val="tx1"/>
                </a:solidFill>
                <a:latin typeface="Times New Roman" pitchFamily="18" charset="0"/>
                <a:cs typeface="Times New Roman" pitchFamily="18" charset="0"/>
              </a:rPr>
              <a:t>mA</a:t>
            </a:r>
            <a:r>
              <a:rPr lang="en-US" sz="2800" dirty="0" smtClean="0">
                <a:solidFill>
                  <a:schemeClr val="tx1"/>
                </a:solidFill>
                <a:latin typeface="Times New Roman" pitchFamily="18" charset="0"/>
                <a:cs typeface="Times New Roman" pitchFamily="18" charset="0"/>
              </a:rPr>
              <a:t> PNP general-purpose transistors.</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pic>
        <p:nvPicPr>
          <p:cNvPr id="10242" name="Picture 2" descr="http://t2.gstatic.com/images?q=tbn:ANd9GcSAqTUgTeureXqcg5RoNTEQY1U33-A0ORZfsOf3Ye8yn5US_Pjk"/>
          <p:cNvPicPr>
            <a:picLocks noChangeAspect="1" noChangeArrowheads="1"/>
          </p:cNvPicPr>
          <p:nvPr/>
        </p:nvPicPr>
        <p:blipFill>
          <a:blip r:embed="rId2" cstate="print"/>
          <a:srcRect/>
          <a:stretch>
            <a:fillRect/>
          </a:stretch>
        </p:blipFill>
        <p:spPr bwMode="auto">
          <a:xfrm>
            <a:off x="6324600" y="4306570"/>
            <a:ext cx="2590800" cy="2256155"/>
          </a:xfrm>
          <a:prstGeom prst="rect">
            <a:avLst/>
          </a:prstGeom>
          <a:noFill/>
        </p:spPr>
      </p:pic>
    </p:spTree>
    <p:extLst>
      <p:ext uri="{BB962C8B-B14F-4D97-AF65-F5344CB8AC3E}">
        <p14:creationId xmlns:p14="http://schemas.microsoft.com/office/powerpoint/2010/main" xmlns="" val="2502251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l_fi" descr="http://www.pnptransistor.com/index_clip_image001.gif"/>
          <p:cNvPicPr>
            <a:picLocks noGrp="1"/>
          </p:cNvPicPr>
          <p:nvPr>
            <p:ph idx="1"/>
          </p:nvPr>
        </p:nvPicPr>
        <p:blipFill>
          <a:blip r:embed="rId2" cstate="print"/>
          <a:srcRect/>
          <a:stretch>
            <a:fillRect/>
          </a:stretch>
        </p:blipFill>
        <p:spPr bwMode="auto">
          <a:xfrm>
            <a:off x="3524250" y="3886200"/>
            <a:ext cx="5391150" cy="2819400"/>
          </a:xfrm>
          <a:prstGeom prst="rect">
            <a:avLst/>
          </a:prstGeom>
          <a:noFill/>
          <a:ln w="9525">
            <a:noFill/>
            <a:miter lim="800000"/>
            <a:headEnd/>
            <a:tailEnd/>
          </a:ln>
        </p:spPr>
      </p:pic>
      <p:pic>
        <p:nvPicPr>
          <p:cNvPr id="7" name="il_fi" descr="http://www.nutchip.com/components/to92-cbe-pnp.gif"/>
          <p:cNvPicPr/>
          <p:nvPr/>
        </p:nvPicPr>
        <p:blipFill>
          <a:blip r:embed="rId3" cstate="print"/>
          <a:srcRect/>
          <a:stretch>
            <a:fillRect/>
          </a:stretch>
        </p:blipFill>
        <p:spPr bwMode="auto">
          <a:xfrm>
            <a:off x="927100" y="4572000"/>
            <a:ext cx="1739900" cy="2057400"/>
          </a:xfrm>
          <a:prstGeom prst="rect">
            <a:avLst/>
          </a:prstGeom>
          <a:noFill/>
          <a:ln w="9525">
            <a:noFill/>
            <a:miter lim="800000"/>
            <a:headEnd/>
            <a:tailEnd/>
          </a:ln>
        </p:spPr>
      </p:pic>
      <p:sp>
        <p:nvSpPr>
          <p:cNvPr id="8" name="TextBox 7"/>
          <p:cNvSpPr txBox="1"/>
          <p:nvPr/>
        </p:nvSpPr>
        <p:spPr>
          <a:xfrm>
            <a:off x="152400" y="1371600"/>
            <a:ext cx="8686800" cy="2677656"/>
          </a:xfrm>
          <a:prstGeom prst="rect">
            <a:avLst/>
          </a:prstGeom>
          <a:noFill/>
        </p:spPr>
        <p:txBody>
          <a:bodyPr wrap="square" rtlCol="0">
            <a:spAutoFit/>
          </a:bodyPr>
          <a:lstStyle/>
          <a:p>
            <a:pPr>
              <a:lnSpc>
                <a:spcPct val="150000"/>
              </a:lnSpc>
            </a:pPr>
            <a:r>
              <a:rPr lang="en-US" sz="2800" dirty="0" smtClean="0">
                <a:latin typeface="Times New Roman" pitchFamily="18" charset="0"/>
                <a:cs typeface="Times New Roman" pitchFamily="18" charset="0"/>
              </a:rPr>
              <a:t>The arrow in the PNP transistor symbol is on the emitter leg and points in the direction of the conventional current flow when the device is in forward active mode.</a:t>
            </a:r>
            <a:br>
              <a:rPr lang="en-US" sz="2800" dirty="0" smtClean="0">
                <a:latin typeface="Times New Roman" pitchFamily="18" charset="0"/>
                <a:cs typeface="Times New Roman" pitchFamily="18" charset="0"/>
              </a:rPr>
            </a:br>
            <a:endParaRPr lang="en-US" sz="2800" dirty="0"/>
          </a:p>
        </p:txBody>
      </p:sp>
    </p:spTree>
    <p:extLst>
      <p:ext uri="{BB962C8B-B14F-4D97-AF65-F5344CB8AC3E}">
        <p14:creationId xmlns:p14="http://schemas.microsoft.com/office/powerpoint/2010/main" xmlns="" val="2365163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cstate="print"/>
          <a:srcRect/>
          <a:stretch>
            <a:fillRect/>
          </a:stretch>
        </p:blipFill>
        <p:spPr bwMode="auto">
          <a:xfrm>
            <a:off x="1295400" y="1524000"/>
            <a:ext cx="591403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447</TotalTime>
  <Words>289</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Driver Anti Sleep Device Project</vt:lpstr>
      <vt:lpstr>CONTENTS</vt:lpstr>
      <vt:lpstr>Project overview</vt:lpstr>
      <vt:lpstr>Block diagram</vt:lpstr>
      <vt:lpstr>       RELAY </vt:lpstr>
      <vt:lpstr>BC547</vt:lpstr>
      <vt:lpstr>BC557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DTMF BASED REMOTE INDUSTRIAL LOAD AND/OR AGRICULTURAL PUMP CONTROL</dc:title>
  <dc:creator/>
  <cp:lastModifiedBy>Windows User</cp:lastModifiedBy>
  <cp:revision>74</cp:revision>
  <dcterms:created xsi:type="dcterms:W3CDTF">2006-08-16T00:00:00Z</dcterms:created>
  <dcterms:modified xsi:type="dcterms:W3CDTF">2019-11-18T06:31:02Z</dcterms:modified>
</cp:coreProperties>
</file>