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9F65B41-E9F0-45C7-98C1-4AD162B600C9}"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4E268-8AEC-4B73-BF11-815889BC4279}" type="slidenum">
              <a:rPr lang="en-IN" smtClean="0"/>
              <a:t>‹#›</a:t>
            </a:fld>
            <a:endParaRPr lang="en-IN"/>
          </a:p>
        </p:txBody>
      </p:sp>
    </p:spTree>
    <p:extLst>
      <p:ext uri="{BB962C8B-B14F-4D97-AF65-F5344CB8AC3E}">
        <p14:creationId xmlns:p14="http://schemas.microsoft.com/office/powerpoint/2010/main" val="3346005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F65B41-E9F0-45C7-98C1-4AD162B600C9}"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4E268-8AEC-4B73-BF11-815889BC4279}" type="slidenum">
              <a:rPr lang="en-IN" smtClean="0"/>
              <a:t>‹#›</a:t>
            </a:fld>
            <a:endParaRPr lang="en-IN"/>
          </a:p>
        </p:txBody>
      </p:sp>
    </p:spTree>
    <p:extLst>
      <p:ext uri="{BB962C8B-B14F-4D97-AF65-F5344CB8AC3E}">
        <p14:creationId xmlns:p14="http://schemas.microsoft.com/office/powerpoint/2010/main" val="3388672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F65B41-E9F0-45C7-98C1-4AD162B600C9}"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4E268-8AEC-4B73-BF11-815889BC4279}" type="slidenum">
              <a:rPr lang="en-IN" smtClean="0"/>
              <a:t>‹#›</a:t>
            </a:fld>
            <a:endParaRPr lang="en-IN"/>
          </a:p>
        </p:txBody>
      </p:sp>
    </p:spTree>
    <p:extLst>
      <p:ext uri="{BB962C8B-B14F-4D97-AF65-F5344CB8AC3E}">
        <p14:creationId xmlns:p14="http://schemas.microsoft.com/office/powerpoint/2010/main" val="129868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F65B41-E9F0-45C7-98C1-4AD162B600C9}"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4E268-8AEC-4B73-BF11-815889BC4279}" type="slidenum">
              <a:rPr lang="en-IN" smtClean="0"/>
              <a:t>‹#›</a:t>
            </a:fld>
            <a:endParaRPr lang="en-IN"/>
          </a:p>
        </p:txBody>
      </p:sp>
    </p:spTree>
    <p:extLst>
      <p:ext uri="{BB962C8B-B14F-4D97-AF65-F5344CB8AC3E}">
        <p14:creationId xmlns:p14="http://schemas.microsoft.com/office/powerpoint/2010/main" val="177626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65B41-E9F0-45C7-98C1-4AD162B600C9}"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4E268-8AEC-4B73-BF11-815889BC4279}" type="slidenum">
              <a:rPr lang="en-IN" smtClean="0"/>
              <a:t>‹#›</a:t>
            </a:fld>
            <a:endParaRPr lang="en-IN"/>
          </a:p>
        </p:txBody>
      </p:sp>
    </p:spTree>
    <p:extLst>
      <p:ext uri="{BB962C8B-B14F-4D97-AF65-F5344CB8AC3E}">
        <p14:creationId xmlns:p14="http://schemas.microsoft.com/office/powerpoint/2010/main" val="2586370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9F65B41-E9F0-45C7-98C1-4AD162B600C9}" type="datetimeFigureOut">
              <a:rPr lang="en-IN" smtClean="0"/>
              <a:t>15-11-2019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A4E268-8AEC-4B73-BF11-815889BC4279}" type="slidenum">
              <a:rPr lang="en-IN" smtClean="0"/>
              <a:t>‹#›</a:t>
            </a:fld>
            <a:endParaRPr lang="en-IN"/>
          </a:p>
        </p:txBody>
      </p:sp>
    </p:spTree>
    <p:extLst>
      <p:ext uri="{BB962C8B-B14F-4D97-AF65-F5344CB8AC3E}">
        <p14:creationId xmlns:p14="http://schemas.microsoft.com/office/powerpoint/2010/main" val="330354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9F65B41-E9F0-45C7-98C1-4AD162B600C9}" type="datetimeFigureOut">
              <a:rPr lang="en-IN" smtClean="0"/>
              <a:t>15-11-2019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A4E268-8AEC-4B73-BF11-815889BC4279}" type="slidenum">
              <a:rPr lang="en-IN" smtClean="0"/>
              <a:t>‹#›</a:t>
            </a:fld>
            <a:endParaRPr lang="en-IN"/>
          </a:p>
        </p:txBody>
      </p:sp>
    </p:spTree>
    <p:extLst>
      <p:ext uri="{BB962C8B-B14F-4D97-AF65-F5344CB8AC3E}">
        <p14:creationId xmlns:p14="http://schemas.microsoft.com/office/powerpoint/2010/main" val="2424458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9F65B41-E9F0-45C7-98C1-4AD162B600C9}" type="datetimeFigureOut">
              <a:rPr lang="en-IN" smtClean="0"/>
              <a:t>15-11-2019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A4E268-8AEC-4B73-BF11-815889BC4279}" type="slidenum">
              <a:rPr lang="en-IN" smtClean="0"/>
              <a:t>‹#›</a:t>
            </a:fld>
            <a:endParaRPr lang="en-IN"/>
          </a:p>
        </p:txBody>
      </p:sp>
    </p:spTree>
    <p:extLst>
      <p:ext uri="{BB962C8B-B14F-4D97-AF65-F5344CB8AC3E}">
        <p14:creationId xmlns:p14="http://schemas.microsoft.com/office/powerpoint/2010/main" val="23076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65B41-E9F0-45C7-98C1-4AD162B600C9}" type="datetimeFigureOut">
              <a:rPr lang="en-IN" smtClean="0"/>
              <a:t>15-11-2019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A4E268-8AEC-4B73-BF11-815889BC4279}" type="slidenum">
              <a:rPr lang="en-IN" smtClean="0"/>
              <a:t>‹#›</a:t>
            </a:fld>
            <a:endParaRPr lang="en-IN"/>
          </a:p>
        </p:txBody>
      </p:sp>
    </p:spTree>
    <p:extLst>
      <p:ext uri="{BB962C8B-B14F-4D97-AF65-F5344CB8AC3E}">
        <p14:creationId xmlns:p14="http://schemas.microsoft.com/office/powerpoint/2010/main" val="2079568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65B41-E9F0-45C7-98C1-4AD162B600C9}" type="datetimeFigureOut">
              <a:rPr lang="en-IN" smtClean="0"/>
              <a:t>15-11-2019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A4E268-8AEC-4B73-BF11-815889BC4279}" type="slidenum">
              <a:rPr lang="en-IN" smtClean="0"/>
              <a:t>‹#›</a:t>
            </a:fld>
            <a:endParaRPr lang="en-IN"/>
          </a:p>
        </p:txBody>
      </p:sp>
    </p:spTree>
    <p:extLst>
      <p:ext uri="{BB962C8B-B14F-4D97-AF65-F5344CB8AC3E}">
        <p14:creationId xmlns:p14="http://schemas.microsoft.com/office/powerpoint/2010/main" val="368722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65B41-E9F0-45C7-98C1-4AD162B600C9}" type="datetimeFigureOut">
              <a:rPr lang="en-IN" smtClean="0"/>
              <a:t>15-11-2019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A4E268-8AEC-4B73-BF11-815889BC4279}" type="slidenum">
              <a:rPr lang="en-IN" smtClean="0"/>
              <a:t>‹#›</a:t>
            </a:fld>
            <a:endParaRPr lang="en-IN"/>
          </a:p>
        </p:txBody>
      </p:sp>
    </p:spTree>
    <p:extLst>
      <p:ext uri="{BB962C8B-B14F-4D97-AF65-F5344CB8AC3E}">
        <p14:creationId xmlns:p14="http://schemas.microsoft.com/office/powerpoint/2010/main" val="10571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65B41-E9F0-45C7-98C1-4AD162B600C9}" type="datetimeFigureOut">
              <a:rPr lang="en-IN" smtClean="0"/>
              <a:t>15-11-2019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4E268-8AEC-4B73-BF11-815889BC4279}" type="slidenum">
              <a:rPr lang="en-IN" smtClean="0"/>
              <a:t>‹#›</a:t>
            </a:fld>
            <a:endParaRPr lang="en-IN"/>
          </a:p>
        </p:txBody>
      </p:sp>
    </p:spTree>
    <p:extLst>
      <p:ext uri="{BB962C8B-B14F-4D97-AF65-F5344CB8AC3E}">
        <p14:creationId xmlns:p14="http://schemas.microsoft.com/office/powerpoint/2010/main" val="3962617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16647" cy="3717032"/>
          </a:xfrm>
        </p:spPr>
        <p:style>
          <a:lnRef idx="2">
            <a:schemeClr val="accent5"/>
          </a:lnRef>
          <a:fillRef idx="1">
            <a:schemeClr val="lt1"/>
          </a:fillRef>
          <a:effectRef idx="0">
            <a:schemeClr val="accent5"/>
          </a:effectRef>
          <a:fontRef idx="minor">
            <a:schemeClr val="dk1"/>
          </a:fontRef>
        </p:style>
        <p:txBody>
          <a:bodyPr>
            <a:noAutofit/>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t>
            </a:r>
            <a:br>
              <a:rPr lang="en-US" sz="2200" dirty="0" smtClean="0">
                <a:latin typeface="Times New Roman" pitchFamily="18" charset="0"/>
                <a:cs typeface="Times New Roman" pitchFamily="18" charset="0"/>
              </a:rPr>
            </a:br>
            <a:r>
              <a:rPr lang="en-US" sz="2200" b="1" dirty="0" smtClean="0">
                <a:latin typeface="Times New Roman" panose="02020603050405020304" pitchFamily="18" charset="0"/>
                <a:cs typeface="Times New Roman" panose="02020603050405020304" pitchFamily="18" charset="0"/>
              </a:rPr>
              <a:t>Dr. </a:t>
            </a:r>
            <a:r>
              <a:rPr lang="en-US" sz="2200" b="1" dirty="0" err="1" smtClean="0">
                <a:latin typeface="Times New Roman" panose="02020603050405020304" pitchFamily="18" charset="0"/>
                <a:cs typeface="Times New Roman" panose="02020603050405020304" pitchFamily="18" charset="0"/>
              </a:rPr>
              <a:t>D.Y.Patil</a:t>
            </a:r>
            <a:r>
              <a:rPr lang="en-US" sz="2200" b="1" dirty="0" smtClean="0">
                <a:latin typeface="Times New Roman" panose="02020603050405020304" pitchFamily="18" charset="0"/>
                <a:cs typeface="Times New Roman" panose="02020603050405020304" pitchFamily="18" charset="0"/>
              </a:rPr>
              <a:t> Institute of Engineering and Technology, Pimpri-411018. </a:t>
            </a:r>
            <a:br>
              <a:rPr lang="en-US" sz="2200" b="1" dirty="0" smtClean="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Department of Computer Engineering</a:t>
            </a:r>
            <a:br>
              <a:rPr lang="en-US" sz="2200" b="1" dirty="0" smtClean="0">
                <a:latin typeface="Times New Roman" panose="02020603050405020304" pitchFamily="18" charset="0"/>
                <a:cs typeface="Times New Roman" panose="02020603050405020304" pitchFamily="18" charset="0"/>
              </a:rPr>
            </a:br>
            <a:r>
              <a:rPr lang="en-US" sz="2200" b="1" dirty="0" smtClean="0">
                <a:solidFill>
                  <a:srgbClr val="9F0000"/>
                </a:solidFill>
                <a:latin typeface="Times New Roman" pitchFamily="18" charset="0"/>
                <a:cs typeface="Times New Roman" pitchFamily="18" charset="0"/>
              </a:rPr>
              <a:t/>
            </a:r>
            <a:br>
              <a:rPr lang="en-US" sz="2200" b="1" dirty="0" smtClean="0">
                <a:solidFill>
                  <a:srgbClr val="9F0000"/>
                </a:solidFill>
                <a:latin typeface="Times New Roman" pitchFamily="18" charset="0"/>
                <a:cs typeface="Times New Roman" pitchFamily="18" charset="0"/>
              </a:rPr>
            </a:br>
            <a:r>
              <a:rPr lang="en-US" sz="2200" b="1" dirty="0" smtClean="0">
                <a:solidFill>
                  <a:schemeClr val="tx2">
                    <a:lumMod val="75000"/>
                  </a:schemeClr>
                </a:solidFill>
                <a:latin typeface="Times New Roman" pitchFamily="18" charset="0"/>
                <a:cs typeface="Times New Roman" pitchFamily="18" charset="0"/>
              </a:rPr>
              <a:t>Mini-Project Presentation</a:t>
            </a:r>
            <a:br>
              <a:rPr lang="en-US" sz="2200" b="1" dirty="0" smtClean="0">
                <a:solidFill>
                  <a:schemeClr val="tx2">
                    <a:lumMod val="75000"/>
                  </a:schemeClr>
                </a:solidFill>
                <a:latin typeface="Times New Roman" pitchFamily="18" charset="0"/>
                <a:cs typeface="Times New Roman" pitchFamily="18" charset="0"/>
              </a:rPr>
            </a:br>
            <a:r>
              <a:rPr lang="en-US" sz="2200" b="1" dirty="0" smtClean="0">
                <a:solidFill>
                  <a:srgbClr val="002060"/>
                </a:solidFill>
                <a:latin typeface="Times New Roman" pitchFamily="18" charset="0"/>
                <a:cs typeface="Times New Roman" pitchFamily="18" charset="0"/>
              </a:rPr>
              <a:t>on</a:t>
            </a:r>
            <a:br>
              <a:rPr lang="en-US" sz="2200" b="1" dirty="0" smtClean="0">
                <a:solidFill>
                  <a:srgbClr val="002060"/>
                </a:solidFill>
                <a:latin typeface="Times New Roman" pitchFamily="18" charset="0"/>
                <a:cs typeface="Times New Roman" pitchFamily="18" charset="0"/>
              </a:rPr>
            </a:br>
            <a:r>
              <a:rPr lang="en-US" sz="2200" b="1" dirty="0" smtClean="0">
                <a:solidFill>
                  <a:srgbClr val="002060"/>
                </a:solidFill>
                <a:latin typeface="Times New Roman" pitchFamily="18" charset="0"/>
                <a:cs typeface="Times New Roman" pitchFamily="18" charset="0"/>
              </a:rPr>
              <a:t>DMW Mini </a:t>
            </a:r>
            <a:r>
              <a:rPr lang="en-US" sz="2200" b="1" smtClean="0">
                <a:solidFill>
                  <a:srgbClr val="002060"/>
                </a:solidFill>
                <a:latin typeface="Times New Roman" pitchFamily="18" charset="0"/>
                <a:cs typeface="Times New Roman" pitchFamily="18" charset="0"/>
              </a:rPr>
              <a:t>Project using Naive </a:t>
            </a:r>
            <a:r>
              <a:rPr lang="en-US" sz="2200" b="1" dirty="0" smtClean="0">
                <a:solidFill>
                  <a:srgbClr val="002060"/>
                </a:solidFill>
                <a:latin typeface="Times New Roman" pitchFamily="18" charset="0"/>
                <a:cs typeface="Times New Roman" pitchFamily="18" charset="0"/>
              </a:rPr>
              <a:t>Bayes</a:t>
            </a:r>
            <a:r>
              <a:rPr lang="zh-CN" altLang="en-US" sz="2200" dirty="0" smtClean="0"/>
              <a:t/>
            </a:r>
            <a:br>
              <a:rPr lang="zh-CN" altLang="en-US" sz="2200" dirty="0" smtClean="0"/>
            </a:br>
            <a:r>
              <a:rPr lang="en-IN" sz="2200" dirty="0" smtClean="0">
                <a:solidFill>
                  <a:schemeClr val="bg1"/>
                </a:solidFill>
                <a:latin typeface="Times New Roman" pitchFamily="18" charset="0"/>
                <a:cs typeface="Times New Roman" pitchFamily="18" charset="0"/>
              </a:rPr>
              <a:t/>
            </a:r>
            <a:br>
              <a:rPr lang="en-IN" sz="2200" dirty="0" smtClean="0">
                <a:solidFill>
                  <a:schemeClr val="bg1"/>
                </a:solidFill>
                <a:latin typeface="Times New Roman" pitchFamily="18" charset="0"/>
                <a:cs typeface="Times New Roman" pitchFamily="18" charset="0"/>
              </a:rPr>
            </a:br>
            <a:endParaRPr lang="en-IN" sz="2200" dirty="0"/>
          </a:p>
        </p:txBody>
      </p:sp>
      <p:sp>
        <p:nvSpPr>
          <p:cNvPr id="3" name="Subtitle 2"/>
          <p:cNvSpPr>
            <a:spLocks noGrp="1"/>
          </p:cNvSpPr>
          <p:nvPr>
            <p:ph type="subTitle" idx="1"/>
          </p:nvPr>
        </p:nvSpPr>
        <p:spPr>
          <a:xfrm>
            <a:off x="0" y="3789040"/>
            <a:ext cx="4932040" cy="3068960"/>
          </a:xfrm>
        </p:spPr>
        <p:style>
          <a:lnRef idx="2">
            <a:schemeClr val="accent2"/>
          </a:lnRef>
          <a:fillRef idx="1">
            <a:schemeClr val="lt1"/>
          </a:fillRef>
          <a:effectRef idx="0">
            <a:schemeClr val="accent2"/>
          </a:effectRef>
          <a:fontRef idx="minor">
            <a:schemeClr val="dk1"/>
          </a:fontRef>
        </p:style>
        <p:txBody>
          <a:bodyPr>
            <a:normAutofit/>
          </a:bodyPr>
          <a:lstStyle/>
          <a:p>
            <a:pPr algn="l"/>
            <a:r>
              <a:rPr lang="en-US" sz="2000" b="1" dirty="0" smtClean="0">
                <a:solidFill>
                  <a:schemeClr val="tx2">
                    <a:lumMod val="75000"/>
                  </a:schemeClr>
                </a:solidFill>
                <a:latin typeface="Times New Roman" pitchFamily="18" charset="0"/>
                <a:cs typeface="Times New Roman" pitchFamily="18" charset="0"/>
              </a:rPr>
              <a:t>Presented By: </a:t>
            </a:r>
            <a:endParaRPr lang="zh-CN" altLang="en-US" sz="2000" dirty="0" smtClean="0">
              <a:solidFill>
                <a:schemeClr val="tx2">
                  <a:lumMod val="75000"/>
                </a:schemeClr>
              </a:solidFill>
            </a:endParaRPr>
          </a:p>
          <a:p>
            <a:pPr algn="l"/>
            <a:r>
              <a:rPr lang="en-US" sz="2000" b="1" dirty="0" err="1" smtClean="0">
                <a:solidFill>
                  <a:schemeClr val="tx2">
                    <a:lumMod val="50000"/>
                  </a:schemeClr>
                </a:solidFill>
                <a:latin typeface="Times New Roman" pitchFamily="18" charset="0"/>
                <a:cs typeface="Times New Roman" pitchFamily="18" charset="0"/>
              </a:rPr>
              <a:t>Sampada</a:t>
            </a:r>
            <a:r>
              <a:rPr lang="en-US" sz="2000" b="1" dirty="0" smtClean="0">
                <a:solidFill>
                  <a:schemeClr val="tx2">
                    <a:lumMod val="50000"/>
                  </a:schemeClr>
                </a:solidFill>
                <a:latin typeface="Times New Roman" pitchFamily="18" charset="0"/>
                <a:cs typeface="Times New Roman" pitchFamily="18" charset="0"/>
              </a:rPr>
              <a:t> </a:t>
            </a:r>
            <a:r>
              <a:rPr lang="en-US" sz="2000" b="1" dirty="0" err="1" smtClean="0">
                <a:solidFill>
                  <a:schemeClr val="tx2">
                    <a:lumMod val="50000"/>
                  </a:schemeClr>
                </a:solidFill>
                <a:latin typeface="Times New Roman" pitchFamily="18" charset="0"/>
                <a:cs typeface="Times New Roman" pitchFamily="18" charset="0"/>
              </a:rPr>
              <a:t>Gaonkar</a:t>
            </a:r>
            <a:r>
              <a:rPr lang="en-US" sz="2000" b="1" dirty="0" smtClean="0">
                <a:solidFill>
                  <a:schemeClr val="tx2">
                    <a:lumMod val="50000"/>
                  </a:schemeClr>
                </a:solidFill>
                <a:latin typeface="Times New Roman" pitchFamily="18" charset="0"/>
                <a:cs typeface="Times New Roman" pitchFamily="18" charset="0"/>
              </a:rPr>
              <a:t>   </a:t>
            </a:r>
            <a:endParaRPr lang="en-US" b="1" dirty="0" smtClean="0">
              <a:solidFill>
                <a:schemeClr val="tx2">
                  <a:lumMod val="50000"/>
                </a:schemeClr>
              </a:solidFill>
              <a:latin typeface="Times New Roman" pitchFamily="18" charset="0"/>
              <a:cs typeface="Times New Roman" pitchFamily="18" charset="0"/>
            </a:endParaRPr>
          </a:p>
          <a:p>
            <a:pPr algn="l"/>
            <a:r>
              <a:rPr lang="en-US" sz="2100" b="1" dirty="0" err="1">
                <a:solidFill>
                  <a:schemeClr val="tx2">
                    <a:lumMod val="50000"/>
                  </a:schemeClr>
                </a:solidFill>
                <a:latin typeface="Times New Roman" pitchFamily="18" charset="0"/>
                <a:cs typeface="Times New Roman" pitchFamily="18" charset="0"/>
              </a:rPr>
              <a:t>Anubhuti</a:t>
            </a:r>
            <a:r>
              <a:rPr lang="en-US" sz="2100" b="1" dirty="0">
                <a:solidFill>
                  <a:schemeClr val="tx2">
                    <a:lumMod val="50000"/>
                  </a:schemeClr>
                </a:solidFill>
                <a:latin typeface="Times New Roman" pitchFamily="18" charset="0"/>
                <a:cs typeface="Times New Roman" pitchFamily="18" charset="0"/>
              </a:rPr>
              <a:t> </a:t>
            </a:r>
            <a:r>
              <a:rPr lang="en-US" sz="2100" b="1" dirty="0" err="1">
                <a:solidFill>
                  <a:schemeClr val="tx2">
                    <a:lumMod val="50000"/>
                  </a:schemeClr>
                </a:solidFill>
                <a:latin typeface="Times New Roman" pitchFamily="18" charset="0"/>
                <a:cs typeface="Times New Roman" pitchFamily="18" charset="0"/>
              </a:rPr>
              <a:t>Rane</a:t>
            </a:r>
            <a:r>
              <a:rPr lang="en-US" sz="2100" b="1" dirty="0">
                <a:solidFill>
                  <a:schemeClr val="tx2">
                    <a:lumMod val="50000"/>
                  </a:schemeClr>
                </a:solidFill>
                <a:latin typeface="Times New Roman" pitchFamily="18" charset="0"/>
                <a:cs typeface="Times New Roman" pitchFamily="18" charset="0"/>
              </a:rPr>
              <a:t>         </a:t>
            </a:r>
          </a:p>
          <a:p>
            <a:endParaRPr lang="en-IN" dirty="0"/>
          </a:p>
        </p:txBody>
      </p:sp>
    </p:spTree>
    <p:extLst>
      <p:ext uri="{BB962C8B-B14F-4D97-AF65-F5344CB8AC3E}">
        <p14:creationId xmlns:p14="http://schemas.microsoft.com/office/powerpoint/2010/main" val="2000247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b="1" dirty="0" smtClean="0">
                <a:solidFill>
                  <a:schemeClr val="tx2">
                    <a:lumMod val="75000"/>
                  </a:schemeClr>
                </a:solidFill>
                <a:latin typeface="Agency FB" panose="020B0503020202020204" pitchFamily="34" charset="0"/>
                <a:cs typeface="Times New Roman" panose="02020603050405020304" pitchFamily="18" charset="0"/>
              </a:rPr>
              <a:t>Feature Selection</a:t>
            </a:r>
            <a:endParaRPr lang="en-IN" b="1" dirty="0">
              <a:solidFill>
                <a:schemeClr val="tx2">
                  <a:lumMod val="75000"/>
                </a:schemeClr>
              </a:solidFill>
              <a:latin typeface="Agency FB" panose="020B0503020202020204" pitchFamily="34" charset="0"/>
              <a:cs typeface="Times New Roman" panose="02020603050405020304" pitchFamily="18" charset="0"/>
            </a:endParaRPr>
          </a:p>
        </p:txBody>
      </p:sp>
      <p:pic>
        <p:nvPicPr>
          <p:cNvPr id="2050" name="Picture 2" descr="C:\Users\Sanju\Desktop\lp2\DMW Mini project\NB\set ro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9" y="1981730"/>
            <a:ext cx="4752528" cy="418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11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b="1" dirty="0" smtClean="0">
                <a:solidFill>
                  <a:schemeClr val="tx2">
                    <a:lumMod val="75000"/>
                  </a:schemeClr>
                </a:solidFill>
                <a:latin typeface="Agency FB" panose="020B0503020202020204" pitchFamily="34" charset="0"/>
                <a:cs typeface="Times New Roman" panose="02020603050405020304" pitchFamily="18" charset="0"/>
              </a:rPr>
              <a:t>Accuracy and Prediction Result</a:t>
            </a:r>
            <a:endParaRPr lang="en-IN" b="1" dirty="0">
              <a:solidFill>
                <a:schemeClr val="tx2">
                  <a:lumMod val="75000"/>
                </a:schemeClr>
              </a:solidFill>
              <a:latin typeface="Agency FB" panose="020B0503020202020204" pitchFamily="34" charset="0"/>
              <a:cs typeface="Times New Roman" panose="02020603050405020304" pitchFamily="18" charset="0"/>
            </a:endParaRPr>
          </a:p>
        </p:txBody>
      </p:sp>
      <p:pic>
        <p:nvPicPr>
          <p:cNvPr id="3074" name="Picture 2" descr="C:\Users\Sanju\Desktop\lp2\DMW Mini project\NB\predic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1237" y="3429000"/>
            <a:ext cx="8229600" cy="328498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anju\Desktop\lp2\DMW Mini project\NB\per vector pl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00" y="1556793"/>
            <a:ext cx="8326437"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457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b="1" dirty="0" smtClean="0">
                <a:solidFill>
                  <a:schemeClr val="tx2">
                    <a:lumMod val="75000"/>
                  </a:schemeClr>
                </a:solidFill>
                <a:latin typeface="Agency FB" panose="020B0503020202020204" pitchFamily="34" charset="0"/>
                <a:cs typeface="Times New Roman" panose="02020603050405020304" pitchFamily="18" charset="0"/>
              </a:rPr>
              <a:t>Statistics</a:t>
            </a:r>
            <a:endParaRPr lang="en-IN" b="1" dirty="0">
              <a:solidFill>
                <a:schemeClr val="tx2">
                  <a:lumMod val="75000"/>
                </a:schemeClr>
              </a:solidFill>
              <a:latin typeface="Agency FB" panose="020B0503020202020204" pitchFamily="34" charset="0"/>
              <a:cs typeface="Times New Roman" panose="02020603050405020304" pitchFamily="18" charset="0"/>
            </a:endParaRPr>
          </a:p>
        </p:txBody>
      </p:sp>
      <p:pic>
        <p:nvPicPr>
          <p:cNvPr id="4098" name="Picture 2" descr="C:\Users\Sanju\Desktop\lp2\DMW Mini project\NB\stat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46130"/>
            <a:ext cx="8229600" cy="5095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465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b="1" dirty="0" smtClean="0">
                <a:solidFill>
                  <a:schemeClr val="tx2">
                    <a:lumMod val="75000"/>
                  </a:schemeClr>
                </a:solidFill>
                <a:latin typeface="Agency FB" panose="020B0503020202020204" pitchFamily="34" charset="0"/>
                <a:cs typeface="Times New Roman" panose="02020603050405020304" pitchFamily="18" charset="0"/>
              </a:rPr>
              <a:t>Statistics</a:t>
            </a:r>
            <a:endParaRPr lang="en-IN" b="1" dirty="0">
              <a:solidFill>
                <a:schemeClr val="tx2">
                  <a:lumMod val="75000"/>
                </a:schemeClr>
              </a:solidFill>
              <a:latin typeface="Agency FB" panose="020B0503020202020204" pitchFamily="34" charset="0"/>
              <a:cs typeface="Times New Roman" panose="02020603050405020304" pitchFamily="18" charset="0"/>
            </a:endParaRPr>
          </a:p>
        </p:txBody>
      </p:sp>
      <p:pic>
        <p:nvPicPr>
          <p:cNvPr id="5122" name="Picture 2" descr="C:\Users\Sanju\Desktop\lp2\DMW Mini project\NB\stat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46130"/>
            <a:ext cx="8229600" cy="5211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040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b="1" dirty="0" smtClean="0">
                <a:solidFill>
                  <a:schemeClr val="tx2">
                    <a:lumMod val="75000"/>
                  </a:schemeClr>
                </a:solidFill>
                <a:latin typeface="Agency FB" panose="020B0503020202020204" pitchFamily="34" charset="0"/>
                <a:cs typeface="Times New Roman" panose="02020603050405020304" pitchFamily="18" charset="0"/>
              </a:rPr>
              <a:t>Simple Charts</a:t>
            </a:r>
            <a:endParaRPr lang="en-IN" b="1" dirty="0">
              <a:solidFill>
                <a:schemeClr val="tx2">
                  <a:lumMod val="75000"/>
                </a:schemeClr>
              </a:solidFill>
              <a:latin typeface="Agency FB" panose="020B0503020202020204" pitchFamily="34" charset="0"/>
              <a:cs typeface="Times New Roman" panose="02020603050405020304" pitchFamily="18" charset="0"/>
            </a:endParaRPr>
          </a:p>
        </p:txBody>
      </p:sp>
      <p:pic>
        <p:nvPicPr>
          <p:cNvPr id="6148" name="Picture 4" descr="C:\Users\Sanju\Desktop\lp2\DMW Mini project\NB\9.jpe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484784"/>
            <a:ext cx="4495800" cy="5256583"/>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Users\Sanju\Desktop\lp2\DMW Mini project\NB\1.jpeg"/>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0" y="1484784"/>
            <a:ext cx="4495800" cy="5373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52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b="1" dirty="0" smtClean="0">
                <a:solidFill>
                  <a:schemeClr val="tx2">
                    <a:lumMod val="75000"/>
                  </a:schemeClr>
                </a:solidFill>
                <a:latin typeface="Agency FB" panose="020B0503020202020204" pitchFamily="34" charset="0"/>
                <a:cs typeface="Times New Roman" panose="02020603050405020304" pitchFamily="18" charset="0"/>
              </a:rPr>
              <a:t>Simple Charts</a:t>
            </a:r>
            <a:endParaRPr lang="en-IN" b="1" dirty="0">
              <a:solidFill>
                <a:schemeClr val="tx2">
                  <a:lumMod val="75000"/>
                </a:schemeClr>
              </a:solidFill>
              <a:latin typeface="Agency FB" panose="020B0503020202020204" pitchFamily="34" charset="0"/>
              <a:cs typeface="Times New Roman" panose="02020603050405020304" pitchFamily="18" charset="0"/>
            </a:endParaRPr>
          </a:p>
        </p:txBody>
      </p:sp>
      <p:pic>
        <p:nvPicPr>
          <p:cNvPr id="7170" name="Picture 2" descr="C:\Users\Sanju\Desktop\lp2\DMW Mini project\NB\7.jpe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556792"/>
            <a:ext cx="4716016" cy="5301208"/>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Sanju\Desktop\lp2\DMW Mini project\NB\8.jpe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1484784"/>
            <a:ext cx="4495800" cy="5373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574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b="1" dirty="0" smtClean="0">
                <a:solidFill>
                  <a:schemeClr val="tx2">
                    <a:lumMod val="75000"/>
                  </a:schemeClr>
                </a:solidFill>
                <a:latin typeface="Agency FB" panose="020B0503020202020204" pitchFamily="34" charset="0"/>
                <a:cs typeface="Times New Roman" panose="02020603050405020304" pitchFamily="18" charset="0"/>
              </a:rPr>
              <a:t>Advantages</a:t>
            </a:r>
            <a:endParaRPr lang="en-IN" b="1" dirty="0">
              <a:solidFill>
                <a:schemeClr val="tx2">
                  <a:lumMod val="75000"/>
                </a:schemeClr>
              </a:solidFill>
              <a:latin typeface="Agency FB" panose="020B0503020202020204" pitchFamily="34" charset="0"/>
              <a:cs typeface="Times New Roman" panose="02020603050405020304" pitchFamily="18" charset="0"/>
            </a:endParaRPr>
          </a:p>
        </p:txBody>
      </p:sp>
      <p:sp>
        <p:nvSpPr>
          <p:cNvPr id="7" name="Content Placeholder 6"/>
          <p:cNvSpPr>
            <a:spLocks noGrp="1"/>
          </p:cNvSpPr>
          <p:nvPr>
            <p:ph idx="1"/>
          </p:nvPr>
        </p:nvSpPr>
        <p:spPr/>
        <p:txBody>
          <a:bodyPr>
            <a:normAutofit/>
          </a:bodyPr>
          <a:lstStyle/>
          <a:p>
            <a:pPr marL="514350" indent="-514350">
              <a:lnSpc>
                <a:spcPct val="150000"/>
              </a:lnSpc>
              <a:buFont typeface="+mj-lt"/>
              <a:buAutoNum type="arabicPeriod"/>
            </a:pPr>
            <a:r>
              <a:rPr lang="en-IN" sz="2800" dirty="0" smtClean="0"/>
              <a:t>It is easy and fast to predict a class of test dataset</a:t>
            </a:r>
          </a:p>
          <a:p>
            <a:pPr marL="514350" indent="-514350">
              <a:lnSpc>
                <a:spcPct val="150000"/>
              </a:lnSpc>
              <a:buFont typeface="+mj-lt"/>
              <a:buAutoNum type="arabicPeriod"/>
            </a:pPr>
            <a:r>
              <a:rPr lang="en-IN" sz="2800" dirty="0" smtClean="0"/>
              <a:t>it performs better compared to other models assuming independence.</a:t>
            </a:r>
          </a:p>
          <a:p>
            <a:pPr marL="514350" indent="-514350">
              <a:lnSpc>
                <a:spcPct val="150000"/>
              </a:lnSpc>
              <a:buFont typeface="+mj-lt"/>
              <a:buAutoNum type="arabicPeriod"/>
            </a:pPr>
            <a:r>
              <a:rPr lang="en-IN" sz="2800" dirty="0" smtClean="0"/>
              <a:t>It performs well in case of categorical data inputs compared to numerical variables.</a:t>
            </a:r>
            <a:endParaRPr lang="en-IN" sz="2800" dirty="0"/>
          </a:p>
        </p:txBody>
      </p:sp>
    </p:spTree>
    <p:extLst>
      <p:ext uri="{BB962C8B-B14F-4D97-AF65-F5344CB8AC3E}">
        <p14:creationId xmlns:p14="http://schemas.microsoft.com/office/powerpoint/2010/main" val="2615557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b="1" dirty="0" smtClean="0">
                <a:solidFill>
                  <a:schemeClr val="tx2">
                    <a:lumMod val="75000"/>
                  </a:schemeClr>
                </a:solidFill>
                <a:latin typeface="Agency FB" panose="020B0503020202020204" pitchFamily="34" charset="0"/>
                <a:cs typeface="Times New Roman" panose="02020603050405020304" pitchFamily="18" charset="0"/>
              </a:rPr>
              <a:t>Application</a:t>
            </a:r>
            <a:endParaRPr lang="en-IN" b="1" dirty="0">
              <a:solidFill>
                <a:schemeClr val="tx2">
                  <a:lumMod val="75000"/>
                </a:schemeClr>
              </a:solidFill>
              <a:latin typeface="Agency FB" panose="020B0503020202020204" pitchFamily="34" charset="0"/>
              <a:cs typeface="Times New Roman" panose="02020603050405020304" pitchFamily="18" charset="0"/>
            </a:endParaRPr>
          </a:p>
        </p:txBody>
      </p:sp>
      <p:pic>
        <p:nvPicPr>
          <p:cNvPr id="8194" name="Picture 2" descr="C:\Users\Sanju\Desktop\lp2\DMW Mini project\NB\app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5" y="1484784"/>
            <a:ext cx="8260704" cy="52565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884368" y="6355238"/>
            <a:ext cx="827584" cy="3600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5214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50000"/>
              </a:lnSpc>
              <a:buNone/>
            </a:pPr>
            <a:r>
              <a:rPr lang="en-IN" sz="2000" dirty="0"/>
              <a:t>Naive Bayes algorithms are mostly used in sentiment analysis, spam filtering,  recommendation  systems etc. They are fast and easy to implement but their biggest disadvantage is that the requirement of predictors to be independent. In most of the real life cases, the predictors are dependent.  This hinders the performance of the classifier. The  golf dataset  follows the  Gaussian Naive Bayes  classification  and thus a accurate result is obtained.</a:t>
            </a:r>
          </a:p>
          <a:p>
            <a:endParaRPr lang="en-IN" dirty="0"/>
          </a:p>
        </p:txBody>
      </p:sp>
      <p:sp>
        <p:nvSpPr>
          <p:cNvPr id="4"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b="1" dirty="0" smtClean="0">
                <a:solidFill>
                  <a:schemeClr val="tx2">
                    <a:lumMod val="75000"/>
                  </a:schemeClr>
                </a:solidFill>
                <a:latin typeface="Agency FB" panose="020B0503020202020204" pitchFamily="34" charset="0"/>
                <a:cs typeface="Times New Roman" panose="02020603050405020304" pitchFamily="18" charset="0"/>
              </a:rPr>
              <a:t>Conclusion</a:t>
            </a:r>
            <a:endParaRPr lang="en-IN" b="1" dirty="0">
              <a:solidFill>
                <a:schemeClr val="tx2">
                  <a:lumMod val="75000"/>
                </a:schemeClr>
              </a:solidFill>
              <a:latin typeface="Agency FB" panose="020B0503020202020204" pitchFamily="34" charset="0"/>
              <a:cs typeface="Times New Roman" panose="02020603050405020304" pitchFamily="18" charset="0"/>
            </a:endParaRPr>
          </a:p>
        </p:txBody>
      </p:sp>
    </p:spTree>
    <p:extLst>
      <p:ext uri="{BB962C8B-B14F-4D97-AF65-F5344CB8AC3E}">
        <p14:creationId xmlns:p14="http://schemas.microsoft.com/office/powerpoint/2010/main" val="105903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fontScale="40000" lnSpcReduction="20000"/>
          </a:bodyPr>
          <a:lstStyle/>
          <a:p>
            <a:pPr marL="514350" indent="-514350">
              <a:lnSpc>
                <a:spcPct val="170000"/>
              </a:lnSpc>
              <a:buFont typeface="+mj-lt"/>
              <a:buAutoNum type="arabicPeriod"/>
            </a:pPr>
            <a:r>
              <a:rPr lang="en-IN" sz="3800" dirty="0" smtClean="0"/>
              <a:t>Problem Statement</a:t>
            </a:r>
          </a:p>
          <a:p>
            <a:pPr marL="514350" indent="-514350">
              <a:lnSpc>
                <a:spcPct val="170000"/>
              </a:lnSpc>
              <a:buFont typeface="+mj-lt"/>
              <a:buAutoNum type="arabicPeriod"/>
            </a:pPr>
            <a:r>
              <a:rPr lang="en-IN" sz="3800" dirty="0" smtClean="0"/>
              <a:t>Introduction</a:t>
            </a:r>
          </a:p>
          <a:p>
            <a:pPr marL="514350" indent="-514350">
              <a:lnSpc>
                <a:spcPct val="170000"/>
              </a:lnSpc>
              <a:buFont typeface="+mj-lt"/>
              <a:buAutoNum type="arabicPeriod"/>
            </a:pPr>
            <a:r>
              <a:rPr lang="en-IN" sz="3800" dirty="0" smtClean="0"/>
              <a:t>Dataset Details</a:t>
            </a:r>
          </a:p>
          <a:p>
            <a:pPr marL="514350" indent="-514350">
              <a:lnSpc>
                <a:spcPct val="170000"/>
              </a:lnSpc>
              <a:buFont typeface="+mj-lt"/>
              <a:buAutoNum type="arabicPeriod"/>
            </a:pPr>
            <a:r>
              <a:rPr lang="en-IN" sz="3800" dirty="0" smtClean="0"/>
              <a:t>Selection of Classification Models.</a:t>
            </a:r>
          </a:p>
          <a:p>
            <a:pPr marL="514350" indent="-514350">
              <a:lnSpc>
                <a:spcPct val="170000"/>
              </a:lnSpc>
              <a:buFont typeface="+mj-lt"/>
              <a:buAutoNum type="arabicPeriod"/>
            </a:pPr>
            <a:r>
              <a:rPr lang="en-IN" sz="3800" dirty="0" smtClean="0"/>
              <a:t>Implementation</a:t>
            </a:r>
          </a:p>
          <a:p>
            <a:pPr marL="514350" indent="-514350">
              <a:lnSpc>
                <a:spcPct val="170000"/>
              </a:lnSpc>
              <a:buFont typeface="+mj-lt"/>
              <a:buAutoNum type="arabicPeriod"/>
            </a:pPr>
            <a:r>
              <a:rPr lang="en-IN" sz="3800" dirty="0" smtClean="0"/>
              <a:t>Feature Selection</a:t>
            </a:r>
          </a:p>
          <a:p>
            <a:pPr marL="514350" indent="-514350">
              <a:lnSpc>
                <a:spcPct val="170000"/>
              </a:lnSpc>
              <a:buFont typeface="+mj-lt"/>
              <a:buAutoNum type="arabicPeriod"/>
            </a:pPr>
            <a:r>
              <a:rPr lang="en-IN" sz="3800" dirty="0" smtClean="0"/>
              <a:t>Accuracy and Prediction Result</a:t>
            </a:r>
          </a:p>
          <a:p>
            <a:pPr marL="514350" indent="-514350">
              <a:lnSpc>
                <a:spcPct val="170000"/>
              </a:lnSpc>
              <a:buFont typeface="+mj-lt"/>
              <a:buAutoNum type="arabicPeriod"/>
            </a:pPr>
            <a:r>
              <a:rPr lang="en-IN" sz="3800" dirty="0" smtClean="0"/>
              <a:t>Statistics </a:t>
            </a:r>
          </a:p>
          <a:p>
            <a:pPr marL="514350" indent="-514350">
              <a:lnSpc>
                <a:spcPct val="170000"/>
              </a:lnSpc>
              <a:buFont typeface="+mj-lt"/>
              <a:buAutoNum type="arabicPeriod"/>
            </a:pPr>
            <a:r>
              <a:rPr lang="en-IN" sz="3800" dirty="0" smtClean="0"/>
              <a:t>Simple Charts</a:t>
            </a:r>
          </a:p>
          <a:p>
            <a:pPr marL="514350" indent="-514350">
              <a:lnSpc>
                <a:spcPct val="170000"/>
              </a:lnSpc>
              <a:buFont typeface="+mj-lt"/>
              <a:buAutoNum type="arabicPeriod"/>
            </a:pPr>
            <a:r>
              <a:rPr lang="en-IN" sz="3800" dirty="0" smtClean="0"/>
              <a:t>Advantages</a:t>
            </a:r>
          </a:p>
          <a:p>
            <a:pPr marL="514350" indent="-514350">
              <a:lnSpc>
                <a:spcPct val="170000"/>
              </a:lnSpc>
              <a:buFont typeface="+mj-lt"/>
              <a:buAutoNum type="arabicPeriod"/>
            </a:pPr>
            <a:r>
              <a:rPr lang="en-IN" sz="3800" dirty="0" smtClean="0"/>
              <a:t>Application</a:t>
            </a:r>
          </a:p>
          <a:p>
            <a:pPr marL="514350" indent="-514350">
              <a:lnSpc>
                <a:spcPct val="170000"/>
              </a:lnSpc>
              <a:buFont typeface="+mj-lt"/>
              <a:buAutoNum type="arabicPeriod"/>
            </a:pPr>
            <a:r>
              <a:rPr lang="en-IN" sz="3800" dirty="0" smtClean="0"/>
              <a:t>Conclusion</a:t>
            </a:r>
          </a:p>
          <a:p>
            <a:pPr marL="514350" indent="-514350">
              <a:buFont typeface="+mj-lt"/>
              <a:buAutoNum type="arabicPeriod"/>
            </a:pPr>
            <a:endParaRPr lang="en-IN" dirty="0"/>
          </a:p>
        </p:txBody>
      </p:sp>
      <p:sp>
        <p:nvSpPr>
          <p:cNvPr id="4"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b="1" dirty="0" smtClean="0">
                <a:solidFill>
                  <a:schemeClr val="tx2">
                    <a:lumMod val="75000"/>
                  </a:schemeClr>
                </a:solidFill>
                <a:latin typeface="Agency FB" panose="020B0503020202020204" pitchFamily="34" charset="0"/>
                <a:cs typeface="Times New Roman" panose="02020603050405020304" pitchFamily="18" charset="0"/>
              </a:rPr>
              <a:t>Index</a:t>
            </a:r>
            <a:endParaRPr lang="en-IN" b="1" dirty="0">
              <a:solidFill>
                <a:schemeClr val="tx2">
                  <a:lumMod val="75000"/>
                </a:schemeClr>
              </a:solidFill>
              <a:latin typeface="Agency FB" panose="020B0503020202020204" pitchFamily="34" charset="0"/>
              <a:cs typeface="Times New Roman" panose="02020603050405020304" pitchFamily="18" charset="0"/>
            </a:endParaRPr>
          </a:p>
        </p:txBody>
      </p:sp>
    </p:spTree>
    <p:extLst>
      <p:ext uri="{BB962C8B-B14F-4D97-AF65-F5344CB8AC3E}">
        <p14:creationId xmlns:p14="http://schemas.microsoft.com/office/powerpoint/2010/main" val="2204165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b="1" dirty="0" smtClean="0">
                <a:solidFill>
                  <a:schemeClr val="tx2">
                    <a:lumMod val="75000"/>
                  </a:schemeClr>
                </a:solidFill>
                <a:latin typeface="Agency FB" panose="020B0503020202020204" pitchFamily="34" charset="0"/>
                <a:cs typeface="Times New Roman" panose="02020603050405020304" pitchFamily="18" charset="0"/>
              </a:rPr>
              <a:t>Problem Statement</a:t>
            </a:r>
            <a:endParaRPr lang="en-IN" b="1" dirty="0">
              <a:solidFill>
                <a:schemeClr val="tx2">
                  <a:lumMod val="75000"/>
                </a:schemeClr>
              </a:solidFill>
              <a:latin typeface="Agency FB" panose="020B0503020202020204" pitchFamily="34" charset="0"/>
              <a:cs typeface="Times New Roman" panose="02020603050405020304" pitchFamily="18" charset="0"/>
            </a:endParaRPr>
          </a:p>
        </p:txBody>
      </p:sp>
      <p:sp>
        <p:nvSpPr>
          <p:cNvPr id="3" name="Content Placeholder 2"/>
          <p:cNvSpPr>
            <a:spLocks noGrp="1"/>
          </p:cNvSpPr>
          <p:nvPr>
            <p:ph idx="1"/>
          </p:nvPr>
        </p:nvSpPr>
        <p:spPr>
          <a:xfrm>
            <a:off x="457200" y="1484784"/>
            <a:ext cx="8229600" cy="4641379"/>
          </a:xfrm>
        </p:spPr>
        <p:txBody>
          <a:bodyPr>
            <a:normAutofit/>
          </a:bodyPr>
          <a:lstStyle/>
          <a:p>
            <a:pPr marL="0" indent="0" algn="just">
              <a:lnSpc>
                <a:spcPct val="150000"/>
              </a:lnSpc>
              <a:buNone/>
            </a:pPr>
            <a:r>
              <a:rPr lang="en-IN" sz="2200" dirty="0">
                <a:latin typeface="Times New Roman" panose="02020603050405020304" pitchFamily="18" charset="0"/>
                <a:cs typeface="Times New Roman" panose="02020603050405020304" pitchFamily="18" charset="0"/>
              </a:rPr>
              <a:t>Consider a labelled dataset belonging to an application domain. Apply suitable data pre-processing steps such as handling of null values, data reduction, discretization. For prediction of class labels of given data instances, build classifier models using different techniques (minimum 3), analyse the confusion matrix and compare these models. Also apply cross validation while preparing the training and testing datasets. </a:t>
            </a:r>
            <a:endParaRPr lang="en-IN" sz="2200" dirty="0" smtClean="0">
              <a:latin typeface="Times New Roman" panose="02020603050405020304" pitchFamily="18" charset="0"/>
              <a:cs typeface="Times New Roman" panose="02020603050405020304" pitchFamily="18" charset="0"/>
            </a:endParaRPr>
          </a:p>
          <a:p>
            <a:pPr marL="0" indent="0">
              <a:lnSpc>
                <a:spcPct val="150000"/>
              </a:lnSpc>
              <a:buNone/>
            </a:pPr>
            <a:endParaRPr lang="en-IN" dirty="0"/>
          </a:p>
        </p:txBody>
      </p:sp>
    </p:spTree>
    <p:extLst>
      <p:ext uri="{BB962C8B-B14F-4D97-AF65-F5344CB8AC3E}">
        <p14:creationId xmlns:p14="http://schemas.microsoft.com/office/powerpoint/2010/main" val="2338157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800" b="1" dirty="0" smtClean="0">
                <a:latin typeface="Times New Roman" panose="02020603050405020304" pitchFamily="18" charset="0"/>
                <a:cs typeface="Times New Roman" panose="02020603050405020304" pitchFamily="18" charset="0"/>
              </a:rPr>
              <a:t>Classification Model:</a:t>
            </a:r>
          </a:p>
          <a:p>
            <a:pPr marL="0" indent="0">
              <a:lnSpc>
                <a:spcPct val="150000"/>
              </a:lnSpc>
              <a:buNone/>
            </a:pPr>
            <a:r>
              <a:rPr lang="en-IN" sz="2400" dirty="0"/>
              <a:t>Classification predictive </a:t>
            </a:r>
            <a:r>
              <a:rPr lang="en-IN" sz="2400" dirty="0" smtClean="0"/>
              <a:t>modelling </a:t>
            </a:r>
            <a:r>
              <a:rPr lang="en-IN" sz="2400" dirty="0"/>
              <a:t>is the task of approximating a mapping function (f) from input variables (X) to discrete output variables (y</a:t>
            </a:r>
            <a:r>
              <a:rPr lang="en-IN" sz="2400" dirty="0" smtClean="0"/>
              <a:t>).</a:t>
            </a:r>
          </a:p>
          <a:p>
            <a:pPr marL="0" indent="0">
              <a:lnSpc>
                <a:spcPct val="150000"/>
              </a:lnSpc>
              <a:buNone/>
            </a:pPr>
            <a:r>
              <a:rPr lang="en-IN" sz="2400" b="1" dirty="0" smtClean="0"/>
              <a:t>Types </a:t>
            </a:r>
            <a:r>
              <a:rPr lang="en-IN" sz="2400" dirty="0" smtClean="0"/>
              <a:t>: Lazy Learners   and   Eager Learners</a:t>
            </a:r>
          </a:p>
          <a:p>
            <a:pPr marL="0" indent="0">
              <a:lnSpc>
                <a:spcPct val="150000"/>
              </a:lnSpc>
              <a:buNone/>
            </a:pPr>
            <a:r>
              <a:rPr lang="en-IN" sz="2400" b="1" dirty="0" smtClean="0"/>
              <a:t>Used : </a:t>
            </a:r>
            <a:r>
              <a:rPr lang="en-IN" sz="2400" dirty="0" smtClean="0"/>
              <a:t>Eager Learners</a:t>
            </a:r>
            <a:endParaRPr lang="en-IN" sz="2400" b="1" dirty="0"/>
          </a:p>
          <a:p>
            <a:pPr marL="0" indent="0">
              <a:lnSpc>
                <a:spcPct val="150000"/>
              </a:lnSpc>
              <a:buNone/>
            </a:pPr>
            <a:endParaRPr lang="en-IN" sz="2400" b="1" dirty="0" smtClean="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b="1" dirty="0" smtClean="0">
                <a:solidFill>
                  <a:schemeClr val="tx2">
                    <a:lumMod val="75000"/>
                  </a:schemeClr>
                </a:solidFill>
                <a:latin typeface="Agency FB" panose="020B0503020202020204" pitchFamily="34" charset="0"/>
                <a:cs typeface="Times New Roman" panose="02020603050405020304" pitchFamily="18" charset="0"/>
              </a:rPr>
              <a:t>Introduction</a:t>
            </a:r>
            <a:endParaRPr lang="en-IN" b="1" dirty="0">
              <a:solidFill>
                <a:schemeClr val="tx2">
                  <a:lumMod val="75000"/>
                </a:schemeClr>
              </a:solidFill>
              <a:latin typeface="Agency FB" panose="020B0503020202020204" pitchFamily="34" charset="0"/>
              <a:cs typeface="Times New Roman" panose="02020603050405020304" pitchFamily="18" charset="0"/>
            </a:endParaRPr>
          </a:p>
        </p:txBody>
      </p:sp>
    </p:spTree>
    <p:extLst>
      <p:ext uri="{BB962C8B-B14F-4D97-AF65-F5344CB8AC3E}">
        <p14:creationId xmlns:p14="http://schemas.microsoft.com/office/powerpoint/2010/main" val="247468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nSpc>
                <a:spcPct val="150000"/>
              </a:lnSpc>
            </a:pPr>
            <a:r>
              <a:rPr lang="en-IN" sz="2200" b="1" dirty="0"/>
              <a:t>Name: </a:t>
            </a:r>
            <a:r>
              <a:rPr lang="en-IN" sz="2200" dirty="0"/>
              <a:t>Golf Dataset.</a:t>
            </a:r>
          </a:p>
          <a:p>
            <a:pPr lvl="0">
              <a:lnSpc>
                <a:spcPct val="150000"/>
              </a:lnSpc>
            </a:pPr>
            <a:r>
              <a:rPr lang="en-IN" sz="2200" b="1" dirty="0"/>
              <a:t>Attributes: </a:t>
            </a:r>
            <a:r>
              <a:rPr lang="en-IN" sz="2200" dirty="0"/>
              <a:t>Outlook, Temperature, Humidity, Windy, Play Golf. </a:t>
            </a:r>
          </a:p>
          <a:p>
            <a:pPr lvl="0">
              <a:lnSpc>
                <a:spcPct val="150000"/>
              </a:lnSpc>
            </a:pPr>
            <a:r>
              <a:rPr lang="en-IN" sz="2200" b="1" dirty="0"/>
              <a:t>No of tuples:</a:t>
            </a:r>
            <a:r>
              <a:rPr lang="en-IN" sz="2200" dirty="0"/>
              <a:t> </a:t>
            </a:r>
            <a:r>
              <a:rPr lang="en-IN" sz="2200" dirty="0" smtClean="0"/>
              <a:t>13</a:t>
            </a:r>
          </a:p>
          <a:p>
            <a:pPr lvl="0">
              <a:lnSpc>
                <a:spcPct val="150000"/>
              </a:lnSpc>
            </a:pPr>
            <a:r>
              <a:rPr lang="en-IN" sz="2200" b="1" dirty="0" smtClean="0"/>
              <a:t>Source</a:t>
            </a:r>
            <a:r>
              <a:rPr lang="en-IN" sz="2200" b="1" dirty="0"/>
              <a:t>: </a:t>
            </a:r>
            <a:r>
              <a:rPr lang="en-IN" sz="2200" dirty="0"/>
              <a:t>In-built dataset in Rapid </a:t>
            </a:r>
            <a:r>
              <a:rPr lang="en-IN" sz="2200" dirty="0" smtClean="0"/>
              <a:t>Miner</a:t>
            </a:r>
          </a:p>
          <a:p>
            <a:pPr>
              <a:lnSpc>
                <a:spcPct val="150000"/>
              </a:lnSpc>
            </a:pPr>
            <a:r>
              <a:rPr lang="en-IN" sz="2200" b="1" dirty="0"/>
              <a:t>Description</a:t>
            </a:r>
            <a:r>
              <a:rPr lang="en-IN" sz="2200" dirty="0"/>
              <a:t>: We classify whether the day is suitable for playing golf, given the features of the day. The columns represent these features and the rows represent individual entries.</a:t>
            </a:r>
          </a:p>
        </p:txBody>
      </p:sp>
      <p:sp>
        <p:nvSpPr>
          <p:cNvPr id="4"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b="1" dirty="0" smtClean="0">
                <a:solidFill>
                  <a:schemeClr val="tx2">
                    <a:lumMod val="75000"/>
                  </a:schemeClr>
                </a:solidFill>
                <a:latin typeface="Agency FB" panose="020B0503020202020204" pitchFamily="34" charset="0"/>
                <a:cs typeface="Times New Roman" panose="02020603050405020304" pitchFamily="18" charset="0"/>
              </a:rPr>
              <a:t>Dataset Details</a:t>
            </a:r>
            <a:endParaRPr lang="en-IN" b="1" dirty="0">
              <a:solidFill>
                <a:schemeClr val="tx2">
                  <a:lumMod val="75000"/>
                </a:schemeClr>
              </a:solidFill>
              <a:latin typeface="Agency FB" panose="020B0503020202020204" pitchFamily="34" charset="0"/>
              <a:cs typeface="Times New Roman" panose="02020603050405020304" pitchFamily="18" charset="0"/>
            </a:endParaRPr>
          </a:p>
        </p:txBody>
      </p:sp>
    </p:spTree>
    <p:extLst>
      <p:ext uri="{BB962C8B-B14F-4D97-AF65-F5344CB8AC3E}">
        <p14:creationId xmlns:p14="http://schemas.microsoft.com/office/powerpoint/2010/main" val="3816692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lgn="just">
              <a:lnSpc>
                <a:spcPct val="160000"/>
              </a:lnSpc>
              <a:buNone/>
            </a:pPr>
            <a:r>
              <a:rPr lang="en-IN" sz="2800" b="1" dirty="0" smtClean="0"/>
              <a:t>I. Decision Tree:</a:t>
            </a:r>
          </a:p>
          <a:p>
            <a:pPr marL="457200" indent="-457200" algn="just">
              <a:lnSpc>
                <a:spcPct val="160000"/>
              </a:lnSpc>
              <a:buFont typeface="+mj-lt"/>
              <a:buAutoNum type="arabicPeriod"/>
            </a:pPr>
            <a:r>
              <a:rPr lang="en-IN" sz="2400" dirty="0" smtClean="0"/>
              <a:t>Decision </a:t>
            </a:r>
            <a:r>
              <a:rPr lang="en-IN" sz="2400" dirty="0"/>
              <a:t>Trees are very flexible, easy to understand, and easy to debug</a:t>
            </a:r>
            <a:r>
              <a:rPr lang="en-IN" sz="2400" dirty="0" smtClean="0"/>
              <a:t>.</a:t>
            </a:r>
          </a:p>
          <a:p>
            <a:pPr marL="457200" indent="-457200" algn="just">
              <a:lnSpc>
                <a:spcPct val="160000"/>
              </a:lnSpc>
              <a:buFont typeface="+mj-lt"/>
              <a:buAutoNum type="arabicPeriod"/>
            </a:pPr>
            <a:r>
              <a:rPr lang="en-IN" sz="2400" dirty="0"/>
              <a:t>They will work with classification problems and regression problems</a:t>
            </a:r>
            <a:r>
              <a:rPr lang="en-IN" sz="2400" dirty="0" smtClean="0"/>
              <a:t>.</a:t>
            </a:r>
          </a:p>
          <a:p>
            <a:pPr algn="just">
              <a:lnSpc>
                <a:spcPct val="160000"/>
              </a:lnSpc>
            </a:pPr>
            <a:r>
              <a:rPr lang="en-IN" sz="2800" b="1" dirty="0" smtClean="0"/>
              <a:t>Why not ideal ?</a:t>
            </a:r>
          </a:p>
          <a:p>
            <a:pPr marL="457200" indent="-457200" algn="just">
              <a:lnSpc>
                <a:spcPct val="160000"/>
              </a:lnSpc>
              <a:buFont typeface="+mj-lt"/>
              <a:buAutoNum type="arabicPeriod"/>
            </a:pPr>
            <a:r>
              <a:rPr lang="en-IN" sz="2400" dirty="0"/>
              <a:t>T</a:t>
            </a:r>
            <a:r>
              <a:rPr lang="en-IN" sz="2400" dirty="0" smtClean="0"/>
              <a:t>hey </a:t>
            </a:r>
            <a:r>
              <a:rPr lang="en-IN" sz="2400" dirty="0"/>
              <a:t>only need a table of data and they will build a classifier directly from that data without needing any up front design work to take </a:t>
            </a:r>
            <a:r>
              <a:rPr lang="en-IN" sz="2400" dirty="0" smtClean="0"/>
              <a:t>place.</a:t>
            </a:r>
          </a:p>
          <a:p>
            <a:pPr marL="457200" indent="-457200" algn="just">
              <a:lnSpc>
                <a:spcPct val="160000"/>
              </a:lnSpc>
              <a:buFont typeface="+mj-lt"/>
              <a:buAutoNum type="arabicPeriod"/>
            </a:pPr>
            <a:r>
              <a:rPr lang="en-IN" sz="2400" dirty="0"/>
              <a:t>Simple decision trees tend to over fit the training data </a:t>
            </a:r>
            <a:r>
              <a:rPr lang="en-IN" sz="2400" dirty="0" smtClean="0"/>
              <a:t>.</a:t>
            </a:r>
          </a:p>
          <a:p>
            <a:pPr marL="0" indent="0">
              <a:buNone/>
            </a:pPr>
            <a:endParaRPr lang="en-IN" sz="2400" b="1" dirty="0" smtClean="0"/>
          </a:p>
          <a:p>
            <a:pPr marL="0" indent="0">
              <a:buNone/>
            </a:pPr>
            <a:endParaRPr lang="en-IN" sz="2400" dirty="0"/>
          </a:p>
          <a:p>
            <a:pPr marL="514350" indent="-514350">
              <a:buFont typeface="+mj-lt"/>
              <a:buAutoNum type="arabicPeriod"/>
            </a:pPr>
            <a:endParaRPr lang="en-IN" sz="2400" dirty="0"/>
          </a:p>
        </p:txBody>
      </p:sp>
      <p:sp>
        <p:nvSpPr>
          <p:cNvPr id="4"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b="1" dirty="0" smtClean="0">
                <a:solidFill>
                  <a:schemeClr val="tx2">
                    <a:lumMod val="75000"/>
                  </a:schemeClr>
                </a:solidFill>
                <a:latin typeface="Agency FB" panose="020B0503020202020204" pitchFamily="34" charset="0"/>
                <a:cs typeface="Times New Roman" panose="02020603050405020304" pitchFamily="18" charset="0"/>
              </a:rPr>
              <a:t>Selection of Classification Models</a:t>
            </a:r>
            <a:endParaRPr lang="en-IN" b="1" dirty="0">
              <a:solidFill>
                <a:schemeClr val="tx2">
                  <a:lumMod val="75000"/>
                </a:schemeClr>
              </a:solidFill>
              <a:latin typeface="Agency FB" panose="020B0503020202020204" pitchFamily="34" charset="0"/>
              <a:cs typeface="Times New Roman" panose="02020603050405020304" pitchFamily="18" charset="0"/>
            </a:endParaRPr>
          </a:p>
        </p:txBody>
      </p:sp>
    </p:spTree>
    <p:extLst>
      <p:ext uri="{BB962C8B-B14F-4D97-AF65-F5344CB8AC3E}">
        <p14:creationId xmlns:p14="http://schemas.microsoft.com/office/powerpoint/2010/main" val="65884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50000"/>
              </a:lnSpc>
              <a:buNone/>
            </a:pPr>
            <a:r>
              <a:rPr lang="en-IN" sz="2800" b="1" dirty="0" smtClean="0"/>
              <a:t>II. </a:t>
            </a:r>
            <a:r>
              <a:rPr lang="en-IN" sz="2400" b="1" dirty="0" smtClean="0"/>
              <a:t>Support Vector Machine</a:t>
            </a:r>
          </a:p>
          <a:p>
            <a:pPr marL="514350" indent="-514350">
              <a:lnSpc>
                <a:spcPct val="150000"/>
              </a:lnSpc>
              <a:buFont typeface="+mj-lt"/>
              <a:buAutoNum type="arabicPeriod"/>
            </a:pPr>
            <a:r>
              <a:rPr lang="en-IN" sz="2000" dirty="0" smtClean="0"/>
              <a:t>A </a:t>
            </a:r>
            <a:r>
              <a:rPr lang="en-IN" sz="2000" dirty="0"/>
              <a:t>Support Vector Machine (</a:t>
            </a:r>
            <a:r>
              <a:rPr lang="en-IN" sz="2000" i="1" dirty="0"/>
              <a:t>SVM</a:t>
            </a:r>
            <a:r>
              <a:rPr lang="en-IN" sz="2000" dirty="0"/>
              <a:t>) is a discriminative classifier formally defined by a separating hyperplane</a:t>
            </a:r>
            <a:r>
              <a:rPr lang="en-IN" sz="2000" dirty="0" smtClean="0"/>
              <a:t>.</a:t>
            </a:r>
          </a:p>
          <a:p>
            <a:pPr>
              <a:lnSpc>
                <a:spcPct val="150000"/>
              </a:lnSpc>
            </a:pPr>
            <a:r>
              <a:rPr lang="en-IN" sz="2400" b="1" dirty="0" smtClean="0"/>
              <a:t>Why not ideal?</a:t>
            </a:r>
          </a:p>
          <a:p>
            <a:pPr marL="514350" indent="-514350">
              <a:lnSpc>
                <a:spcPct val="150000"/>
              </a:lnSpc>
              <a:buFont typeface="+mj-lt"/>
              <a:buAutoNum type="arabicPeriod"/>
            </a:pPr>
            <a:r>
              <a:rPr lang="en-IN" sz="2000" dirty="0" smtClean="0"/>
              <a:t>Best in condition for extreme points and higher dimensionality problems.</a:t>
            </a:r>
          </a:p>
          <a:p>
            <a:pPr marL="514350" indent="-514350">
              <a:lnSpc>
                <a:spcPct val="150000"/>
              </a:lnSpc>
              <a:buFont typeface="+mj-lt"/>
              <a:buAutoNum type="arabicPeriod"/>
            </a:pPr>
            <a:r>
              <a:rPr lang="en-IN" sz="2000" dirty="0" smtClean="0"/>
              <a:t>The data points are considered dependent </a:t>
            </a:r>
            <a:r>
              <a:rPr lang="en-IN" sz="2000" dirty="0" err="1" smtClean="0"/>
              <a:t>upto</a:t>
            </a:r>
            <a:r>
              <a:rPr lang="en-IN" sz="2000" dirty="0" smtClean="0"/>
              <a:t> some extent</a:t>
            </a:r>
          </a:p>
          <a:p>
            <a:pPr marL="0" indent="0">
              <a:buNone/>
            </a:pPr>
            <a:endParaRPr lang="en-IN" dirty="0" smtClean="0"/>
          </a:p>
          <a:p>
            <a:pPr marL="0" indent="0">
              <a:buNone/>
            </a:pPr>
            <a:endParaRPr lang="en-IN" dirty="0"/>
          </a:p>
        </p:txBody>
      </p:sp>
      <p:sp>
        <p:nvSpPr>
          <p:cNvPr id="4"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b="1" dirty="0" smtClean="0">
                <a:solidFill>
                  <a:schemeClr val="tx2">
                    <a:lumMod val="75000"/>
                  </a:schemeClr>
                </a:solidFill>
                <a:latin typeface="Agency FB" panose="020B0503020202020204" pitchFamily="34" charset="0"/>
                <a:cs typeface="Times New Roman" panose="02020603050405020304" pitchFamily="18" charset="0"/>
              </a:rPr>
              <a:t>Selection of Classification Models</a:t>
            </a:r>
            <a:endParaRPr lang="en-IN" b="1" dirty="0">
              <a:solidFill>
                <a:schemeClr val="tx2">
                  <a:lumMod val="75000"/>
                </a:schemeClr>
              </a:solidFill>
              <a:latin typeface="Agency FB" panose="020B0503020202020204" pitchFamily="34" charset="0"/>
              <a:cs typeface="Times New Roman" panose="02020603050405020304" pitchFamily="18" charset="0"/>
            </a:endParaRPr>
          </a:p>
        </p:txBody>
      </p:sp>
    </p:spTree>
    <p:extLst>
      <p:ext uri="{BB962C8B-B14F-4D97-AF65-F5344CB8AC3E}">
        <p14:creationId xmlns:p14="http://schemas.microsoft.com/office/powerpoint/2010/main" val="3478616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84784"/>
            <a:ext cx="8229600" cy="4525963"/>
          </a:xfrm>
        </p:spPr>
        <p:txBody>
          <a:bodyPr>
            <a:normAutofit fontScale="77500" lnSpcReduction="20000"/>
          </a:bodyPr>
          <a:lstStyle/>
          <a:p>
            <a:pPr marL="0" indent="0">
              <a:lnSpc>
                <a:spcPct val="160000"/>
              </a:lnSpc>
              <a:buNone/>
            </a:pPr>
            <a:r>
              <a:rPr lang="en-IN" dirty="0" smtClean="0"/>
              <a:t>III. </a:t>
            </a:r>
            <a:r>
              <a:rPr lang="en-IN" sz="3000" b="1" dirty="0" smtClean="0"/>
              <a:t>Naive Bayes:</a:t>
            </a:r>
          </a:p>
          <a:p>
            <a:pPr marL="0" indent="0">
              <a:lnSpc>
                <a:spcPct val="160000"/>
              </a:lnSpc>
              <a:buNone/>
            </a:pPr>
            <a:r>
              <a:rPr lang="en-IN" sz="2400" dirty="0" smtClean="0"/>
              <a:t>Bayes Theorem : </a:t>
            </a:r>
          </a:p>
          <a:p>
            <a:pPr marL="0" indent="0">
              <a:lnSpc>
                <a:spcPct val="160000"/>
              </a:lnSpc>
              <a:buNone/>
            </a:pPr>
            <a:endParaRPr lang="en-IN" sz="2400" dirty="0" smtClean="0"/>
          </a:p>
          <a:p>
            <a:pPr marL="0" indent="0">
              <a:lnSpc>
                <a:spcPct val="160000"/>
              </a:lnSpc>
              <a:buNone/>
            </a:pPr>
            <a:r>
              <a:rPr lang="en-IN" sz="2400" dirty="0"/>
              <a:t>A Naive Bayes classifier is a probabilistic machine learning model that’s used for classification task. </a:t>
            </a:r>
            <a:endParaRPr lang="en-IN" sz="2400" dirty="0" smtClean="0"/>
          </a:p>
          <a:p>
            <a:pPr marL="0" indent="0">
              <a:lnSpc>
                <a:spcPct val="160000"/>
              </a:lnSpc>
              <a:buNone/>
            </a:pPr>
            <a:r>
              <a:rPr lang="en-IN" sz="2800" b="1" dirty="0" smtClean="0"/>
              <a:t>Why ideal?</a:t>
            </a:r>
          </a:p>
          <a:p>
            <a:pPr marL="457200" indent="-457200">
              <a:lnSpc>
                <a:spcPct val="160000"/>
              </a:lnSpc>
              <a:buFont typeface="+mj-lt"/>
              <a:buAutoNum type="arabicPeriod"/>
            </a:pPr>
            <a:r>
              <a:rPr lang="en-IN" sz="2400" dirty="0" smtClean="0"/>
              <a:t>It eliminates overfitting of data.</a:t>
            </a:r>
          </a:p>
          <a:p>
            <a:pPr marL="457200" indent="-457200">
              <a:lnSpc>
                <a:spcPct val="160000"/>
              </a:lnSpc>
              <a:buFont typeface="+mj-lt"/>
              <a:buAutoNum type="arabicPeriod"/>
            </a:pPr>
            <a:r>
              <a:rPr lang="en-IN" sz="2400" dirty="0" smtClean="0"/>
              <a:t>It’s a classification by hand.</a:t>
            </a:r>
          </a:p>
          <a:p>
            <a:pPr marL="457200" indent="-457200">
              <a:lnSpc>
                <a:spcPct val="160000"/>
              </a:lnSpc>
              <a:buFont typeface="+mj-lt"/>
              <a:buAutoNum type="arabicPeriod"/>
            </a:pPr>
            <a:r>
              <a:rPr lang="en-IN" sz="2400" dirty="0" smtClean="0"/>
              <a:t>The variables are considered independent to provide more accuracy.</a:t>
            </a:r>
          </a:p>
          <a:p>
            <a:pPr marL="0" indent="0">
              <a:buNone/>
            </a:pPr>
            <a:endParaRPr lang="en-IN" dirty="0" smtClean="0"/>
          </a:p>
          <a:p>
            <a:pPr marL="0" indent="0">
              <a:buNone/>
            </a:pPr>
            <a:endParaRPr lang="en-IN" dirty="0"/>
          </a:p>
        </p:txBody>
      </p:sp>
      <p:sp>
        <p:nvSpPr>
          <p:cNvPr id="4"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b="1" dirty="0" smtClean="0">
                <a:solidFill>
                  <a:schemeClr val="tx2">
                    <a:lumMod val="75000"/>
                  </a:schemeClr>
                </a:solidFill>
                <a:latin typeface="Agency FB" panose="020B0503020202020204" pitchFamily="34" charset="0"/>
                <a:cs typeface="Times New Roman" panose="02020603050405020304" pitchFamily="18" charset="0"/>
              </a:rPr>
              <a:t>Selection of Classification Models</a:t>
            </a:r>
            <a:endParaRPr lang="en-IN" b="1" dirty="0">
              <a:solidFill>
                <a:schemeClr val="tx2">
                  <a:lumMod val="75000"/>
                </a:schemeClr>
              </a:solidFill>
              <a:latin typeface="Agency FB" panose="020B050302020202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2915816" y="1849461"/>
            <a:ext cx="3600400" cy="1224136"/>
          </a:xfrm>
          <a:prstGeom prst="rect">
            <a:avLst/>
          </a:prstGeom>
        </p:spPr>
      </p:pic>
    </p:spTree>
    <p:extLst>
      <p:ext uri="{BB962C8B-B14F-4D97-AF65-F5344CB8AC3E}">
        <p14:creationId xmlns:p14="http://schemas.microsoft.com/office/powerpoint/2010/main" val="2091125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b="1" dirty="0" smtClean="0">
                <a:solidFill>
                  <a:schemeClr val="tx2">
                    <a:lumMod val="75000"/>
                  </a:schemeClr>
                </a:solidFill>
                <a:latin typeface="Agency FB" panose="020B0503020202020204" pitchFamily="34" charset="0"/>
                <a:cs typeface="Times New Roman" panose="02020603050405020304" pitchFamily="18" charset="0"/>
              </a:rPr>
              <a:t>Implementation</a:t>
            </a:r>
            <a:endParaRPr lang="en-IN" b="1" dirty="0">
              <a:solidFill>
                <a:schemeClr val="tx2">
                  <a:lumMod val="75000"/>
                </a:schemeClr>
              </a:solidFill>
              <a:latin typeface="Agency FB" panose="020B0503020202020204" pitchFamily="34" charset="0"/>
              <a:cs typeface="Times New Roman" panose="02020603050405020304" pitchFamily="18" charset="0"/>
            </a:endParaRPr>
          </a:p>
        </p:txBody>
      </p:sp>
      <p:pic>
        <p:nvPicPr>
          <p:cNvPr id="1026" name="Picture 2" descr="C:\Users\Sanju\Desktop\lp2\DMW Mini project\NB\6.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620044"/>
            <a:ext cx="8784976"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750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516</Words>
  <Application>Microsoft Office PowerPoint</Application>
  <PresentationFormat>On-screen Show (4:3)</PresentationFormat>
  <Paragraphs>67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Dr. D.Y.Patil Institute of Engineering and Technology, Pimpri-411018.  Department of Computer Engineering  Mini-Project Presentation on DMW Mini Project using Naive Bayes  </vt:lpstr>
      <vt:lpstr>Index</vt:lpstr>
      <vt:lpstr>Problem Statement</vt:lpstr>
      <vt:lpstr>Introduction</vt:lpstr>
      <vt:lpstr>Dataset Details</vt:lpstr>
      <vt:lpstr>Selection of Classification Models</vt:lpstr>
      <vt:lpstr>Selection of Classification Models</vt:lpstr>
      <vt:lpstr>Selection of Classification Models</vt:lpstr>
      <vt:lpstr>Implementation</vt:lpstr>
      <vt:lpstr>Feature Selection</vt:lpstr>
      <vt:lpstr>Accuracy and Prediction Result</vt:lpstr>
      <vt:lpstr>Statistics</vt:lpstr>
      <vt:lpstr>Statistics</vt:lpstr>
      <vt:lpstr>Simple Charts</vt:lpstr>
      <vt:lpstr>Simple Charts</vt:lpstr>
      <vt:lpstr>Advantages</vt:lpstr>
      <vt:lpstr>Application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Sanju</dc:creator>
  <cp:lastModifiedBy>Sanju</cp:lastModifiedBy>
  <cp:revision>28</cp:revision>
  <dcterms:created xsi:type="dcterms:W3CDTF">2019-11-02T07:01:43Z</dcterms:created>
  <dcterms:modified xsi:type="dcterms:W3CDTF">2019-11-15T07:20:31Z</dcterms:modified>
</cp:coreProperties>
</file>