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8" r:id="rId6"/>
    <p:sldId id="263" r:id="rId7"/>
    <p:sldId id="264" r:id="rId8"/>
    <p:sldId id="265" r:id="rId9"/>
    <p:sldId id="266" r:id="rId10"/>
    <p:sldId id="282" r:id="rId11"/>
    <p:sldId id="280" r:id="rId12"/>
    <p:sldId id="267" r:id="rId13"/>
    <p:sldId id="260" r:id="rId14"/>
    <p:sldId id="261" r:id="rId15"/>
    <p:sldId id="262" r:id="rId16"/>
    <p:sldId id="269" r:id="rId17"/>
    <p:sldId id="278" r:id="rId18"/>
    <p:sldId id="270" r:id="rId19"/>
    <p:sldId id="281" r:id="rId20"/>
    <p:sldId id="271" r:id="rId21"/>
    <p:sldId id="272" r:id="rId22"/>
    <p:sldId id="273" r:id="rId23"/>
    <p:sldId id="274" r:id="rId24"/>
    <p:sldId id="275" r:id="rId25"/>
    <p:sldId id="276" r:id="rId26"/>
    <p:sldId id="277" r:id="rId27"/>
    <p:sldId id="27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9F7E2F3-FAB9-4E26-B9EE-489BF38B36CA}"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C56CE-7C39-4E4B-90FC-7961D226557E}" type="slidenum">
              <a:rPr lang="en-IN" smtClean="0"/>
              <a:t>‹#›</a:t>
            </a:fld>
            <a:endParaRPr lang="en-IN"/>
          </a:p>
        </p:txBody>
      </p:sp>
    </p:spTree>
    <p:extLst>
      <p:ext uri="{BB962C8B-B14F-4D97-AF65-F5344CB8AC3E}">
        <p14:creationId xmlns:p14="http://schemas.microsoft.com/office/powerpoint/2010/main" val="808404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F7E2F3-FAB9-4E26-B9EE-489BF38B36CA}"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C56CE-7C39-4E4B-90FC-7961D226557E}" type="slidenum">
              <a:rPr lang="en-IN" smtClean="0"/>
              <a:t>‹#›</a:t>
            </a:fld>
            <a:endParaRPr lang="en-IN"/>
          </a:p>
        </p:txBody>
      </p:sp>
    </p:spTree>
    <p:extLst>
      <p:ext uri="{BB962C8B-B14F-4D97-AF65-F5344CB8AC3E}">
        <p14:creationId xmlns:p14="http://schemas.microsoft.com/office/powerpoint/2010/main" val="2275334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F7E2F3-FAB9-4E26-B9EE-489BF38B36CA}"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C56CE-7C39-4E4B-90FC-7961D226557E}" type="slidenum">
              <a:rPr lang="en-IN" smtClean="0"/>
              <a:t>‹#›</a:t>
            </a:fld>
            <a:endParaRPr lang="en-IN"/>
          </a:p>
        </p:txBody>
      </p:sp>
    </p:spTree>
    <p:extLst>
      <p:ext uri="{BB962C8B-B14F-4D97-AF65-F5344CB8AC3E}">
        <p14:creationId xmlns:p14="http://schemas.microsoft.com/office/powerpoint/2010/main" val="1210844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F7E2F3-FAB9-4E26-B9EE-489BF38B36CA}"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C56CE-7C39-4E4B-90FC-7961D226557E}" type="slidenum">
              <a:rPr lang="en-IN" smtClean="0"/>
              <a:t>‹#›</a:t>
            </a:fld>
            <a:endParaRPr lang="en-IN"/>
          </a:p>
        </p:txBody>
      </p:sp>
    </p:spTree>
    <p:extLst>
      <p:ext uri="{BB962C8B-B14F-4D97-AF65-F5344CB8AC3E}">
        <p14:creationId xmlns:p14="http://schemas.microsoft.com/office/powerpoint/2010/main" val="2628049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F7E2F3-FAB9-4E26-B9EE-489BF38B36CA}"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C56CE-7C39-4E4B-90FC-7961D226557E}" type="slidenum">
              <a:rPr lang="en-IN" smtClean="0"/>
              <a:t>‹#›</a:t>
            </a:fld>
            <a:endParaRPr lang="en-IN"/>
          </a:p>
        </p:txBody>
      </p:sp>
    </p:spTree>
    <p:extLst>
      <p:ext uri="{BB962C8B-B14F-4D97-AF65-F5344CB8AC3E}">
        <p14:creationId xmlns:p14="http://schemas.microsoft.com/office/powerpoint/2010/main" val="112948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9F7E2F3-FAB9-4E26-B9EE-489BF38B36CA}" type="datetimeFigureOut">
              <a:rPr lang="en-IN" smtClean="0"/>
              <a:t>15-11-2019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C56CE-7C39-4E4B-90FC-7961D226557E}" type="slidenum">
              <a:rPr lang="en-IN" smtClean="0"/>
              <a:t>‹#›</a:t>
            </a:fld>
            <a:endParaRPr lang="en-IN"/>
          </a:p>
        </p:txBody>
      </p:sp>
    </p:spTree>
    <p:extLst>
      <p:ext uri="{BB962C8B-B14F-4D97-AF65-F5344CB8AC3E}">
        <p14:creationId xmlns:p14="http://schemas.microsoft.com/office/powerpoint/2010/main" val="2753665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9F7E2F3-FAB9-4E26-B9EE-489BF38B36CA}" type="datetimeFigureOut">
              <a:rPr lang="en-IN" smtClean="0"/>
              <a:t>15-11-2019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2C56CE-7C39-4E4B-90FC-7961D226557E}" type="slidenum">
              <a:rPr lang="en-IN" smtClean="0"/>
              <a:t>‹#›</a:t>
            </a:fld>
            <a:endParaRPr lang="en-IN"/>
          </a:p>
        </p:txBody>
      </p:sp>
    </p:spTree>
    <p:extLst>
      <p:ext uri="{BB962C8B-B14F-4D97-AF65-F5344CB8AC3E}">
        <p14:creationId xmlns:p14="http://schemas.microsoft.com/office/powerpoint/2010/main" val="1822354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9F7E2F3-FAB9-4E26-B9EE-489BF38B36CA}" type="datetimeFigureOut">
              <a:rPr lang="en-IN" smtClean="0"/>
              <a:t>15-11-2019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2C56CE-7C39-4E4B-90FC-7961D226557E}" type="slidenum">
              <a:rPr lang="en-IN" smtClean="0"/>
              <a:t>‹#›</a:t>
            </a:fld>
            <a:endParaRPr lang="en-IN"/>
          </a:p>
        </p:txBody>
      </p:sp>
    </p:spTree>
    <p:extLst>
      <p:ext uri="{BB962C8B-B14F-4D97-AF65-F5344CB8AC3E}">
        <p14:creationId xmlns:p14="http://schemas.microsoft.com/office/powerpoint/2010/main" val="81919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F7E2F3-FAB9-4E26-B9EE-489BF38B36CA}" type="datetimeFigureOut">
              <a:rPr lang="en-IN" smtClean="0"/>
              <a:t>15-11-2019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2C56CE-7C39-4E4B-90FC-7961D226557E}" type="slidenum">
              <a:rPr lang="en-IN" smtClean="0"/>
              <a:t>‹#›</a:t>
            </a:fld>
            <a:endParaRPr lang="en-IN"/>
          </a:p>
        </p:txBody>
      </p:sp>
    </p:spTree>
    <p:extLst>
      <p:ext uri="{BB962C8B-B14F-4D97-AF65-F5344CB8AC3E}">
        <p14:creationId xmlns:p14="http://schemas.microsoft.com/office/powerpoint/2010/main" val="3281250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F7E2F3-FAB9-4E26-B9EE-489BF38B36CA}" type="datetimeFigureOut">
              <a:rPr lang="en-IN" smtClean="0"/>
              <a:t>15-11-2019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C56CE-7C39-4E4B-90FC-7961D226557E}" type="slidenum">
              <a:rPr lang="en-IN" smtClean="0"/>
              <a:t>‹#›</a:t>
            </a:fld>
            <a:endParaRPr lang="en-IN"/>
          </a:p>
        </p:txBody>
      </p:sp>
    </p:spTree>
    <p:extLst>
      <p:ext uri="{BB962C8B-B14F-4D97-AF65-F5344CB8AC3E}">
        <p14:creationId xmlns:p14="http://schemas.microsoft.com/office/powerpoint/2010/main" val="2817529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F7E2F3-FAB9-4E26-B9EE-489BF38B36CA}" type="datetimeFigureOut">
              <a:rPr lang="en-IN" smtClean="0"/>
              <a:t>15-11-2019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C56CE-7C39-4E4B-90FC-7961D226557E}" type="slidenum">
              <a:rPr lang="en-IN" smtClean="0"/>
              <a:t>‹#›</a:t>
            </a:fld>
            <a:endParaRPr lang="en-IN"/>
          </a:p>
        </p:txBody>
      </p:sp>
    </p:spTree>
    <p:extLst>
      <p:ext uri="{BB962C8B-B14F-4D97-AF65-F5344CB8AC3E}">
        <p14:creationId xmlns:p14="http://schemas.microsoft.com/office/powerpoint/2010/main" val="3402775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F7E2F3-FAB9-4E26-B9EE-489BF38B36CA}" type="datetimeFigureOut">
              <a:rPr lang="en-IN" smtClean="0"/>
              <a:t>15-11-2019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C56CE-7C39-4E4B-90FC-7961D226557E}" type="slidenum">
              <a:rPr lang="en-IN" smtClean="0"/>
              <a:t>‹#›</a:t>
            </a:fld>
            <a:endParaRPr lang="en-IN"/>
          </a:p>
        </p:txBody>
      </p:sp>
    </p:spTree>
    <p:extLst>
      <p:ext uri="{BB962C8B-B14F-4D97-AF65-F5344CB8AC3E}">
        <p14:creationId xmlns:p14="http://schemas.microsoft.com/office/powerpoint/2010/main" val="309280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3717032"/>
          </a:xfrm>
        </p:spPr>
        <p:style>
          <a:lnRef idx="1">
            <a:schemeClr val="accent1"/>
          </a:lnRef>
          <a:fillRef idx="2">
            <a:schemeClr val="accent1"/>
          </a:fillRef>
          <a:effectRef idx="1">
            <a:schemeClr val="accent1"/>
          </a:effectRef>
          <a:fontRef idx="minor">
            <a:schemeClr val="dk1"/>
          </a:fontRef>
        </p:style>
        <p:txBody>
          <a:bodyPr>
            <a:noAutofit/>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t>
            </a:r>
            <a:br>
              <a:rPr lang="en-US" sz="2200" dirty="0" smtClean="0">
                <a:latin typeface="Times New Roman" pitchFamily="18" charset="0"/>
                <a:cs typeface="Times New Roman" pitchFamily="18" charset="0"/>
              </a:rPr>
            </a:br>
            <a:r>
              <a:rPr lang="en-US" sz="2200" b="1" dirty="0" smtClean="0">
                <a:latin typeface="Times New Roman" panose="02020603050405020304" pitchFamily="18" charset="0"/>
                <a:cs typeface="Times New Roman" panose="02020603050405020304" pitchFamily="18" charset="0"/>
              </a:rPr>
              <a:t/>
            </a:r>
            <a:br>
              <a:rPr lang="en-US" sz="2200" b="1" dirty="0" smtClean="0">
                <a:latin typeface="Times New Roman" panose="02020603050405020304" pitchFamily="18" charset="0"/>
                <a:cs typeface="Times New Roman" panose="02020603050405020304" pitchFamily="18" charset="0"/>
              </a:rPr>
            </a:br>
            <a:r>
              <a:rPr lang="en-US" sz="2200" b="1" dirty="0" smtClean="0">
                <a:solidFill>
                  <a:srgbClr val="9F0000"/>
                </a:solidFill>
                <a:latin typeface="Times New Roman" pitchFamily="18" charset="0"/>
                <a:cs typeface="Times New Roman" pitchFamily="18" charset="0"/>
              </a:rPr>
              <a:t/>
            </a:r>
            <a:br>
              <a:rPr lang="en-US" sz="2200" b="1" dirty="0" smtClean="0">
                <a:solidFill>
                  <a:srgbClr val="9F0000"/>
                </a:solidFill>
                <a:latin typeface="Times New Roman" pitchFamily="18" charset="0"/>
                <a:cs typeface="Times New Roman" pitchFamily="18" charset="0"/>
              </a:rPr>
            </a:br>
            <a:r>
              <a:rPr lang="en-US" sz="2200" b="1" dirty="0" smtClean="0">
                <a:solidFill>
                  <a:schemeClr val="tx2">
                    <a:lumMod val="75000"/>
                  </a:schemeClr>
                </a:solidFill>
                <a:latin typeface="Times New Roman" pitchFamily="18" charset="0"/>
                <a:cs typeface="Times New Roman" pitchFamily="18" charset="0"/>
              </a:rPr>
              <a:t>Mini-Project Presentation</a:t>
            </a:r>
            <a:br>
              <a:rPr lang="en-US" sz="2200" b="1" dirty="0" smtClean="0">
                <a:solidFill>
                  <a:schemeClr val="tx2">
                    <a:lumMod val="75000"/>
                  </a:schemeClr>
                </a:solidFill>
                <a:latin typeface="Times New Roman" pitchFamily="18" charset="0"/>
                <a:cs typeface="Times New Roman" pitchFamily="18" charset="0"/>
              </a:rPr>
            </a:br>
            <a:r>
              <a:rPr lang="en-US" sz="2200" b="1" dirty="0" smtClean="0">
                <a:solidFill>
                  <a:srgbClr val="002060"/>
                </a:solidFill>
                <a:latin typeface="Times New Roman" pitchFamily="18" charset="0"/>
                <a:cs typeface="Times New Roman" pitchFamily="18" charset="0"/>
              </a:rPr>
              <a:t>on</a:t>
            </a:r>
            <a:br>
              <a:rPr lang="en-US" sz="2200" b="1" dirty="0" smtClean="0">
                <a:solidFill>
                  <a:srgbClr val="002060"/>
                </a:solidFill>
                <a:latin typeface="Times New Roman" pitchFamily="18" charset="0"/>
                <a:cs typeface="Times New Roman" pitchFamily="18" charset="0"/>
              </a:rPr>
            </a:br>
            <a:r>
              <a:rPr lang="en-US" sz="2200" b="1" dirty="0" smtClean="0">
                <a:solidFill>
                  <a:srgbClr val="002060"/>
                </a:solidFill>
                <a:latin typeface="Times New Roman" pitchFamily="18" charset="0"/>
                <a:cs typeface="Times New Roman" pitchFamily="18" charset="0"/>
              </a:rPr>
              <a:t>Selenium Automation Testing</a:t>
            </a:r>
            <a:r>
              <a:rPr lang="zh-CN" altLang="en-US" sz="2200" dirty="0" smtClean="0"/>
              <a:t/>
            </a:r>
            <a:br>
              <a:rPr lang="zh-CN" altLang="en-US" sz="2200" dirty="0" smtClean="0"/>
            </a:br>
            <a:r>
              <a:rPr lang="en-IN" altLang="zh-CN" sz="2200" dirty="0" smtClean="0"/>
              <a:t>(</a:t>
            </a:r>
            <a:r>
              <a:rPr lang="en-IN" altLang="zh-CN" sz="2200" b="1" dirty="0" smtClean="0">
                <a:solidFill>
                  <a:schemeClr val="tx2">
                    <a:lumMod val="75000"/>
                  </a:schemeClr>
                </a:solidFill>
              </a:rPr>
              <a:t>Library System)</a:t>
            </a:r>
            <a:r>
              <a:rPr lang="en-IN" sz="2200" dirty="0" smtClean="0">
                <a:solidFill>
                  <a:schemeClr val="bg1"/>
                </a:solidFill>
                <a:latin typeface="Times New Roman" pitchFamily="18" charset="0"/>
                <a:cs typeface="Times New Roman" pitchFamily="18" charset="0"/>
              </a:rPr>
              <a:t/>
            </a:r>
            <a:br>
              <a:rPr lang="en-IN" sz="2200" dirty="0" smtClean="0">
                <a:solidFill>
                  <a:schemeClr val="bg1"/>
                </a:solidFill>
                <a:latin typeface="Times New Roman" pitchFamily="18" charset="0"/>
                <a:cs typeface="Times New Roman" pitchFamily="18" charset="0"/>
              </a:rPr>
            </a:br>
            <a:endParaRPr lang="en-IN" sz="2200" dirty="0"/>
          </a:p>
        </p:txBody>
      </p:sp>
      <p:sp>
        <p:nvSpPr>
          <p:cNvPr id="3" name="Subtitle 2"/>
          <p:cNvSpPr>
            <a:spLocks noGrp="1"/>
          </p:cNvSpPr>
          <p:nvPr>
            <p:ph type="subTitle" idx="1"/>
          </p:nvPr>
        </p:nvSpPr>
        <p:spPr>
          <a:xfrm>
            <a:off x="0" y="3717032"/>
            <a:ext cx="4932040" cy="3140968"/>
          </a:xfrm>
        </p:spPr>
        <p:txBody>
          <a:bodyPr>
            <a:normAutofit/>
          </a:bodyPr>
          <a:lstStyle/>
          <a:p>
            <a:endParaRPr lang="en-US" b="1" dirty="0" smtClean="0">
              <a:latin typeface="Times New Roman" pitchFamily="18" charset="0"/>
              <a:cs typeface="Times New Roman" pitchFamily="18" charset="0"/>
            </a:endParaRPr>
          </a:p>
          <a:p>
            <a:endParaRPr lang="en-IN" dirty="0"/>
          </a:p>
        </p:txBody>
      </p:sp>
      <p:sp>
        <p:nvSpPr>
          <p:cNvPr id="4" name="Rectangle 3"/>
          <p:cNvSpPr/>
          <p:nvPr/>
        </p:nvSpPr>
        <p:spPr>
          <a:xfrm>
            <a:off x="0" y="3789040"/>
            <a:ext cx="9144000" cy="306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sz="2000" dirty="0" smtClean="0"/>
              <a:t>Submitted By:</a:t>
            </a:r>
          </a:p>
          <a:p>
            <a:r>
              <a:rPr lang="en-IN" sz="2000" dirty="0" err="1"/>
              <a:t>Sampada</a:t>
            </a:r>
            <a:r>
              <a:rPr lang="en-IN" sz="2000" dirty="0"/>
              <a:t> </a:t>
            </a:r>
            <a:r>
              <a:rPr lang="en-IN" sz="2000" dirty="0" err="1"/>
              <a:t>Gaonkar</a:t>
            </a:r>
            <a:endParaRPr lang="en-IN" sz="2000" dirty="0"/>
          </a:p>
          <a:p>
            <a:r>
              <a:rPr lang="en-IN" sz="2000" dirty="0" err="1"/>
              <a:t>Anubhuti</a:t>
            </a:r>
            <a:r>
              <a:rPr lang="en-IN" sz="2000" dirty="0"/>
              <a:t> </a:t>
            </a:r>
            <a:r>
              <a:rPr lang="en-IN" sz="2000" dirty="0" err="1"/>
              <a:t>Rane</a:t>
            </a:r>
            <a:endParaRPr lang="en-IN" sz="2000" dirty="0"/>
          </a:p>
          <a:p>
            <a:endParaRPr lang="en-IN" dirty="0"/>
          </a:p>
          <a:p>
            <a:endParaRPr lang="en-IN" dirty="0" smtClean="0"/>
          </a:p>
          <a:p>
            <a:endParaRPr lang="en-IN" dirty="0"/>
          </a:p>
          <a:p>
            <a:endParaRPr lang="en-IN" dirty="0" smtClean="0"/>
          </a:p>
          <a:p>
            <a:endParaRPr lang="en-IN" dirty="0"/>
          </a:p>
          <a:p>
            <a:endParaRPr lang="en-IN" dirty="0" smtClean="0"/>
          </a:p>
          <a:p>
            <a:endParaRPr lang="en-IN" dirty="0" smtClean="0"/>
          </a:p>
        </p:txBody>
      </p:sp>
    </p:spTree>
    <p:extLst>
      <p:ext uri="{BB962C8B-B14F-4D97-AF65-F5344CB8AC3E}">
        <p14:creationId xmlns:p14="http://schemas.microsoft.com/office/powerpoint/2010/main" val="1494451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The type of testing used are:</a:t>
            </a:r>
            <a:endParaRPr lang="en-IN" dirty="0"/>
          </a:p>
        </p:txBody>
      </p:sp>
      <p:sp>
        <p:nvSpPr>
          <p:cNvPr id="4" name="Title 3"/>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IN" sz="4800" dirty="0" smtClean="0">
                <a:latin typeface="Agency FB" panose="020B0503020202020204" pitchFamily="34" charset="0"/>
              </a:rPr>
              <a:t>Types of Selenium testing</a:t>
            </a:r>
            <a:endParaRPr lang="en-IN" sz="4800" dirty="0">
              <a:latin typeface="Agency FB" panose="020B0503020202020204" pitchFamily="34" charset="0"/>
            </a:endParaRPr>
          </a:p>
        </p:txBody>
      </p:sp>
      <p:sp>
        <p:nvSpPr>
          <p:cNvPr id="5" name="Rectangle 4"/>
          <p:cNvSpPr/>
          <p:nvPr/>
        </p:nvSpPr>
        <p:spPr>
          <a:xfrm>
            <a:off x="1043608" y="2492896"/>
            <a:ext cx="3096344" cy="19442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3200" dirty="0" smtClean="0">
                <a:latin typeface="Times New Roman" panose="02020603050405020304" pitchFamily="18" charset="0"/>
                <a:cs typeface="Times New Roman" panose="02020603050405020304" pitchFamily="18" charset="0"/>
              </a:rPr>
              <a:t>Integration Testing</a:t>
            </a:r>
            <a:endParaRPr lang="en-IN"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4572000" y="2492896"/>
            <a:ext cx="3096344" cy="19442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3200" dirty="0" smtClean="0"/>
              <a:t>Regression Testing</a:t>
            </a:r>
            <a:endParaRPr lang="en-IN" sz="3200" dirty="0"/>
          </a:p>
        </p:txBody>
      </p:sp>
    </p:spTree>
    <p:extLst>
      <p:ext uri="{BB962C8B-B14F-4D97-AF65-F5344CB8AC3E}">
        <p14:creationId xmlns:p14="http://schemas.microsoft.com/office/powerpoint/2010/main" val="402227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IN" sz="4800" dirty="0" smtClean="0">
                <a:latin typeface="Agency FB" panose="020B0503020202020204" pitchFamily="34" charset="0"/>
              </a:rPr>
              <a:t>Xml Suite</a:t>
            </a:r>
            <a:endParaRPr lang="en-IN" sz="4800" dirty="0">
              <a:latin typeface="Agency FB" panose="020B0503020202020204" pitchFamily="34" charset="0"/>
            </a:endParaRPr>
          </a:p>
        </p:txBody>
      </p:sp>
      <p:pic>
        <p:nvPicPr>
          <p:cNvPr id="14338" name="Picture 2" descr="C:\Users\Sanju\Desktop\lp2\Selenium\final\xml.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700704"/>
            <a:ext cx="8640960" cy="482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99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IN" sz="4800" dirty="0" smtClean="0">
                <a:latin typeface="Agency FB" panose="020B0503020202020204" pitchFamily="34" charset="0"/>
              </a:rPr>
              <a:t>Implementation</a:t>
            </a:r>
            <a:endParaRPr lang="en-IN" sz="4800" dirty="0">
              <a:latin typeface="Agency FB" panose="020B0503020202020204" pitchFamily="34" charset="0"/>
            </a:endParaRPr>
          </a:p>
        </p:txBody>
      </p:sp>
      <p:sp>
        <p:nvSpPr>
          <p:cNvPr id="5" name="Content Placeholder 4"/>
          <p:cNvSpPr>
            <a:spLocks noGrp="1"/>
          </p:cNvSpPr>
          <p:nvPr>
            <p:ph sz="half" idx="1"/>
          </p:nvPr>
        </p:nvSpPr>
        <p:spPr/>
        <p:txBody>
          <a:bodyPr>
            <a:normAutofit/>
          </a:bodyPr>
          <a:lstStyle/>
          <a:p>
            <a:r>
              <a:rPr lang="en-IN" sz="2400" dirty="0" smtClean="0"/>
              <a:t>Title Test ---Failed</a:t>
            </a:r>
          </a:p>
          <a:p>
            <a:pPr marL="0" indent="0">
              <a:buNone/>
            </a:pPr>
            <a:endParaRPr lang="en-IN" sz="2400" dirty="0"/>
          </a:p>
        </p:txBody>
      </p:sp>
      <p:sp>
        <p:nvSpPr>
          <p:cNvPr id="6" name="Content Placeholder 5"/>
          <p:cNvSpPr>
            <a:spLocks noGrp="1"/>
          </p:cNvSpPr>
          <p:nvPr>
            <p:ph sz="half" idx="2"/>
          </p:nvPr>
        </p:nvSpPr>
        <p:spPr/>
        <p:txBody>
          <a:bodyPr/>
          <a:lstStyle/>
          <a:p>
            <a:endParaRPr lang="en-IN" dirty="0"/>
          </a:p>
        </p:txBody>
      </p:sp>
      <p:pic>
        <p:nvPicPr>
          <p:cNvPr id="1026" name="Picture 2" descr="C:\Users\Sanju\Desktop\lp2\Selenium\final\title we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484784"/>
            <a:ext cx="4716016" cy="525658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anju\Desktop\lp2\Selenium\final\titile t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4" y="2206289"/>
            <a:ext cx="4162369"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738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Link Test---Passed</a:t>
            </a:r>
          </a:p>
          <a:p>
            <a:pPr marL="0" indent="0">
              <a:buNone/>
            </a:pPr>
            <a:endParaRPr lang="en-IN" dirty="0"/>
          </a:p>
        </p:txBody>
      </p:sp>
      <p:sp>
        <p:nvSpPr>
          <p:cNvPr id="4" name="Title 3"/>
          <p:cNvSpPr txBox="1">
            <a:spLocks/>
          </p:cNvSpPr>
          <p:nvPr/>
        </p:nvSpPr>
        <p:spPr>
          <a:xfrm>
            <a:off x="467544" y="260648"/>
            <a:ext cx="8229600" cy="114300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4800" smtClean="0">
                <a:latin typeface="Agency FB" panose="020B0503020202020204" pitchFamily="34" charset="0"/>
              </a:rPr>
              <a:t>Implementation</a:t>
            </a:r>
            <a:endParaRPr lang="en-IN" sz="4800" dirty="0">
              <a:latin typeface="Agency FB" panose="020B0503020202020204" pitchFamily="34" charset="0"/>
            </a:endParaRPr>
          </a:p>
        </p:txBody>
      </p:sp>
      <p:pic>
        <p:nvPicPr>
          <p:cNvPr id="2050" name="Picture 2" descr="C:\Users\Sanju\Desktop\lp2\Selenium\test pics\links resul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64" y="2276872"/>
            <a:ext cx="7869560"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786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800" dirty="0" smtClean="0"/>
              <a:t>Login Test –Failed</a:t>
            </a:r>
          </a:p>
          <a:p>
            <a:pPr marL="0" indent="0">
              <a:buNone/>
            </a:pPr>
            <a:r>
              <a:rPr lang="en-IN" dirty="0" smtClean="0"/>
              <a:t> </a:t>
            </a:r>
          </a:p>
          <a:p>
            <a:pPr marL="0" indent="0">
              <a:buNone/>
            </a:pPr>
            <a:endParaRPr lang="en-IN" dirty="0"/>
          </a:p>
        </p:txBody>
      </p:sp>
      <p:sp>
        <p:nvSpPr>
          <p:cNvPr id="4" name="Title 3"/>
          <p:cNvSpPr txBox="1">
            <a:spLocks noGrp="1"/>
          </p:cNvSpPr>
          <p:nvPr>
            <p:ph type="title"/>
          </p:nvPr>
        </p:nvSpPr>
        <p:spPr>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4800" dirty="0" smtClean="0">
                <a:latin typeface="Agency FB" panose="020B0503020202020204" pitchFamily="34" charset="0"/>
              </a:rPr>
              <a:t>Implementation</a:t>
            </a:r>
            <a:endParaRPr lang="en-IN" sz="4800" dirty="0">
              <a:latin typeface="Agency FB" panose="020B0503020202020204" pitchFamily="34" charset="0"/>
            </a:endParaRPr>
          </a:p>
        </p:txBody>
      </p:sp>
      <p:pic>
        <p:nvPicPr>
          <p:cNvPr id="3075" name="Picture 3" descr="C:\Users\Sanju\Desktop\lp2\Selenium\final\lo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45277"/>
            <a:ext cx="9144000"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803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4800" dirty="0" smtClean="0">
                <a:latin typeface="Agency FB" panose="020B0503020202020204" pitchFamily="34" charset="0"/>
              </a:rPr>
              <a:t>Implementation</a:t>
            </a:r>
            <a:endParaRPr lang="en-IN" sz="4800" dirty="0">
              <a:latin typeface="Agency FB" panose="020B0503020202020204" pitchFamily="34" charset="0"/>
            </a:endParaRPr>
          </a:p>
        </p:txBody>
      </p:sp>
      <p:sp>
        <p:nvSpPr>
          <p:cNvPr id="3" name="Content Placeholder 2"/>
          <p:cNvSpPr>
            <a:spLocks noGrp="1"/>
          </p:cNvSpPr>
          <p:nvPr>
            <p:ph sz="half" idx="1"/>
          </p:nvPr>
        </p:nvSpPr>
        <p:spPr/>
        <p:txBody>
          <a:bodyPr/>
          <a:lstStyle/>
          <a:p>
            <a:r>
              <a:rPr lang="en-IN" sz="2400" dirty="0" smtClean="0"/>
              <a:t>Register Test ---Passed</a:t>
            </a:r>
          </a:p>
          <a:p>
            <a:pPr marL="0" indent="0">
              <a:buNone/>
            </a:pPr>
            <a:endParaRPr lang="en-IN" dirty="0"/>
          </a:p>
        </p:txBody>
      </p:sp>
      <p:pic>
        <p:nvPicPr>
          <p:cNvPr id="4100" name="Picture 4" descr="C:\Users\Sanju\Desktop\lp2\Selenium\test pics\UI\re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8840"/>
            <a:ext cx="4571999" cy="4745037"/>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Sanju\Desktop\lp2\Selenium\test pics\registeration result.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1988839"/>
            <a:ext cx="4388296" cy="474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393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noGrp="1"/>
          </p:cNvSpPr>
          <p:nvPr>
            <p:ph type="title"/>
          </p:nvPr>
        </p:nvSpPr>
        <p:spPr>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4800" dirty="0" smtClean="0">
                <a:latin typeface="Agency FB" panose="020B0503020202020204" pitchFamily="34" charset="0"/>
              </a:rPr>
              <a:t>Implementation</a:t>
            </a:r>
            <a:endParaRPr lang="en-IN" sz="4800" dirty="0">
              <a:latin typeface="Agency FB" panose="020B0503020202020204" pitchFamily="34" charset="0"/>
            </a:endParaRPr>
          </a:p>
        </p:txBody>
      </p:sp>
      <p:sp>
        <p:nvSpPr>
          <p:cNvPr id="3" name="Content Placeholder 2"/>
          <p:cNvSpPr>
            <a:spLocks noGrp="1"/>
          </p:cNvSpPr>
          <p:nvPr>
            <p:ph idx="1"/>
          </p:nvPr>
        </p:nvSpPr>
        <p:spPr/>
        <p:txBody>
          <a:bodyPr/>
          <a:lstStyle/>
          <a:p>
            <a:r>
              <a:rPr lang="en-IN" dirty="0" smtClean="0"/>
              <a:t>Browse Test--- Passed</a:t>
            </a:r>
          </a:p>
          <a:p>
            <a:pPr marL="0" indent="0">
              <a:buNone/>
            </a:pPr>
            <a:endParaRPr lang="en-IN" dirty="0"/>
          </a:p>
        </p:txBody>
      </p:sp>
      <p:pic>
        <p:nvPicPr>
          <p:cNvPr id="5122" name="Picture 2" descr="C:\Users\Sanju\Desktop\lp2\Selenium\test pics\UI\brow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7" y="2060849"/>
            <a:ext cx="9036496" cy="2448271"/>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Sanju\Desktop\lp2\Selenium\test pics\UI\browse resul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27" y="4293096"/>
            <a:ext cx="9036495" cy="2641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7149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noGrp="1"/>
          </p:cNvSpPr>
          <p:nvPr>
            <p:ph type="title"/>
          </p:nvPr>
        </p:nvSpPr>
        <p:spPr>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4800" dirty="0" smtClean="0">
                <a:latin typeface="Agency FB" panose="020B0503020202020204" pitchFamily="34" charset="0"/>
              </a:rPr>
              <a:t>Implementation</a:t>
            </a:r>
            <a:endParaRPr lang="en-IN" sz="4800" dirty="0">
              <a:latin typeface="Agency FB" panose="020B0503020202020204" pitchFamily="34" charset="0"/>
            </a:endParaRPr>
          </a:p>
        </p:txBody>
      </p:sp>
      <p:sp>
        <p:nvSpPr>
          <p:cNvPr id="6" name="Content Placeholder 5"/>
          <p:cNvSpPr>
            <a:spLocks noGrp="1"/>
          </p:cNvSpPr>
          <p:nvPr>
            <p:ph idx="1"/>
          </p:nvPr>
        </p:nvSpPr>
        <p:spPr/>
        <p:txBody>
          <a:bodyPr/>
          <a:lstStyle/>
          <a:p>
            <a:r>
              <a:rPr lang="en-IN" dirty="0" smtClean="0"/>
              <a:t>Group Tests</a:t>
            </a:r>
          </a:p>
          <a:p>
            <a:pPr marL="0" indent="0">
              <a:buNone/>
            </a:pPr>
            <a:endParaRPr lang="en-IN" dirty="0"/>
          </a:p>
        </p:txBody>
      </p:sp>
      <p:pic>
        <p:nvPicPr>
          <p:cNvPr id="13314" name="Picture 2" descr="C:\Users\Sanju\Desktop\lp2\Selenium\final\gro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48880"/>
            <a:ext cx="9143999" cy="3997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612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4800" dirty="0" smtClean="0">
                <a:latin typeface="Agency FB" panose="020B0503020202020204" pitchFamily="34" charset="0"/>
              </a:rPr>
              <a:t>Implementation</a:t>
            </a:r>
            <a:endParaRPr lang="en-IN" sz="4800" dirty="0">
              <a:latin typeface="Agency FB" panose="020B0503020202020204" pitchFamily="34" charset="0"/>
            </a:endParaRPr>
          </a:p>
        </p:txBody>
      </p:sp>
      <p:sp>
        <p:nvSpPr>
          <p:cNvPr id="3" name="Content Placeholder 2"/>
          <p:cNvSpPr>
            <a:spLocks noGrp="1"/>
          </p:cNvSpPr>
          <p:nvPr>
            <p:ph sz="half" idx="1"/>
          </p:nvPr>
        </p:nvSpPr>
        <p:spPr/>
        <p:txBody>
          <a:bodyPr>
            <a:normAutofit/>
          </a:bodyPr>
          <a:lstStyle/>
          <a:p>
            <a:r>
              <a:rPr lang="en-IN" sz="2800" dirty="0" smtClean="0"/>
              <a:t>Update Test</a:t>
            </a:r>
            <a:endParaRPr lang="en-IN" sz="2800" dirty="0"/>
          </a:p>
        </p:txBody>
      </p:sp>
      <p:pic>
        <p:nvPicPr>
          <p:cNvPr id="6146" name="Picture 2" descr="C:\Users\Sanju\Desktop\lp2\Selenium\final\update we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348880"/>
            <a:ext cx="7056784" cy="288032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Sanju\Desktop\lp2\Selenium\final\update test.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007604" y="5445224"/>
            <a:ext cx="7128792" cy="1053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3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noGrp="1"/>
          </p:cNvSpPr>
          <p:nvPr>
            <p:ph type="title"/>
          </p:nvPr>
        </p:nvSpPr>
        <p:spPr>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4800" dirty="0" err="1" smtClean="0">
                <a:latin typeface="Agency FB" panose="020B0503020202020204" pitchFamily="34" charset="0"/>
              </a:rPr>
              <a:t>TestNg</a:t>
            </a:r>
            <a:r>
              <a:rPr lang="en-IN" sz="4800" dirty="0" smtClean="0">
                <a:latin typeface="Agency FB" panose="020B0503020202020204" pitchFamily="34" charset="0"/>
              </a:rPr>
              <a:t> Output</a:t>
            </a:r>
            <a:endParaRPr lang="en-IN" sz="4800" dirty="0">
              <a:latin typeface="Agency FB" panose="020B0503020202020204" pitchFamily="34" charset="0"/>
            </a:endParaRPr>
          </a:p>
        </p:txBody>
      </p:sp>
      <p:pic>
        <p:nvPicPr>
          <p:cNvPr id="1026" name="Picture 2" descr="C:\Users\Sanju\Desktop\lp2\Selenium\final\testn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46130"/>
            <a:ext cx="9144000" cy="5211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85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IN" sz="4800" dirty="0" smtClean="0">
                <a:latin typeface="Agency FB" panose="020B0503020202020204" pitchFamily="34" charset="0"/>
              </a:rPr>
              <a:t>Index</a:t>
            </a:r>
            <a:endParaRPr lang="en-IN" sz="4800" dirty="0">
              <a:latin typeface="Agency FB" panose="020B0503020202020204" pitchFamily="34" charset="0"/>
            </a:endParaRPr>
          </a:p>
        </p:txBody>
      </p:sp>
      <p:sp>
        <p:nvSpPr>
          <p:cNvPr id="5" name="Content Placeholder 4"/>
          <p:cNvSpPr>
            <a:spLocks noGrp="1"/>
          </p:cNvSpPr>
          <p:nvPr>
            <p:ph idx="1"/>
          </p:nvPr>
        </p:nvSpPr>
        <p:spPr/>
        <p:txBody>
          <a:bodyPr>
            <a:normAutofit fontScale="62500" lnSpcReduction="20000"/>
          </a:bodyPr>
          <a:lstStyle/>
          <a:p>
            <a:pPr marL="514350" indent="-514350">
              <a:buFont typeface="+mj-lt"/>
              <a:buAutoNum type="arabicPeriod"/>
            </a:pPr>
            <a:r>
              <a:rPr lang="en-IN" dirty="0" smtClean="0"/>
              <a:t>Problem Statement</a:t>
            </a:r>
          </a:p>
          <a:p>
            <a:pPr marL="514350" indent="-514350">
              <a:buFont typeface="+mj-lt"/>
              <a:buAutoNum type="arabicPeriod"/>
            </a:pPr>
            <a:r>
              <a:rPr lang="en-IN" dirty="0" smtClean="0"/>
              <a:t>Objectives</a:t>
            </a:r>
          </a:p>
          <a:p>
            <a:pPr marL="514350" indent="-514350">
              <a:buFont typeface="+mj-lt"/>
              <a:buAutoNum type="arabicPeriod"/>
            </a:pPr>
            <a:r>
              <a:rPr lang="en-IN" dirty="0" smtClean="0"/>
              <a:t>Introduction</a:t>
            </a:r>
          </a:p>
          <a:p>
            <a:pPr marL="514350" indent="-514350">
              <a:buFont typeface="+mj-lt"/>
              <a:buAutoNum type="arabicPeriod"/>
            </a:pPr>
            <a:r>
              <a:rPr lang="en-IN" dirty="0" smtClean="0"/>
              <a:t>Automation Testing</a:t>
            </a:r>
          </a:p>
          <a:p>
            <a:pPr marL="514350" indent="-514350">
              <a:buFont typeface="+mj-lt"/>
              <a:buAutoNum type="arabicPeriod"/>
            </a:pPr>
            <a:r>
              <a:rPr lang="en-IN" dirty="0" smtClean="0"/>
              <a:t>Selenium Automation Testing</a:t>
            </a:r>
          </a:p>
          <a:p>
            <a:pPr marL="514350" indent="-514350">
              <a:buFont typeface="+mj-lt"/>
              <a:buAutoNum type="arabicPeriod"/>
            </a:pPr>
            <a:r>
              <a:rPr lang="en-IN" dirty="0" smtClean="0"/>
              <a:t>Selenium Features</a:t>
            </a:r>
          </a:p>
          <a:p>
            <a:pPr marL="514350" indent="-514350">
              <a:buFont typeface="+mj-lt"/>
              <a:buAutoNum type="arabicPeriod"/>
            </a:pPr>
            <a:r>
              <a:rPr lang="en-IN" dirty="0" err="1" smtClean="0"/>
              <a:t>TestNg</a:t>
            </a:r>
            <a:endParaRPr lang="en-IN" dirty="0" smtClean="0"/>
          </a:p>
          <a:p>
            <a:pPr marL="514350" indent="-514350">
              <a:buFont typeface="+mj-lt"/>
              <a:buAutoNum type="arabicPeriod"/>
            </a:pPr>
            <a:r>
              <a:rPr lang="en-IN" dirty="0" smtClean="0"/>
              <a:t>XML Suite</a:t>
            </a:r>
          </a:p>
          <a:p>
            <a:pPr marL="514350" indent="-514350">
              <a:buFont typeface="+mj-lt"/>
              <a:buAutoNum type="arabicPeriod"/>
            </a:pPr>
            <a:r>
              <a:rPr lang="en-IN" dirty="0" smtClean="0"/>
              <a:t>Implementation</a:t>
            </a:r>
          </a:p>
          <a:p>
            <a:pPr marL="514350" indent="-514350">
              <a:buFont typeface="+mj-lt"/>
              <a:buAutoNum type="arabicPeriod"/>
            </a:pPr>
            <a:r>
              <a:rPr lang="en-IN" dirty="0" err="1" smtClean="0"/>
              <a:t>TestNg</a:t>
            </a:r>
            <a:r>
              <a:rPr lang="en-IN" dirty="0" smtClean="0"/>
              <a:t> Output</a:t>
            </a:r>
          </a:p>
          <a:p>
            <a:pPr marL="514350" indent="-514350">
              <a:buFont typeface="+mj-lt"/>
              <a:buAutoNum type="arabicPeriod"/>
            </a:pPr>
            <a:r>
              <a:rPr lang="en-IN" dirty="0" smtClean="0"/>
              <a:t>Extent Report</a:t>
            </a:r>
          </a:p>
          <a:p>
            <a:pPr marL="514350" indent="-514350">
              <a:buFont typeface="+mj-lt"/>
              <a:buAutoNum type="arabicPeriod"/>
            </a:pPr>
            <a:r>
              <a:rPr lang="en-IN" dirty="0" smtClean="0"/>
              <a:t>Default Html Report</a:t>
            </a:r>
          </a:p>
          <a:p>
            <a:pPr marL="514350" indent="-514350">
              <a:buFont typeface="+mj-lt"/>
              <a:buAutoNum type="arabicPeriod"/>
            </a:pPr>
            <a:r>
              <a:rPr lang="en-IN" dirty="0" smtClean="0"/>
              <a:t>Limitation of Selenium</a:t>
            </a:r>
          </a:p>
          <a:p>
            <a:pPr marL="514350" indent="-514350">
              <a:buFont typeface="+mj-lt"/>
              <a:buAutoNum type="arabicPeriod"/>
            </a:pPr>
            <a:r>
              <a:rPr lang="en-IN" dirty="0" smtClean="0"/>
              <a:t>Conclusion</a:t>
            </a:r>
          </a:p>
          <a:p>
            <a:pPr marL="514350" indent="-514350">
              <a:buFont typeface="+mj-lt"/>
              <a:buAutoNum type="arabicPeriod"/>
            </a:pPr>
            <a:endParaRPr lang="en-IN" dirty="0" smtClean="0"/>
          </a:p>
          <a:p>
            <a:pPr marL="514350" indent="-514350">
              <a:buFont typeface="+mj-lt"/>
              <a:buAutoNum type="arabicPeriod"/>
            </a:pPr>
            <a:endParaRPr lang="en-IN" dirty="0" smtClean="0"/>
          </a:p>
          <a:p>
            <a:pPr marL="514350" indent="-514350">
              <a:buFont typeface="+mj-lt"/>
              <a:buAutoNum type="arabicPeriod"/>
            </a:pPr>
            <a:endParaRPr lang="en-IN" dirty="0"/>
          </a:p>
        </p:txBody>
      </p:sp>
    </p:spTree>
    <p:extLst>
      <p:ext uri="{BB962C8B-B14F-4D97-AF65-F5344CB8AC3E}">
        <p14:creationId xmlns:p14="http://schemas.microsoft.com/office/powerpoint/2010/main" val="1533682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4800" dirty="0" smtClean="0">
                <a:latin typeface="Agency FB" panose="020B0503020202020204" pitchFamily="34" charset="0"/>
              </a:rPr>
              <a:t>Extent Report</a:t>
            </a:r>
            <a:endParaRPr lang="en-IN" sz="4800" dirty="0">
              <a:latin typeface="Agency FB" panose="020B0503020202020204" pitchFamily="34" charset="0"/>
            </a:endParaRPr>
          </a:p>
        </p:txBody>
      </p:sp>
      <p:pic>
        <p:nvPicPr>
          <p:cNvPr id="7170" name="Picture 2" descr="C:\Users\Sanju\Desktop\lp2\Selenium\final\extent report 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44000" cy="5373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77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Pass</a:t>
            </a:r>
          </a:p>
          <a:p>
            <a:pPr marL="0" indent="0">
              <a:buNone/>
            </a:pPr>
            <a:endParaRPr lang="en-IN" dirty="0"/>
          </a:p>
        </p:txBody>
      </p:sp>
      <p:sp>
        <p:nvSpPr>
          <p:cNvPr id="4" name="Title 3"/>
          <p:cNvSpPr txBox="1">
            <a:spLocks noGrp="1"/>
          </p:cNvSpPr>
          <p:nvPr>
            <p:ph type="title"/>
          </p:nvPr>
        </p:nvSpPr>
        <p:spPr>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4800" dirty="0" smtClean="0">
                <a:latin typeface="Agency FB" panose="020B0503020202020204" pitchFamily="34" charset="0"/>
              </a:rPr>
              <a:t>Extent Report</a:t>
            </a:r>
            <a:endParaRPr lang="en-IN" sz="4800" dirty="0">
              <a:latin typeface="Agency FB" panose="020B0503020202020204" pitchFamily="34" charset="0"/>
            </a:endParaRPr>
          </a:p>
        </p:txBody>
      </p:sp>
      <p:pic>
        <p:nvPicPr>
          <p:cNvPr id="8194" name="Picture 2" descr="C:\Users\Sanju\Desktop\lp2\Selenium\final\pa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03" y="2132678"/>
            <a:ext cx="9178783" cy="4739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378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Fail</a:t>
            </a:r>
          </a:p>
          <a:p>
            <a:pPr marL="0" indent="0">
              <a:buNone/>
            </a:pPr>
            <a:endParaRPr lang="en-IN" dirty="0"/>
          </a:p>
        </p:txBody>
      </p:sp>
      <p:sp>
        <p:nvSpPr>
          <p:cNvPr id="4" name="Title 3"/>
          <p:cNvSpPr txBox="1">
            <a:spLocks noGrp="1"/>
          </p:cNvSpPr>
          <p:nvPr>
            <p:ph type="title"/>
          </p:nvPr>
        </p:nvSpPr>
        <p:spPr>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4800" dirty="0" smtClean="0">
                <a:latin typeface="Agency FB" panose="020B0503020202020204" pitchFamily="34" charset="0"/>
              </a:rPr>
              <a:t>Extent Report</a:t>
            </a:r>
            <a:endParaRPr lang="en-IN" sz="4800" dirty="0">
              <a:latin typeface="Agency FB" panose="020B0503020202020204" pitchFamily="34" charset="0"/>
            </a:endParaRPr>
          </a:p>
        </p:txBody>
      </p:sp>
      <p:pic>
        <p:nvPicPr>
          <p:cNvPr id="9218" name="Picture 2" descr="C:\Users\Sanju\Desktop\lp2\Selenium\final\lo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0848"/>
            <a:ext cx="9144000" cy="4873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658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Skip</a:t>
            </a:r>
          </a:p>
          <a:p>
            <a:pPr marL="0" indent="0">
              <a:buNone/>
            </a:pPr>
            <a:endParaRPr lang="en-IN" dirty="0"/>
          </a:p>
        </p:txBody>
      </p:sp>
      <p:sp>
        <p:nvSpPr>
          <p:cNvPr id="4" name="Title 3"/>
          <p:cNvSpPr txBox="1">
            <a:spLocks noGrp="1"/>
          </p:cNvSpPr>
          <p:nvPr>
            <p:ph type="title"/>
          </p:nvPr>
        </p:nvSpPr>
        <p:spPr>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4800" dirty="0" smtClean="0">
                <a:latin typeface="Agency FB" panose="020B0503020202020204" pitchFamily="34" charset="0"/>
              </a:rPr>
              <a:t>Extent Report</a:t>
            </a:r>
            <a:endParaRPr lang="en-IN" sz="4800" dirty="0">
              <a:latin typeface="Agency FB" panose="020B0503020202020204" pitchFamily="34" charset="0"/>
            </a:endParaRPr>
          </a:p>
        </p:txBody>
      </p:sp>
      <p:pic>
        <p:nvPicPr>
          <p:cNvPr id="10243" name="Picture 3" descr="C:\Users\Sanju\Desktop\lp2\Selenium\final\ski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204864"/>
            <a:ext cx="9144000" cy="462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355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4800" dirty="0" smtClean="0">
                <a:latin typeface="Agency FB" panose="020B0503020202020204" pitchFamily="34" charset="0"/>
              </a:rPr>
              <a:t>Extent Report</a:t>
            </a:r>
            <a:endParaRPr lang="en-IN" sz="4800" dirty="0">
              <a:latin typeface="Agency FB" panose="020B0503020202020204" pitchFamily="34" charset="0"/>
            </a:endParaRPr>
          </a:p>
        </p:txBody>
      </p:sp>
      <p:pic>
        <p:nvPicPr>
          <p:cNvPr id="11266" name="Picture 2" descr="C:\Users\Sanju\Desktop\lp2\Selenium\final\report sta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12" y="1646130"/>
            <a:ext cx="9144000" cy="5023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597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4800" dirty="0" smtClean="0">
                <a:latin typeface="Agency FB" panose="020B0503020202020204" pitchFamily="34" charset="0"/>
              </a:rPr>
              <a:t>Default Html  Report</a:t>
            </a:r>
            <a:endParaRPr lang="en-IN" sz="4800" dirty="0">
              <a:latin typeface="Agency FB" panose="020B0503020202020204" pitchFamily="34" charset="0"/>
            </a:endParaRPr>
          </a:p>
        </p:txBody>
      </p:sp>
      <p:pic>
        <p:nvPicPr>
          <p:cNvPr id="12290" name="Picture 2" descr="C:\Users\Sanju\Desktop\lp2\Selenium\final\index.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46130"/>
            <a:ext cx="9144000" cy="5095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963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Pros and Cons</a:t>
            </a:r>
            <a:endParaRPr lang="en-IN" dirty="0"/>
          </a:p>
        </p:txBody>
      </p:sp>
      <p:sp>
        <p:nvSpPr>
          <p:cNvPr id="3" name="Content Placeholder 2"/>
          <p:cNvSpPr>
            <a:spLocks noGrp="1"/>
          </p:cNvSpPr>
          <p:nvPr>
            <p:ph idx="1"/>
          </p:nvPr>
        </p:nvSpPr>
        <p:spPr/>
        <p:txBody>
          <a:bodyPr/>
          <a:lstStyle/>
          <a:p>
            <a:pPr marL="514350" indent="-514350" algn="just">
              <a:lnSpc>
                <a:spcPct val="150000"/>
              </a:lnSpc>
              <a:buFont typeface="+mj-lt"/>
              <a:buAutoNum type="arabicPeriod"/>
            </a:pPr>
            <a:r>
              <a:rPr lang="en-IN" sz="2800" dirty="0" smtClean="0"/>
              <a:t>We cannot test desktop based application.</a:t>
            </a:r>
          </a:p>
          <a:p>
            <a:pPr marL="514350" indent="-514350" algn="just">
              <a:lnSpc>
                <a:spcPct val="150000"/>
              </a:lnSpc>
              <a:buFont typeface="+mj-lt"/>
              <a:buAutoNum type="arabicPeriod"/>
            </a:pPr>
            <a:r>
              <a:rPr lang="en-IN" sz="2800" dirty="0" smtClean="0"/>
              <a:t>We can test android application but we need a proper API for that.</a:t>
            </a:r>
          </a:p>
          <a:p>
            <a:pPr marL="514350" indent="-514350" algn="just">
              <a:lnSpc>
                <a:spcPct val="150000"/>
              </a:lnSpc>
              <a:buFont typeface="+mj-lt"/>
              <a:buAutoNum type="arabicPeriod"/>
            </a:pPr>
            <a:r>
              <a:rPr lang="en-IN" sz="2800" dirty="0" smtClean="0"/>
              <a:t>We cannot automat </a:t>
            </a:r>
            <a:r>
              <a:rPr lang="en-IN" sz="2800" dirty="0" err="1" smtClean="0"/>
              <a:t>CAPTCHa</a:t>
            </a:r>
            <a:r>
              <a:rPr lang="en-IN" sz="2800" dirty="0" smtClean="0"/>
              <a:t> ,Flash ,</a:t>
            </a:r>
            <a:r>
              <a:rPr lang="en-IN" sz="2800" dirty="0" err="1" smtClean="0"/>
              <a:t>Sliverlight</a:t>
            </a:r>
            <a:r>
              <a:rPr lang="en-IN" sz="2800" dirty="0" smtClean="0"/>
              <a:t>  Components.</a:t>
            </a:r>
          </a:p>
          <a:p>
            <a:pPr marL="0" indent="0">
              <a:buNone/>
            </a:pPr>
            <a:endParaRPr lang="en-IN" dirty="0"/>
          </a:p>
        </p:txBody>
      </p:sp>
      <p:sp>
        <p:nvSpPr>
          <p:cNvPr id="4" name="Title 3"/>
          <p:cNvSpPr txBox="1">
            <a:spLocks/>
          </p:cNvSpPr>
          <p:nvPr/>
        </p:nvSpPr>
        <p:spPr>
          <a:xfrm>
            <a:off x="395536" y="441903"/>
            <a:ext cx="8229600" cy="114300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4800" dirty="0" smtClean="0">
                <a:latin typeface="Agency FB" panose="020B0503020202020204" pitchFamily="34" charset="0"/>
              </a:rPr>
              <a:t>Limitations of Selenium</a:t>
            </a:r>
            <a:endParaRPr lang="en-IN" sz="4800" dirty="0">
              <a:latin typeface="Agency FB" panose="020B0503020202020204" pitchFamily="34" charset="0"/>
            </a:endParaRPr>
          </a:p>
        </p:txBody>
      </p:sp>
    </p:spTree>
    <p:extLst>
      <p:ext uri="{BB962C8B-B14F-4D97-AF65-F5344CB8AC3E}">
        <p14:creationId xmlns:p14="http://schemas.microsoft.com/office/powerpoint/2010/main" val="3977952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IN" sz="2000" dirty="0"/>
              <a:t>While  </a:t>
            </a:r>
            <a:r>
              <a:rPr lang="en-IN" sz="2000" dirty="0" err="1"/>
              <a:t>TestNG</a:t>
            </a:r>
            <a:r>
              <a:rPr lang="en-IN" sz="2000" dirty="0"/>
              <a:t> with Selenium is useful and effective. It should follow a risk-based approach to balance the testing effort with consequences of software failure. Architectural and design-level risk analysis provide the right context to plan and perform  testing. This system tests for all types of Test Cases with various possibilities and shows which part of the design of the webpage does not follow the testing standards</a:t>
            </a:r>
          </a:p>
          <a:p>
            <a:pPr>
              <a:lnSpc>
                <a:spcPct val="150000"/>
              </a:lnSpc>
            </a:pPr>
            <a:endParaRPr lang="en-IN" sz="2400" dirty="0"/>
          </a:p>
        </p:txBody>
      </p:sp>
      <p:sp>
        <p:nvSpPr>
          <p:cNvPr id="4" name="Title 3"/>
          <p:cNvSpPr txBox="1">
            <a:spLocks noGrp="1"/>
          </p:cNvSpPr>
          <p:nvPr>
            <p:ph type="title"/>
          </p:nvPr>
        </p:nvSpPr>
        <p:spPr>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4800" dirty="0" smtClean="0">
                <a:latin typeface="Agency FB" panose="020B0503020202020204" pitchFamily="34" charset="0"/>
              </a:rPr>
              <a:t>Conclusion</a:t>
            </a:r>
            <a:endParaRPr lang="en-IN" sz="4800" dirty="0">
              <a:latin typeface="Agency FB" panose="020B0503020202020204" pitchFamily="34" charset="0"/>
            </a:endParaRPr>
          </a:p>
        </p:txBody>
      </p:sp>
    </p:spTree>
    <p:extLst>
      <p:ext uri="{BB962C8B-B14F-4D97-AF65-F5344CB8AC3E}">
        <p14:creationId xmlns:p14="http://schemas.microsoft.com/office/powerpoint/2010/main" val="234769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nSpc>
                <a:spcPct val="150000"/>
              </a:lnSpc>
              <a:buNone/>
            </a:pPr>
            <a:r>
              <a:rPr lang="en-IN" sz="2400" dirty="0"/>
              <a:t>Create a small web-based application by selecting relevant environment/platform and programming languages. Narrate concise Test Plan consisting features to be tested and bug taxonomy. Narrate scripts in order to perform regression tests. Identify the bugs using Selenium WebDriver and  IDE generate test reports encompassing exploratory testing.</a:t>
            </a:r>
          </a:p>
          <a:p>
            <a:endParaRPr lang="en-IN" dirty="0"/>
          </a:p>
        </p:txBody>
      </p:sp>
      <p:sp>
        <p:nvSpPr>
          <p:cNvPr id="4" name="Title 3"/>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IN" sz="4800" dirty="0" smtClean="0">
                <a:latin typeface="Agency FB" panose="020B0503020202020204" pitchFamily="34" charset="0"/>
              </a:rPr>
              <a:t>Problem Statement</a:t>
            </a:r>
            <a:endParaRPr lang="en-IN" sz="4800" dirty="0">
              <a:latin typeface="Agency FB" panose="020B0503020202020204" pitchFamily="34" charset="0"/>
            </a:endParaRPr>
          </a:p>
        </p:txBody>
      </p:sp>
    </p:spTree>
    <p:extLst>
      <p:ext uri="{BB962C8B-B14F-4D97-AF65-F5344CB8AC3E}">
        <p14:creationId xmlns:p14="http://schemas.microsoft.com/office/powerpoint/2010/main" val="761266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lnSpc>
                <a:spcPct val="150000"/>
              </a:lnSpc>
              <a:buFont typeface="+mj-lt"/>
              <a:buAutoNum type="arabicPeriod"/>
            </a:pPr>
            <a:r>
              <a:rPr lang="en-IN" sz="2400" dirty="0" smtClean="0"/>
              <a:t>To create a web based application with various functionalities that are to be tested.</a:t>
            </a:r>
          </a:p>
          <a:p>
            <a:pPr marL="514350" indent="-514350">
              <a:lnSpc>
                <a:spcPct val="150000"/>
              </a:lnSpc>
              <a:buFont typeface="+mj-lt"/>
              <a:buAutoNum type="arabicPeriod"/>
            </a:pPr>
            <a:r>
              <a:rPr lang="en-IN" sz="2400" dirty="0" smtClean="0"/>
              <a:t>To create test cases to test each of the functionalities of the web application.</a:t>
            </a:r>
          </a:p>
          <a:p>
            <a:pPr marL="514350" indent="-514350">
              <a:lnSpc>
                <a:spcPct val="150000"/>
              </a:lnSpc>
              <a:buFont typeface="+mj-lt"/>
              <a:buAutoNum type="arabicPeriod"/>
            </a:pPr>
            <a:r>
              <a:rPr lang="en-IN" sz="2400" dirty="0" smtClean="0"/>
              <a:t>To generate  </a:t>
            </a:r>
            <a:r>
              <a:rPr lang="en-IN" sz="2400" smtClean="0"/>
              <a:t>html report and </a:t>
            </a:r>
            <a:r>
              <a:rPr lang="en-IN" sz="2400" dirty="0" smtClean="0"/>
              <a:t>extent report through </a:t>
            </a:r>
            <a:r>
              <a:rPr lang="en-IN" sz="2400" dirty="0" err="1" smtClean="0"/>
              <a:t>TestNg</a:t>
            </a:r>
            <a:r>
              <a:rPr lang="en-IN" sz="2400" dirty="0" smtClean="0"/>
              <a:t>  for the status of the test cases after execution.</a:t>
            </a:r>
          </a:p>
          <a:p>
            <a:pPr marL="0" indent="0">
              <a:buNone/>
            </a:pPr>
            <a:endParaRPr lang="en-IN" dirty="0" smtClean="0"/>
          </a:p>
          <a:p>
            <a:pPr marL="514350" indent="-514350">
              <a:buFont typeface="+mj-lt"/>
              <a:buAutoNum type="arabicPeriod"/>
            </a:pPr>
            <a:endParaRPr lang="en-IN" dirty="0"/>
          </a:p>
        </p:txBody>
      </p:sp>
      <p:sp>
        <p:nvSpPr>
          <p:cNvPr id="4" name="Title 3"/>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IN" sz="4800" dirty="0" smtClean="0">
                <a:latin typeface="Agency FB" panose="020B0503020202020204" pitchFamily="34" charset="0"/>
              </a:rPr>
              <a:t>Objectives</a:t>
            </a:r>
            <a:endParaRPr lang="en-IN" sz="4800" dirty="0">
              <a:latin typeface="Agency FB" panose="020B0503020202020204" pitchFamily="34" charset="0"/>
            </a:endParaRPr>
          </a:p>
        </p:txBody>
      </p:sp>
    </p:spTree>
    <p:extLst>
      <p:ext uri="{BB962C8B-B14F-4D97-AF65-F5344CB8AC3E}">
        <p14:creationId xmlns:p14="http://schemas.microsoft.com/office/powerpoint/2010/main" val="2728016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Traditional testing method: Manual Testing</a:t>
            </a:r>
          </a:p>
          <a:p>
            <a:pPr marL="0" indent="0">
              <a:buNone/>
            </a:pPr>
            <a:r>
              <a:rPr lang="en-IN" dirty="0" smtClean="0"/>
              <a:t>Why to reject it?</a:t>
            </a:r>
          </a:p>
          <a:p>
            <a:pPr marL="0" indent="0">
              <a:buNone/>
            </a:pPr>
            <a:endParaRPr lang="en-IN" dirty="0" smtClean="0"/>
          </a:p>
        </p:txBody>
      </p:sp>
      <p:sp>
        <p:nvSpPr>
          <p:cNvPr id="4" name="Title 3"/>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IN" sz="4800" dirty="0" smtClean="0">
                <a:latin typeface="Agency FB" panose="020B0503020202020204" pitchFamily="34" charset="0"/>
              </a:rPr>
              <a:t>Introduction </a:t>
            </a:r>
            <a:endParaRPr lang="en-IN" sz="4800" dirty="0">
              <a:latin typeface="Agency FB" panose="020B0503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708920"/>
            <a:ext cx="8496944" cy="3933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8100392" y="2741088"/>
            <a:ext cx="504056"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4170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3000" b="1" dirty="0" smtClean="0"/>
              <a:t>Reasons:</a:t>
            </a:r>
          </a:p>
          <a:p>
            <a:pPr lvl="0">
              <a:lnSpc>
                <a:spcPct val="150000"/>
              </a:lnSpc>
            </a:pPr>
            <a:r>
              <a:rPr lang="en-IN" sz="2400" dirty="0"/>
              <a:t>Manual Testing of all workflows, all fields, all negative scenarios is time and money consuming</a:t>
            </a:r>
          </a:p>
          <a:p>
            <a:pPr lvl="0">
              <a:lnSpc>
                <a:spcPct val="150000"/>
              </a:lnSpc>
            </a:pPr>
            <a:r>
              <a:rPr lang="en-IN" sz="2400" dirty="0"/>
              <a:t>It is difficult to test for multilingual sites manually</a:t>
            </a:r>
          </a:p>
          <a:p>
            <a:pPr>
              <a:lnSpc>
                <a:spcPct val="150000"/>
              </a:lnSpc>
            </a:pPr>
            <a:r>
              <a:rPr lang="en-IN" sz="2400" dirty="0"/>
              <a:t>Automation does not require Human intervention</a:t>
            </a:r>
          </a:p>
          <a:p>
            <a:pPr lvl="0">
              <a:lnSpc>
                <a:spcPct val="150000"/>
              </a:lnSpc>
            </a:pPr>
            <a:r>
              <a:rPr lang="en-IN" sz="2400" dirty="0"/>
              <a:t>70% faster than the manual testing </a:t>
            </a:r>
          </a:p>
          <a:p>
            <a:pPr lvl="0">
              <a:lnSpc>
                <a:spcPct val="150000"/>
              </a:lnSpc>
            </a:pPr>
            <a:r>
              <a:rPr lang="en-IN" sz="2400" dirty="0"/>
              <a:t>Automation increases the speed of test execution</a:t>
            </a:r>
          </a:p>
          <a:p>
            <a:pPr marL="0" indent="0">
              <a:buNone/>
            </a:pPr>
            <a:endParaRPr lang="en-IN" dirty="0" smtClean="0"/>
          </a:p>
          <a:p>
            <a:pPr marL="0" indent="0">
              <a:buNone/>
            </a:pPr>
            <a:endParaRPr lang="en-IN" dirty="0"/>
          </a:p>
        </p:txBody>
      </p:sp>
      <p:sp>
        <p:nvSpPr>
          <p:cNvPr id="4" name="Title 3"/>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IN" sz="4800" dirty="0" smtClean="0">
                <a:latin typeface="Agency FB" panose="020B0503020202020204" pitchFamily="34" charset="0"/>
              </a:rPr>
              <a:t>Automation Testing </a:t>
            </a:r>
            <a:endParaRPr lang="en-IN" sz="4800" dirty="0">
              <a:latin typeface="Agency FB" panose="020B0503020202020204" pitchFamily="34" charset="0"/>
            </a:endParaRPr>
          </a:p>
        </p:txBody>
      </p:sp>
    </p:spTree>
    <p:extLst>
      <p:ext uri="{BB962C8B-B14F-4D97-AF65-F5344CB8AC3E}">
        <p14:creationId xmlns:p14="http://schemas.microsoft.com/office/powerpoint/2010/main" val="3533011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IN" sz="4800" dirty="0" smtClean="0">
                <a:latin typeface="Agency FB" panose="020B0503020202020204" pitchFamily="34" charset="0"/>
              </a:rPr>
              <a:t>Selenium Automation Testing</a:t>
            </a:r>
            <a:endParaRPr lang="en-IN" sz="4800" dirty="0">
              <a:latin typeface="Agency FB" panose="020B0503020202020204" pitchFamily="34" charset="0"/>
            </a:endParaRPr>
          </a:p>
        </p:txBody>
      </p:sp>
      <p:pic>
        <p:nvPicPr>
          <p:cNvPr id="5" name="Content Placeholder 4"/>
          <p:cNvPicPr>
            <a:picLocks noGrp="1"/>
          </p:cNvPicPr>
          <p:nvPr>
            <p:ph idx="1"/>
          </p:nvPr>
        </p:nvPicPr>
        <p:blipFill>
          <a:blip r:embed="rId2"/>
          <a:stretch>
            <a:fillRect/>
          </a:stretch>
        </p:blipFill>
        <p:spPr>
          <a:xfrm>
            <a:off x="179512" y="1724819"/>
            <a:ext cx="8964488" cy="4944541"/>
          </a:xfrm>
          <a:prstGeom prst="rect">
            <a:avLst/>
          </a:prstGeom>
        </p:spPr>
      </p:pic>
      <p:cxnSp>
        <p:nvCxnSpPr>
          <p:cNvPr id="7" name="Straight Arrow Connector 6"/>
          <p:cNvCxnSpPr/>
          <p:nvPr/>
        </p:nvCxnSpPr>
        <p:spPr>
          <a:xfrm flipH="1">
            <a:off x="3203848" y="6093296"/>
            <a:ext cx="1368152" cy="0"/>
          </a:xfrm>
          <a:prstGeom prst="straightConnector1">
            <a:avLst/>
          </a:prstGeom>
          <a:ln w="57150">
            <a:solidFill>
              <a:schemeClr val="accent2">
                <a:lumMod val="75000"/>
              </a:schemeClr>
            </a:solidFill>
            <a:tailEnd type="arrow"/>
          </a:ln>
        </p:spPr>
        <p:style>
          <a:lnRef idx="1">
            <a:schemeClr val="accent2"/>
          </a:lnRef>
          <a:fillRef idx="0">
            <a:schemeClr val="accent2"/>
          </a:fillRef>
          <a:effectRef idx="0">
            <a:schemeClr val="accent2"/>
          </a:effectRef>
          <a:fontRef idx="minor">
            <a:schemeClr val="tx1"/>
          </a:fontRef>
        </p:style>
      </p:cxnSp>
      <p:sp>
        <p:nvSpPr>
          <p:cNvPr id="8" name="Rounded Rectangle 7"/>
          <p:cNvSpPr/>
          <p:nvPr/>
        </p:nvSpPr>
        <p:spPr>
          <a:xfrm>
            <a:off x="1403648" y="5733256"/>
            <a:ext cx="1800200" cy="792088"/>
          </a:xfrm>
          <a:prstGeom prst="roundRect">
            <a:avLst/>
          </a:prstGeom>
          <a:ln>
            <a:solidFill>
              <a:srgbClr val="7030A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b="1" dirty="0" smtClean="0"/>
              <a:t>Selenium</a:t>
            </a:r>
          </a:p>
          <a:p>
            <a:pPr algn="ctr"/>
            <a:r>
              <a:rPr lang="en-IN" sz="2400" b="1" dirty="0"/>
              <a:t>4</a:t>
            </a:r>
          </a:p>
        </p:txBody>
      </p:sp>
      <p:sp>
        <p:nvSpPr>
          <p:cNvPr id="12" name="Rectangle 11"/>
          <p:cNvSpPr/>
          <p:nvPr/>
        </p:nvSpPr>
        <p:spPr>
          <a:xfrm>
            <a:off x="2555776" y="4908554"/>
            <a:ext cx="2016224"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b="1" dirty="0" smtClean="0">
                <a:solidFill>
                  <a:schemeClr val="tx1"/>
                </a:solidFill>
              </a:rPr>
              <a:t>Latest Version</a:t>
            </a:r>
            <a:endParaRPr lang="en-IN" sz="2300" b="1" dirty="0">
              <a:solidFill>
                <a:schemeClr val="tx1"/>
              </a:solidFill>
            </a:endParaRPr>
          </a:p>
        </p:txBody>
      </p:sp>
    </p:spTree>
    <p:extLst>
      <p:ext uri="{BB962C8B-B14F-4D97-AF65-F5344CB8AC3E}">
        <p14:creationId xmlns:p14="http://schemas.microsoft.com/office/powerpoint/2010/main" val="2377638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IN" sz="2800" dirty="0"/>
              <a:t>It supports the different languages </a:t>
            </a:r>
            <a:r>
              <a:rPr lang="en-IN" sz="2800" dirty="0" smtClean="0"/>
              <a:t>and browsers.</a:t>
            </a:r>
          </a:p>
          <a:p>
            <a:pPr>
              <a:lnSpc>
                <a:spcPct val="150000"/>
              </a:lnSpc>
            </a:pPr>
            <a:r>
              <a:rPr lang="en-IN" sz="2800" dirty="0" smtClean="0"/>
              <a:t>Selenium </a:t>
            </a:r>
            <a:r>
              <a:rPr lang="en-IN" sz="2800" dirty="0"/>
              <a:t>server initializing is not required</a:t>
            </a:r>
            <a:r>
              <a:rPr lang="en-IN" sz="2800" dirty="0" smtClean="0"/>
              <a:t>.</a:t>
            </a:r>
          </a:p>
          <a:p>
            <a:pPr>
              <a:lnSpc>
                <a:spcPct val="150000"/>
              </a:lnSpc>
            </a:pPr>
            <a:r>
              <a:rPr lang="en-IN" sz="2800" dirty="0"/>
              <a:t>It supports iPhone and Android testing also. </a:t>
            </a:r>
            <a:endParaRPr lang="en-IN" sz="2800" dirty="0" smtClean="0"/>
          </a:p>
          <a:p>
            <a:pPr>
              <a:lnSpc>
                <a:spcPct val="150000"/>
              </a:lnSpc>
            </a:pPr>
            <a:r>
              <a:rPr lang="en-IN" sz="2800" dirty="0" smtClean="0"/>
              <a:t>WebDriver </a:t>
            </a:r>
            <a:r>
              <a:rPr lang="en-IN" sz="2800" dirty="0"/>
              <a:t>finds any co-ordinates of any object</a:t>
            </a:r>
            <a:r>
              <a:rPr lang="en-IN" sz="2800" dirty="0" smtClean="0"/>
              <a:t>.</a:t>
            </a:r>
          </a:p>
          <a:p>
            <a:pPr>
              <a:lnSpc>
                <a:spcPct val="150000"/>
              </a:lnSpc>
            </a:pPr>
            <a:r>
              <a:rPr lang="en-IN" sz="2800" dirty="0"/>
              <a:t>One can create movement of a mouse using selenium.</a:t>
            </a:r>
            <a:endParaRPr lang="en-IN" sz="2800" dirty="0" smtClean="0"/>
          </a:p>
          <a:p>
            <a:endParaRPr lang="en-IN" dirty="0"/>
          </a:p>
        </p:txBody>
      </p:sp>
      <p:sp>
        <p:nvSpPr>
          <p:cNvPr id="4" name="Title 3"/>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IN" sz="4800" dirty="0" smtClean="0">
                <a:latin typeface="Agency FB" panose="020B0503020202020204" pitchFamily="34" charset="0"/>
              </a:rPr>
              <a:t>Selenium Features</a:t>
            </a:r>
            <a:endParaRPr lang="en-IN" sz="4800" dirty="0">
              <a:latin typeface="Agency FB" panose="020B0503020202020204" pitchFamily="34" charset="0"/>
            </a:endParaRPr>
          </a:p>
        </p:txBody>
      </p:sp>
    </p:spTree>
    <p:extLst>
      <p:ext uri="{BB962C8B-B14F-4D97-AF65-F5344CB8AC3E}">
        <p14:creationId xmlns:p14="http://schemas.microsoft.com/office/powerpoint/2010/main" val="3091894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800" b="1" dirty="0">
                <a:latin typeface="Times New Roman" panose="02020603050405020304" pitchFamily="18" charset="0"/>
                <a:cs typeface="Times New Roman" panose="02020603050405020304" pitchFamily="18" charset="0"/>
              </a:rPr>
              <a:t>Why Use </a:t>
            </a:r>
            <a:r>
              <a:rPr lang="en-IN" sz="2800" b="1" dirty="0" err="1">
                <a:latin typeface="Times New Roman" panose="02020603050405020304" pitchFamily="18" charset="0"/>
                <a:cs typeface="Times New Roman" panose="02020603050405020304" pitchFamily="18" charset="0"/>
              </a:rPr>
              <a:t>TestNG</a:t>
            </a:r>
            <a:r>
              <a:rPr lang="en-IN" sz="2800" b="1" dirty="0">
                <a:latin typeface="Times New Roman" panose="02020603050405020304" pitchFamily="18" charset="0"/>
                <a:cs typeface="Times New Roman" panose="02020603050405020304" pitchFamily="18" charset="0"/>
              </a:rPr>
              <a:t> with Selenium?</a:t>
            </a:r>
          </a:p>
          <a:p>
            <a:pPr marL="0" indent="0">
              <a:buNone/>
            </a:pPr>
            <a:endParaRPr lang="en-IN" dirty="0"/>
          </a:p>
        </p:txBody>
      </p:sp>
      <p:sp>
        <p:nvSpPr>
          <p:cNvPr id="4" name="Title 3"/>
          <p:cNvSpPr>
            <a:spLocks noGrp="1"/>
          </p:cNvSpPr>
          <p:nvPr>
            <p:ph type="title"/>
          </p:nvPr>
        </p:nvSpPr>
        <p:spPr>
          <a:xfrm>
            <a:off x="467544" y="260648"/>
            <a:ext cx="8229600" cy="1143000"/>
          </a:xfrm>
        </p:spPr>
        <p:style>
          <a:lnRef idx="1">
            <a:schemeClr val="accent1"/>
          </a:lnRef>
          <a:fillRef idx="2">
            <a:schemeClr val="accent1"/>
          </a:fillRef>
          <a:effectRef idx="1">
            <a:schemeClr val="accent1"/>
          </a:effectRef>
          <a:fontRef idx="minor">
            <a:schemeClr val="dk1"/>
          </a:fontRef>
        </p:style>
        <p:txBody>
          <a:bodyPr>
            <a:normAutofit/>
          </a:bodyPr>
          <a:lstStyle/>
          <a:p>
            <a:r>
              <a:rPr lang="en-IN" sz="4800" dirty="0" err="1" smtClean="0">
                <a:latin typeface="Agency FB" panose="020B0503020202020204" pitchFamily="34" charset="0"/>
              </a:rPr>
              <a:t>TestNg</a:t>
            </a:r>
            <a:endParaRPr lang="en-IN" sz="4800" dirty="0">
              <a:latin typeface="Agency FB" panose="020B0503020202020204" pitchFamily="34" charset="0"/>
            </a:endParaRPr>
          </a:p>
        </p:txBody>
      </p:sp>
      <p:pic>
        <p:nvPicPr>
          <p:cNvPr id="5" name="Picture 4" descr="Image result for testng with selenium"/>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19745"/>
            <a:ext cx="8568952" cy="4189575"/>
          </a:xfrm>
          <a:prstGeom prst="rect">
            <a:avLst/>
          </a:prstGeom>
          <a:noFill/>
          <a:ln>
            <a:noFill/>
          </a:ln>
        </p:spPr>
      </p:pic>
    </p:spTree>
    <p:extLst>
      <p:ext uri="{BB962C8B-B14F-4D97-AF65-F5344CB8AC3E}">
        <p14:creationId xmlns:p14="http://schemas.microsoft.com/office/powerpoint/2010/main" val="1594950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429</Words>
  <Application>Microsoft Office PowerPoint</Application>
  <PresentationFormat>On-screen Show (4:3)</PresentationFormat>
  <Paragraphs>90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     Mini-Project Presentation on Selenium Automation Testing (Library System) </vt:lpstr>
      <vt:lpstr>Index</vt:lpstr>
      <vt:lpstr>Problem Statement</vt:lpstr>
      <vt:lpstr>Objectives</vt:lpstr>
      <vt:lpstr>Introduction </vt:lpstr>
      <vt:lpstr>Automation Testing </vt:lpstr>
      <vt:lpstr>Selenium Automation Testing</vt:lpstr>
      <vt:lpstr>Selenium Features</vt:lpstr>
      <vt:lpstr>TestNg</vt:lpstr>
      <vt:lpstr>Types of Selenium testing</vt:lpstr>
      <vt:lpstr>Xml Suite</vt:lpstr>
      <vt:lpstr>Implementation</vt:lpstr>
      <vt:lpstr>PowerPoint Presentation</vt:lpstr>
      <vt:lpstr>Implementation</vt:lpstr>
      <vt:lpstr>Implementation</vt:lpstr>
      <vt:lpstr>Implementation</vt:lpstr>
      <vt:lpstr>Implementation</vt:lpstr>
      <vt:lpstr>Implementation</vt:lpstr>
      <vt:lpstr>TestNg Output</vt:lpstr>
      <vt:lpstr>Extent Report</vt:lpstr>
      <vt:lpstr>Extent Report</vt:lpstr>
      <vt:lpstr>Extent Report</vt:lpstr>
      <vt:lpstr>Extent Report</vt:lpstr>
      <vt:lpstr>Extent Report</vt:lpstr>
      <vt:lpstr>Default Html  Report</vt:lpstr>
      <vt:lpstr>Pros and Cons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Dr. D.Y.Patil Institute of Engineering and Technology, Pimpri-411018.  Department of Computer Engineering  Mini-Project Presentation on Selenium Automation Testing  </dc:title>
  <dc:creator>Sanju</dc:creator>
  <cp:lastModifiedBy>Sanju</cp:lastModifiedBy>
  <cp:revision>21</cp:revision>
  <dcterms:created xsi:type="dcterms:W3CDTF">2019-11-03T04:53:19Z</dcterms:created>
  <dcterms:modified xsi:type="dcterms:W3CDTF">2019-11-15T06:46:28Z</dcterms:modified>
</cp:coreProperties>
</file>