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478A7-27E6-4398-BC38-52751DEB5A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30A81-3C1C-49CB-ABD6-5BAB4B2E61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399240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CB627-EB97-4E05-960C-7D58DEEFE6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13920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79412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13920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479412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2C585-28CA-4C24-A5AD-56054484B3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E8654B-AC03-44F9-B7B4-5AD068FEAE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3BEE49-0D29-4CAA-9C73-09569DA561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9784AB-7F6D-42B7-9A74-13CC7A184B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A022B2-19E0-41EB-8755-A8246E4DA2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FA51E1-BEB1-4FD0-AEAF-3143606EBE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985AC1-E07C-4942-AE7D-A33858B74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4DE875-B2E2-469F-85AB-4E4F275E9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67612-4B72-4E95-81FA-E6B9727028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399240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5E1624-9B35-44B0-91A9-61D4DE234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9BA933-2BD0-4619-AD71-D3DA792E5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F4A9D9-9ECC-44C0-9229-828E56547C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399240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86FDBB-99CF-49D3-9906-7CDB6426D9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13920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79412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313920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479412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39D4E1-42DD-4528-ADC3-B8887E90C8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62F635-0DD8-4A8F-ABCA-F40F4057B7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E8B118-DF7F-4E5C-9C2A-75698070FD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F33EBD-A950-417C-BFC7-C196C0E8CD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915785-3FB7-410D-9646-7B8024C846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43308E-0463-483D-A0F7-6583A68962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C14AE-48CC-46B0-BFEB-4FB24EF48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C5D1CB-92F9-4CF2-8168-AC65A55B7E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D51030-6E14-442C-A0AC-7797E4979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399240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387D08-EC63-432D-9F5D-7F699F52E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C48A0E-BC07-47E3-8510-0971BEDEB3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E6D290-9FA5-4A19-A9BA-44A62D5983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399240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7CD039-6FF3-430E-9EB1-2697A0C7E2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13920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794120" y="266688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13920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4794120" y="4298400"/>
            <a:ext cx="157572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05309A-CE84-486D-924A-87D8DA4DCE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13E59-AC9A-4A47-9762-DAA95C1200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AEBDA-5CFC-4DCB-B742-3A823D633D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A51F5-E7DF-4E58-B784-77E025530E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C6DDC-63C8-4848-A508-72730488D9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31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992400" y="429840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2E8934-0A00-44CE-8450-A2AE4B273C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92400" y="2666880"/>
            <a:ext cx="23882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9456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E504E-A139-4677-9F0D-822672E06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>
                <a:gd name="textAreaLeft" fmla="*/ 0 w 1063440"/>
                <a:gd name="textAreaRight" fmla="*/ 1063800 w 1063440"/>
                <a:gd name="textAreaTop" fmla="*/ 0 h 2782440"/>
                <a:gd name="textAreaBottom" fmla="*/ 2782800 h 2782440"/>
              </a:gdLst>
              <a:ahLst/>
              <a:rect l="textAreaLeft" t="textAreaTop" r="textAreaRight" b="textAreaBottom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>
                <a:gd name="textAreaLeft" fmla="*/ 0 w 1034640"/>
                <a:gd name="textAreaRight" fmla="*/ 1035000 w 1034640"/>
                <a:gd name="textAreaTop" fmla="*/ 0 h 2673000"/>
                <a:gd name="textAreaBottom" fmla="*/ 2673360 h 2673000"/>
              </a:gdLst>
              <a:ahLst/>
              <a:rect l="textAreaLeft" t="textAreaTop" r="textAreaRight" b="textAreaBottom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>
                <a:gd name="textAreaLeft" fmla="*/ 0 w 2693520"/>
                <a:gd name="textAreaRight" fmla="*/ 2693880 w 2693520"/>
                <a:gd name="textAreaTop" fmla="*/ 0 h 4274640"/>
                <a:gd name="textAreaBottom" fmla="*/ 4275000 h 4274640"/>
              </a:gdLst>
              <a:ahLst/>
              <a:rect l="textAreaLeft" t="textAreaTop" r="textAreaRight" b="textAreaBottom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>
                <a:gd name="textAreaLeft" fmla="*/ 0 w 3331800"/>
                <a:gd name="textAreaRight" fmla="*/ 3332160 w 3331800"/>
                <a:gd name="textAreaTop" fmla="*/ 0 h 4165200"/>
                <a:gd name="textAreaBottom" fmla="*/ 4165560 h 4165200"/>
              </a:gdLst>
              <a:ahLst/>
              <a:rect l="textAreaLeft" t="textAreaTop" r="textAreaRight" b="textAreaBottom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>
                <a:gd name="textAreaLeft" fmla="*/ 0 w 4576320"/>
                <a:gd name="textAreaRight" fmla="*/ 4576680 w 4576320"/>
                <a:gd name="textAreaTop" fmla="*/ 0 h 4169880"/>
                <a:gd name="textAreaBottom" fmla="*/ 4170240 h 4169880"/>
              </a:gdLst>
              <a:ahLst/>
              <a:rect l="textAreaLeft" t="textAreaTop" r="textAreaRight" b="textAreaBottom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>
                <a:gd name="textAreaLeft" fmla="*/ 0 w 3584160"/>
                <a:gd name="textAreaRight" fmla="*/ 3584520 w 3584160"/>
                <a:gd name="textAreaTop" fmla="*/ 0 h 4279680"/>
                <a:gd name="textAreaBottom" fmla="*/ 4280040 h 4279680"/>
              </a:gdLst>
              <a:ahLst/>
              <a:rect l="textAreaLeft" t="textAreaTop" r="textAreaRight" b="textAreaBottom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GB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8D7067-6501-406E-8A51-2EE245D33CD2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GB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GB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GB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6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11C161-9AC6-4F62-B11A-E4E8484B48AD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4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>
                <a:gd name="textAreaLeft" fmla="*/ 0 w 1122120"/>
                <a:gd name="textAreaRight" fmla="*/ 1122480 w 1122120"/>
                <a:gd name="textAreaTop" fmla="*/ 0 h 5328720"/>
                <a:gd name="textAreaBottom" fmla="*/ 5329080 h 532872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>
                <a:gd name="textAreaLeft" fmla="*/ 0 w 1117080"/>
                <a:gd name="textAreaRight" fmla="*/ 1117440 w 1117080"/>
                <a:gd name="textAreaTop" fmla="*/ 0 h 5276520"/>
                <a:gd name="textAreaBottom" fmla="*/ 5276880 h 527652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>
                <a:gd name="textAreaLeft" fmla="*/ 0 w 1495080"/>
                <a:gd name="textAreaRight" fmla="*/ 1495440 w 1495080"/>
                <a:gd name="textAreaTop" fmla="*/ 0 h 1566360"/>
                <a:gd name="textAreaBottom" fmla="*/ 1566720 h 156636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>
                <a:gd name="textAreaLeft" fmla="*/ 0 w 2130120"/>
                <a:gd name="textAreaRight" fmla="*/ 2130480 w 2130120"/>
                <a:gd name="textAreaTop" fmla="*/ 0 h 1571400"/>
                <a:gd name="textAreaBottom" fmla="*/ 1571760 h 157140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>
                <a:gd name="textAreaLeft" fmla="*/ 0 w 1695240"/>
                <a:gd name="textAreaRight" fmla="*/ 1695600 w 1695240"/>
                <a:gd name="textAreaTop" fmla="*/ 0 h 1618920"/>
                <a:gd name="textAreaBottom" fmla="*/ 1619280 h 161892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GB" sz="16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GB" sz="14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GB" sz="12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GB" sz="1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607800" y="2666880"/>
            <a:ext cx="489456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GB" sz="16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GB" sz="14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GB" sz="12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36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GB" sz="1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7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orbe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8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9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06A4E7-4CB5-48EE-A82B-042E22BB12F3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-1233000" y="228600"/>
            <a:ext cx="8776800" cy="1042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orbel"/>
              </a:rPr>
              <a:t>Functional Testing</a:t>
            </a:r>
            <a:endParaRPr b="0" lang="en-GB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2057400" y="1240200"/>
            <a:ext cx="9491760" cy="4703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orbel"/>
                <a:ea typeface="Corbel"/>
              </a:rPr>
              <a:t>Functional Testing is a type of software testing that validates the software system against the functional requirements/specifications.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orbel"/>
                <a:ea typeface="Corbel"/>
              </a:rPr>
              <a:t>Functional testing is executed in the early stages of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orbel"/>
                <a:ea typeface="Corbel"/>
              </a:rPr>
              <a:t>Functional testing provides the guidance, validation, and inspiration that QA teams need in order to deliver great software products. 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1919"/>
              </a:spcBef>
              <a:spcAft>
                <a:spcPts val="601"/>
              </a:spcAft>
              <a:buNone/>
            </a:pP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644940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orbel"/>
              </a:rPr>
              <a:t>Types of Integration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4958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Corbel"/>
              </a:rPr>
              <a:t>Big Bang Method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 :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Also known as non-incremental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integration testing.   This method involves integrating all the modules and components and testing them  at once as a single unit.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Incremental Approach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: This approach integrates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two or more logically related modules, then tests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them. The tester can use either the top-down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or bottom-up methods.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Hybrid Testing Method / Sandwich Approach : 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It involves simultaneously testing top-level modules 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with lower-level modules and integrating lower-level modules with top-level modules, and testing them as a system.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76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292160" y="1908720"/>
            <a:ext cx="501624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392220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orbel"/>
              </a:rPr>
              <a:t>6) System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299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8880" indent="-3088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Validates complete and fully integrated software product.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08880" indent="-3088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Check whether the software or product  meets specified requirements or not.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08880" indent="-3088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System Testing is defined as a series of different tests whose sole purpose is to exercise the full computer-based system.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08880" indent="-3088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More than 50 types of system testing. Some are :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70800" indent="-3708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Usability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70800" indent="-3708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load testing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70800" indent="-3708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Regression Testing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70800" indent="-3708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Migration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70800" indent="-3708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Functional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370800" indent="-3708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Hardware/software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79" name="Picture 7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988680" y="1665000"/>
            <a:ext cx="4995360" cy="39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624708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Corbel"/>
              </a:rPr>
              <a:t>7) User Acceptance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5086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Type of testing performed by the end user or client to verify/accept the software system before moving the software application to the production.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Final testing performed once the functional, system and regression testing are completed.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purpose of this testing is to validate the software against the business requirements.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performed after the System Testing.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2" name="Picture 7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2853000" y="3663000"/>
            <a:ext cx="6350400" cy="257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Corbel"/>
              </a:rPr>
              <a:t>8) Regression Testing 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42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Ensures an application still functions as expected after any code changes, updates, or improvements.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Responsible for the overall stability and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 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Functionality of the existing features.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Regression testing is the final step, as it verifies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the product behaviours as a whole.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Regression testing is key to improve the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overall quality of the product and user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 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experience.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5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045640" y="2398680"/>
            <a:ext cx="4266720" cy="44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5" descr="A picture containing icon&#10;&#10;Description automatically generated"/>
          <p:cNvPicPr/>
          <p:nvPr/>
        </p:nvPicPr>
        <p:blipFill>
          <a:blip r:embed="rId1"/>
          <a:stretch/>
        </p:blipFill>
        <p:spPr>
          <a:xfrm>
            <a:off x="1541520" y="340200"/>
            <a:ext cx="9243720" cy="583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orbel"/>
              </a:rPr>
              <a:t>Types of Functional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Unit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Component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Smoke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Sanity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Integration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System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User acceptance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  <a:p>
            <a:pPr marL="411480" indent="-411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Regression Testing</a:t>
            </a:r>
            <a:endParaRPr b="0" lang="en-GB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56" name="Picture 9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575680" y="2185920"/>
            <a:ext cx="6046560" cy="461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317240" y="1123560"/>
            <a:ext cx="348336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Corbel"/>
                <a:ea typeface="Corbel"/>
              </a:rPr>
              <a:t>1) Unit Testing</a:t>
            </a:r>
            <a:br>
              <a:rPr sz="4000"/>
            </a:b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143000" y="1828800"/>
            <a:ext cx="5351040" cy="4343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Testing the smallest testable unit of an application.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 smaller code unit can be a function, method, or class.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It test each module individually.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Unit testing occurs during the SDLC’s initial phase by the team of developers.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It is the way  to test whether it is developed correctly.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59" name="Picture 8" descr="A picture containing 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6445440" y="837000"/>
            <a:ext cx="5181120" cy="514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-1139400" y="32904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Corbel"/>
              </a:rPr>
              <a:t>2) Component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644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Component Testing is performed after unit testing.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It is focused on many smaller units.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It is the combination of few multiple units.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Component testing is done by developers when the software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  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is ready for release to the testing team.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It is a black box testing technique that evaluates the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application without considering the code information.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62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966000" y="532440"/>
            <a:ext cx="5097960" cy="570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-2007360" y="87876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orbel"/>
              </a:rPr>
              <a:t>3) Smoke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99680" y="2372400"/>
            <a:ext cx="5458320" cy="396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Known as build verification testing or confidence testing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Smoke Testing is a software testing process that determines whether the deployed software build is stable or not.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Smoke tests means verifying the important features are working as it's the entry level testing.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Smoke Testing is performed by QA engineers/QA lead. 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Smoke testing can be done either manually or by automation depending on the client and the organization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65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870160" y="598680"/>
            <a:ext cx="6374520" cy="60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06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Corbel"/>
              </a:rPr>
              <a:t>Advantages of Smoke testing</a:t>
            </a:r>
            <a:br>
              <a:rPr sz="4000"/>
            </a:b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Easy to perform testing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Defects will be identified in early stages.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Improves the quality of the system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Reduces the risk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Progress is easier to access.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Saves test effort and time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Easy to detect critical errors and correction of errors.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Corbel"/>
              </a:rPr>
              <a:t>It runs quickly.</a:t>
            </a: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3600" spc="-1" strike="noStrike">
              <a:solidFill>
                <a:srgbClr val="000000"/>
              </a:solidFill>
              <a:latin typeface="Corbe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84280" y="-1011960"/>
            <a:ext cx="10018440" cy="339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orbel"/>
              </a:rPr>
              <a:t>4) Sanity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68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43000" y="1393920"/>
            <a:ext cx="4876560" cy="495576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208840" y="1656000"/>
            <a:ext cx="5874480" cy="452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Sanity Testing is done to check the new functionality.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Code changes introduced are working as expected.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Sanity Testing is a subset of regression testing.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Performed by testers.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While checking Sanity testing we should check Smoke testing also.</a:t>
            </a: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71" name="Picture 8" descr="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838080" y="367920"/>
            <a:ext cx="10817280" cy="54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84280" y="319320"/>
            <a:ext cx="4935240" cy="211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orbel"/>
              </a:rPr>
              <a:t>5) Integration Testing</a:t>
            </a:r>
            <a:endParaRPr b="0" lang="en-GB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6300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orbel"/>
              </a:rPr>
              <a:t>It is performed to verify the interactions between modules are first tested individually and then combined to make a system.</a:t>
            </a:r>
            <a:endParaRPr b="0" lang="en-GB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orbel"/>
                <a:ea typeface="Corbel"/>
              </a:rPr>
              <a:t>Integration testing ensures that every integrated module functions correctly</a:t>
            </a:r>
            <a:endParaRPr b="0" lang="en-GB" sz="32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orbel"/>
                <a:ea typeface="Corbel"/>
              </a:rPr>
              <a:t>Testers can initiate integration testing once a module is completed and doesn’t require waiting for another module to be done and ready for testing</a:t>
            </a:r>
            <a:endParaRPr b="0" lang="en-GB" sz="3200" spc="-1" strike="noStrike">
              <a:solidFill>
                <a:srgbClr val="000000"/>
              </a:solidFill>
              <a:latin typeface="Corbe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GB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LibreOffice/7.5.0.3$Windows_X86_64 LibreOffice_project/c21113d003cd3efa8c53188764377a8272d9d6de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2023-02-28T00:29:20Z</dcterms:created>
  <dc:creator/>
  <dc:description/>
  <dc:language>en-US</dc:language>
  <cp:lastModifiedBy/>
  <dcterms:modified xsi:type="dcterms:W3CDTF">2023-02-28T01:08:14Z</dcterms:modified>
  <cp:revision>544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