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FF4B0-99D9-4C3B-97BA-C05241AAA23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E6EC5-32BA-41CF-ABED-7C09263C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E6EC5-32BA-41CF-ABED-7C09263CE9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E6EC5-32BA-41CF-ABED-7C09263CE9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6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ABCA-6C5A-6EDF-942C-F24D2450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1C452-CA47-C1D6-8888-4226B27F9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AED4-972A-5666-988C-ED77F112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A753-59CC-3585-CD83-E026180C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7AB4-F2B4-E825-7CE3-43B1CC2E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BB59-DC44-BF58-CE7C-1300849E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C256-0559-39C7-5EEB-C6EECDC1E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CAF-BDEA-FFBC-8F74-A3D5C693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023B-7B62-E7B1-AE6B-026DC38F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B84D-77AA-51CB-8F82-3ACB92B6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6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68E64-136B-E2D1-D106-8324F33D3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4B3EC-54AA-5033-BF8B-0CD53ECA5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36C4F-34DD-BEE7-5A7A-07381997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A6B5-F5A2-69D1-E362-DEB7C2E3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7054-10DA-CEC7-4B46-3E4176DA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0C22-4228-C4D8-8714-BBD3FCE8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8455-C49D-3039-B6C2-935BF130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11A8-805B-97D8-C12E-CB1F1FA6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2838-C984-CE38-2B5F-A5B7CF8C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A112-A59E-5227-98C0-6C1E782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A29B-2A6D-362B-0DE8-C0CFC196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D7861-C9DE-B5D4-FDF6-A09950C6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9D8D-E045-AF8B-7598-97C95376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F6C4-8C0E-677C-16C8-2057E2BA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2807-79F1-C645-B8AA-85AF87BA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B599-4FA6-C403-8632-10223F29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782A-0570-40C8-1AAA-99F40C165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6D04D-11BB-7187-012A-A59FE39A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75AE-4339-05E0-A88F-B8818472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DBA2C-F095-CC6E-C27E-DBC7AE2C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353E5-DA30-3B6F-F96B-1570A227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8533-93FF-9FE1-C766-91ABDFA4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062E5-C051-4197-45A0-3AD3EA1D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12936-009C-24A3-D639-59DC0C64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FCB11-B5A5-D145-A1E2-5CA96E420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4E996-726C-927D-AF12-1FF512A6F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5869E-8F7A-1DE1-DB5B-B4648F88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3FE43-7AC4-F4B1-A812-E9E33091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82B90-A558-3EAD-2125-43AD1E4B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C6E1-71F0-A8A9-0D0F-50C5ACF4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DD8E9-26C8-E68E-0951-72131006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DF15-D6F7-692E-4F7C-11C95639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AA563-6706-E571-E028-CDFC25F1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6A8FC-0696-E85F-CB0E-F5AC4DDB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64ADF-A26F-FAC9-1888-9EC4850E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97D7B-AFDC-F99B-8E4F-1B0ECFED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F46B-C05E-03AB-001F-20DB3317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04C3-E918-1431-9841-619DD6D7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211F-87D6-57EA-F179-15157A0B6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CF4C1-23DE-23ED-73ED-4CCAFCEC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756C-3831-DF45-B9BA-76F7361B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5C871-62EE-F0A0-489A-E218555B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0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0639-3595-8001-C184-8FA0AB61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545FE-6072-332F-F461-AD8DEE98B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8996A-E89E-4A7E-4143-387ACD7B9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2C97F-4A76-3086-71DF-72F11725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0FDD2-44BB-BF24-9FFD-6FB7AF04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4718B-D370-1A7A-028F-92D10782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C3E93-9BD3-0B7C-AE67-F5D3573D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87549-7730-DEFA-7E86-755E6E84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FB4E-472B-E6B1-E998-4E4126608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F4A47-23F4-4DE7-87CC-7725DFF3086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F80C6-71C5-6F03-2A02-4AD5265C3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3E4E-D9B6-5E57-034E-2262D2D59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2358-5D09-40D0-D70C-6E707E0C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198438"/>
            <a:ext cx="11772900" cy="773112"/>
          </a:xfrm>
        </p:spPr>
        <p:txBody>
          <a:bodyPr>
            <a:normAutofit fontScale="90000"/>
          </a:bodyPr>
          <a:lstStyle/>
          <a:p>
            <a:r>
              <a:rPr lang="en-US" dirty="0"/>
              <a:t>Bubble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7F784-FE33-9654-60CA-6A9F377A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95376"/>
            <a:ext cx="5781676" cy="532447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Outer loop representing the number of rounds runs </a:t>
            </a:r>
            <a:r>
              <a:rPr lang="en-US" b="1" dirty="0"/>
              <a:t>(N-1)</a:t>
            </a:r>
            <a:r>
              <a:rPr lang="en-US" dirty="0"/>
              <a:t> times.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Inner loop representing the number of swaps runs for </a:t>
            </a:r>
            <a:r>
              <a:rPr lang="en-US" b="1" dirty="0"/>
              <a:t>(N-1-round)</a:t>
            </a:r>
            <a:r>
              <a:rPr lang="en-US" dirty="0"/>
              <a:t> times(initially round = 0 for which N-1 rounds).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Ex-&gt; Let n=5 &amp; </a:t>
            </a:r>
            <a:r>
              <a:rPr lang="en-US" dirty="0" err="1"/>
              <a:t>arr</a:t>
            </a:r>
            <a:r>
              <a:rPr lang="en-US" dirty="0"/>
              <a:t>[] = {5,3,1,4,2} </a:t>
            </a:r>
          </a:p>
          <a:p>
            <a:pPr algn="l"/>
            <a:r>
              <a:rPr lang="en-US" dirty="0"/>
              <a:t>No. of times inner loop runs</a:t>
            </a:r>
          </a:p>
          <a:p>
            <a:pPr algn="l"/>
            <a:r>
              <a:rPr lang="en-US" dirty="0" err="1"/>
              <a:t>OuterLoop</a:t>
            </a:r>
            <a:r>
              <a:rPr lang="en-US" dirty="0"/>
              <a:t> -&gt; </a:t>
            </a:r>
            <a:r>
              <a:rPr lang="en-US" dirty="0" err="1"/>
              <a:t>InnerLoop</a:t>
            </a:r>
            <a:endParaRPr lang="en-US" dirty="0"/>
          </a:p>
          <a:p>
            <a:pPr algn="l"/>
            <a:r>
              <a:rPr lang="en-US" dirty="0"/>
              <a:t>Round 0      -&gt; 4 </a:t>
            </a:r>
          </a:p>
          <a:p>
            <a:pPr algn="l"/>
            <a:r>
              <a:rPr lang="en-US" dirty="0"/>
              <a:t>Round 1      -&gt; 3</a:t>
            </a:r>
          </a:p>
          <a:p>
            <a:pPr algn="l"/>
            <a:r>
              <a:rPr lang="en-US" dirty="0"/>
              <a:t>Round 2      -&gt; 2</a:t>
            </a:r>
          </a:p>
          <a:p>
            <a:pPr algn="l"/>
            <a:r>
              <a:rPr lang="en-US" dirty="0"/>
              <a:t>Round 3      -&gt;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9CB57-4121-93CE-F20E-7204B7CB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69" y="1180914"/>
            <a:ext cx="5662956" cy="50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2358-5D09-40D0-D70C-6E707E0C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198438"/>
            <a:ext cx="11772900" cy="77311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7F784-FE33-9654-60CA-6A9F377A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95376"/>
            <a:ext cx="4772025" cy="53244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Here merge sort works on the principle of divide &amp; conquer. Where array size is divided into small piece until only 1 element is present.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we already know that 1 element is already sorted. We start merging 2 elements and then 4 and then so on till the array is sorted.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Note : First merging happens in the lower level(</a:t>
            </a:r>
            <a:r>
              <a:rPr lang="en-US" dirty="0" err="1"/>
              <a:t>i.e</a:t>
            </a:r>
            <a:r>
              <a:rPr lang="en-US" dirty="0"/>
              <a:t> elements of size 1 gets merged first)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E05914-87AC-5063-4727-BDC9DA01FAB9}"/>
              </a:ext>
            </a:extLst>
          </p:cNvPr>
          <p:cNvSpPr txBox="1">
            <a:spLocks/>
          </p:cNvSpPr>
          <p:nvPr/>
        </p:nvSpPr>
        <p:spPr>
          <a:xfrm>
            <a:off x="7810500" y="608013"/>
            <a:ext cx="3076575" cy="45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6728CF-5727-F4E0-ECAA-AD138F0C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1247775"/>
            <a:ext cx="4705350" cy="44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5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07F784-FE33-9654-60CA-6A9F377A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95376"/>
            <a:ext cx="11068050" cy="53244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Complexity</a:t>
            </a:r>
          </a:p>
          <a:p>
            <a:pPr algn="l"/>
            <a:r>
              <a:rPr lang="en-US" dirty="0"/>
              <a:t>Merge sort </a:t>
            </a:r>
            <a:r>
              <a:rPr lang="en-US" b="1" dirty="0"/>
              <a:t>is stable.</a:t>
            </a:r>
          </a:p>
          <a:p>
            <a:pPr algn="l"/>
            <a:r>
              <a:rPr lang="en-US" dirty="0"/>
              <a:t>Merge sort is </a:t>
            </a:r>
            <a:r>
              <a:rPr lang="en-US" b="1" dirty="0"/>
              <a:t>not adaptive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All, best worst and average case is O(</a:t>
            </a:r>
            <a:r>
              <a:rPr lang="en-US" dirty="0" err="1"/>
              <a:t>nlogn</a:t>
            </a:r>
            <a:r>
              <a:rPr lang="en-US" dirty="0"/>
              <a:t>) &amp; space complexity is O(n).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Complexity calculation</a:t>
            </a:r>
          </a:p>
          <a:p>
            <a:pPr algn="l"/>
            <a:r>
              <a:rPr lang="en-US" dirty="0"/>
              <a:t>T(n) 	 = 	2T(n/2)+n</a:t>
            </a:r>
          </a:p>
          <a:p>
            <a:pPr algn="l"/>
            <a:r>
              <a:rPr lang="en-US" dirty="0"/>
              <a:t>	 =	4T(n/4)+2n</a:t>
            </a:r>
          </a:p>
          <a:p>
            <a:pPr algn="l"/>
            <a:r>
              <a:rPr lang="en-US" dirty="0"/>
              <a:t>	 =	8T(n/8)+3n</a:t>
            </a:r>
          </a:p>
          <a:p>
            <a:pPr algn="l"/>
            <a:r>
              <a:rPr lang="en-US" dirty="0"/>
              <a:t>	 = 	(2^k)*T(n/2^k)+</a:t>
            </a:r>
            <a:r>
              <a:rPr lang="en-US" dirty="0" err="1"/>
              <a:t>kn</a:t>
            </a:r>
            <a:endParaRPr lang="en-US" dirty="0"/>
          </a:p>
          <a:p>
            <a:pPr algn="l"/>
            <a:r>
              <a:rPr lang="en-US" dirty="0"/>
              <a:t>If 2^k = n then T(n) = n*T(1) + ((</a:t>
            </a:r>
            <a:r>
              <a:rPr lang="en-US" dirty="0" err="1"/>
              <a:t>logn</a:t>
            </a:r>
            <a:r>
              <a:rPr lang="en-US" dirty="0"/>
              <a:t>)*n) = n + n*</a:t>
            </a:r>
            <a:r>
              <a:rPr lang="en-US" dirty="0" err="1"/>
              <a:t>logn</a:t>
            </a:r>
            <a:r>
              <a:rPr lang="en-US" dirty="0"/>
              <a:t> = </a:t>
            </a:r>
            <a:r>
              <a:rPr lang="en-US" dirty="0" err="1"/>
              <a:t>nlogn</a:t>
            </a:r>
            <a:r>
              <a:rPr lang="en-US" dirty="0"/>
              <a:t>	</a:t>
            </a:r>
          </a:p>
          <a:p>
            <a:pPr algn="l"/>
            <a:endParaRPr lang="en-US" dirty="0"/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174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A5785A-EB11-D42D-C0B0-87E8672FA2F3}"/>
              </a:ext>
            </a:extLst>
          </p:cNvPr>
          <p:cNvSpPr/>
          <p:nvPr/>
        </p:nvSpPr>
        <p:spPr>
          <a:xfrm>
            <a:off x="8448676" y="123825"/>
            <a:ext cx="647700" cy="419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CEDB32-6FD1-AD13-3A2A-8896B7620ACC}"/>
              </a:ext>
            </a:extLst>
          </p:cNvPr>
          <p:cNvSpPr/>
          <p:nvPr/>
        </p:nvSpPr>
        <p:spPr>
          <a:xfrm>
            <a:off x="9163051" y="123825"/>
            <a:ext cx="647700" cy="419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25914-A15B-CA24-2C07-B8E663E18840}"/>
              </a:ext>
            </a:extLst>
          </p:cNvPr>
          <p:cNvSpPr/>
          <p:nvPr/>
        </p:nvSpPr>
        <p:spPr>
          <a:xfrm>
            <a:off x="9886951" y="133350"/>
            <a:ext cx="647700" cy="419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9A417-A302-DD3D-2419-B4E15CBB724B}"/>
              </a:ext>
            </a:extLst>
          </p:cNvPr>
          <p:cNvSpPr/>
          <p:nvPr/>
        </p:nvSpPr>
        <p:spPr>
          <a:xfrm>
            <a:off x="11287126" y="123825"/>
            <a:ext cx="647700" cy="419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60DF5-F457-215B-045A-737115F144CE}"/>
              </a:ext>
            </a:extLst>
          </p:cNvPr>
          <p:cNvSpPr/>
          <p:nvPr/>
        </p:nvSpPr>
        <p:spPr>
          <a:xfrm>
            <a:off x="10591801" y="133350"/>
            <a:ext cx="647700" cy="419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4AEE4-A1E3-E34D-0303-9EC28255CF89}"/>
              </a:ext>
            </a:extLst>
          </p:cNvPr>
          <p:cNvSpPr txBox="1"/>
          <p:nvPr/>
        </p:nvSpPr>
        <p:spPr>
          <a:xfrm>
            <a:off x="8620125" y="581025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9551B-D525-99C2-EF3A-B68A0B23E38F}"/>
              </a:ext>
            </a:extLst>
          </p:cNvPr>
          <p:cNvSpPr txBox="1"/>
          <p:nvPr/>
        </p:nvSpPr>
        <p:spPr>
          <a:xfrm>
            <a:off x="9324975" y="59055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8806D-B4F3-E7A7-0691-ACAA24B2013F}"/>
              </a:ext>
            </a:extLst>
          </p:cNvPr>
          <p:cNvSpPr txBox="1"/>
          <p:nvPr/>
        </p:nvSpPr>
        <p:spPr>
          <a:xfrm>
            <a:off x="10791825" y="561975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89707-35EC-1CD5-395C-6F1E05CF323C}"/>
              </a:ext>
            </a:extLst>
          </p:cNvPr>
          <p:cNvSpPr txBox="1"/>
          <p:nvPr/>
        </p:nvSpPr>
        <p:spPr>
          <a:xfrm>
            <a:off x="10048875" y="59055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1DF09-50C9-8546-474D-E1FE905B6E59}"/>
              </a:ext>
            </a:extLst>
          </p:cNvPr>
          <p:cNvSpPr txBox="1"/>
          <p:nvPr/>
        </p:nvSpPr>
        <p:spPr>
          <a:xfrm>
            <a:off x="11449050" y="542925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6FC20-240B-0E50-E619-4FFA255D0ED7}"/>
              </a:ext>
            </a:extLst>
          </p:cNvPr>
          <p:cNvSpPr txBox="1"/>
          <p:nvPr/>
        </p:nvSpPr>
        <p:spPr>
          <a:xfrm>
            <a:off x="3733800" y="476250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</a:t>
            </a:r>
            <a:r>
              <a:rPr lang="en-US" dirty="0"/>
              <a:t>(arr,0,4)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23CC23-B54D-1710-07DC-3023A7F2A925}"/>
              </a:ext>
            </a:extLst>
          </p:cNvPr>
          <p:cNvCxnSpPr>
            <a:cxnSpLocks/>
          </p:cNvCxnSpPr>
          <p:nvPr/>
        </p:nvCxnSpPr>
        <p:spPr>
          <a:xfrm flipH="1">
            <a:off x="3267075" y="885825"/>
            <a:ext cx="942975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D17C63-BF13-AAC5-C7AB-F13C0B1B80CC}"/>
              </a:ext>
            </a:extLst>
          </p:cNvPr>
          <p:cNvCxnSpPr>
            <a:cxnSpLocks/>
          </p:cNvCxnSpPr>
          <p:nvPr/>
        </p:nvCxnSpPr>
        <p:spPr>
          <a:xfrm>
            <a:off x="4457700" y="914400"/>
            <a:ext cx="352425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B3C6B8-2592-14EB-ACBE-616F0CD4C34F}"/>
              </a:ext>
            </a:extLst>
          </p:cNvPr>
          <p:cNvCxnSpPr>
            <a:cxnSpLocks/>
          </p:cNvCxnSpPr>
          <p:nvPr/>
        </p:nvCxnSpPr>
        <p:spPr>
          <a:xfrm>
            <a:off x="4886325" y="885825"/>
            <a:ext cx="152400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8407DE-3077-028A-0861-E79921045A21}"/>
              </a:ext>
            </a:extLst>
          </p:cNvPr>
          <p:cNvSpPr txBox="1"/>
          <p:nvPr/>
        </p:nvSpPr>
        <p:spPr>
          <a:xfrm>
            <a:off x="2419350" y="1314450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</a:t>
            </a:r>
            <a:r>
              <a:rPr lang="en-US" dirty="0"/>
              <a:t>(arr,0,2)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E626B7-82B8-4CF3-41A3-185CC23687D6}"/>
              </a:ext>
            </a:extLst>
          </p:cNvPr>
          <p:cNvSpPr txBox="1"/>
          <p:nvPr/>
        </p:nvSpPr>
        <p:spPr>
          <a:xfrm>
            <a:off x="4543425" y="1276350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</a:t>
            </a:r>
            <a:r>
              <a:rPr lang="en-US" dirty="0"/>
              <a:t>(arr,3,4)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E42416-A6CD-92BC-5D8F-E50E1FA4A5E0}"/>
              </a:ext>
            </a:extLst>
          </p:cNvPr>
          <p:cNvSpPr txBox="1"/>
          <p:nvPr/>
        </p:nvSpPr>
        <p:spPr>
          <a:xfrm>
            <a:off x="6334125" y="1190625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dirty="0"/>
              <a:t>(arr,0,2,4)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1A9DE6-4075-59C6-836B-6517BCE0223E}"/>
              </a:ext>
            </a:extLst>
          </p:cNvPr>
          <p:cNvCxnSpPr>
            <a:cxnSpLocks/>
          </p:cNvCxnSpPr>
          <p:nvPr/>
        </p:nvCxnSpPr>
        <p:spPr>
          <a:xfrm flipH="1">
            <a:off x="1428750" y="1676400"/>
            <a:ext cx="1238250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9A26D0-30EA-0548-7E0C-D3D66CDF5F13}"/>
              </a:ext>
            </a:extLst>
          </p:cNvPr>
          <p:cNvCxnSpPr>
            <a:cxnSpLocks/>
          </p:cNvCxnSpPr>
          <p:nvPr/>
        </p:nvCxnSpPr>
        <p:spPr>
          <a:xfrm flipH="1">
            <a:off x="2381250" y="1704975"/>
            <a:ext cx="37147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812DFB-3F8B-6A4B-E5CC-7FBCCC9D669E}"/>
              </a:ext>
            </a:extLst>
          </p:cNvPr>
          <p:cNvCxnSpPr>
            <a:cxnSpLocks/>
          </p:cNvCxnSpPr>
          <p:nvPr/>
        </p:nvCxnSpPr>
        <p:spPr>
          <a:xfrm>
            <a:off x="2809875" y="1676400"/>
            <a:ext cx="83820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A339D4-2349-F432-B0BC-BA4ACF00867C}"/>
              </a:ext>
            </a:extLst>
          </p:cNvPr>
          <p:cNvSpPr txBox="1"/>
          <p:nvPr/>
        </p:nvSpPr>
        <p:spPr>
          <a:xfrm>
            <a:off x="904875" y="2190750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</a:t>
            </a:r>
            <a:r>
              <a:rPr lang="en-US" dirty="0"/>
              <a:t>(arr,0,1)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1EEC04-30F8-4574-5341-0B01CE636FE1}"/>
              </a:ext>
            </a:extLst>
          </p:cNvPr>
          <p:cNvSpPr txBox="1"/>
          <p:nvPr/>
        </p:nvSpPr>
        <p:spPr>
          <a:xfrm>
            <a:off x="2171700" y="2190750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</a:t>
            </a:r>
            <a:r>
              <a:rPr lang="en-US" dirty="0"/>
              <a:t>(arr,2,2)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B4BED0-FFD7-8D13-D558-EB0B6AAECCBE}"/>
              </a:ext>
            </a:extLst>
          </p:cNvPr>
          <p:cNvSpPr txBox="1"/>
          <p:nvPr/>
        </p:nvSpPr>
        <p:spPr>
          <a:xfrm>
            <a:off x="3381375" y="215265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dirty="0"/>
              <a:t>(arr,0,1,2)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214A80-8946-91B7-B05E-29D6CD440751}"/>
              </a:ext>
            </a:extLst>
          </p:cNvPr>
          <p:cNvCxnSpPr>
            <a:cxnSpLocks/>
          </p:cNvCxnSpPr>
          <p:nvPr/>
        </p:nvCxnSpPr>
        <p:spPr>
          <a:xfrm>
            <a:off x="4962525" y="165735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49E31B-89FC-87A5-D014-58EBE24180E4}"/>
              </a:ext>
            </a:extLst>
          </p:cNvPr>
          <p:cNvCxnSpPr>
            <a:cxnSpLocks/>
          </p:cNvCxnSpPr>
          <p:nvPr/>
        </p:nvCxnSpPr>
        <p:spPr>
          <a:xfrm>
            <a:off x="5295900" y="1666875"/>
            <a:ext cx="904875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336D01-6A97-ED0B-7A70-7430326EF8AC}"/>
              </a:ext>
            </a:extLst>
          </p:cNvPr>
          <p:cNvCxnSpPr>
            <a:cxnSpLocks/>
          </p:cNvCxnSpPr>
          <p:nvPr/>
        </p:nvCxnSpPr>
        <p:spPr>
          <a:xfrm>
            <a:off x="5538788" y="1598057"/>
            <a:ext cx="1947862" cy="44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065BC63-3E29-A7FF-5CC4-25013C807F3A}"/>
              </a:ext>
            </a:extLst>
          </p:cNvPr>
          <p:cNvSpPr txBox="1"/>
          <p:nvPr/>
        </p:nvSpPr>
        <p:spPr>
          <a:xfrm>
            <a:off x="7191375" y="2057400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dirty="0"/>
              <a:t>(arr,3,3,4)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5D035A-065D-CDF7-7CDC-F4D8BFD47368}"/>
              </a:ext>
            </a:extLst>
          </p:cNvPr>
          <p:cNvSpPr txBox="1"/>
          <p:nvPr/>
        </p:nvSpPr>
        <p:spPr>
          <a:xfrm>
            <a:off x="6019800" y="2038350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</a:t>
            </a:r>
            <a:r>
              <a:rPr lang="en-US" dirty="0"/>
              <a:t>(arr,4,4)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607E48-6E18-0618-B343-C3AEC0631677}"/>
              </a:ext>
            </a:extLst>
          </p:cNvPr>
          <p:cNvSpPr txBox="1"/>
          <p:nvPr/>
        </p:nvSpPr>
        <p:spPr>
          <a:xfrm>
            <a:off x="4810125" y="2066925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</a:t>
            </a:r>
            <a:r>
              <a:rPr lang="en-US" dirty="0"/>
              <a:t>(arr,3,3)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569F30-E12F-B03A-8465-2395204E91AE}"/>
              </a:ext>
            </a:extLst>
          </p:cNvPr>
          <p:cNvCxnSpPr>
            <a:cxnSpLocks/>
          </p:cNvCxnSpPr>
          <p:nvPr/>
        </p:nvCxnSpPr>
        <p:spPr>
          <a:xfrm flipH="1">
            <a:off x="962025" y="2667000"/>
            <a:ext cx="180975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980DDA-0A89-B237-266F-21A7BBEC3004}"/>
              </a:ext>
            </a:extLst>
          </p:cNvPr>
          <p:cNvCxnSpPr>
            <a:cxnSpLocks/>
          </p:cNvCxnSpPr>
          <p:nvPr/>
        </p:nvCxnSpPr>
        <p:spPr>
          <a:xfrm>
            <a:off x="1323975" y="2600325"/>
            <a:ext cx="800100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F83B30-C1C8-1D1F-925F-942A26C50EFD}"/>
              </a:ext>
            </a:extLst>
          </p:cNvPr>
          <p:cNvCxnSpPr>
            <a:cxnSpLocks/>
          </p:cNvCxnSpPr>
          <p:nvPr/>
        </p:nvCxnSpPr>
        <p:spPr>
          <a:xfrm>
            <a:off x="1581150" y="2598182"/>
            <a:ext cx="1543050" cy="57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7607B5D-A696-0099-8A6E-5C8B07D3CA94}"/>
              </a:ext>
            </a:extLst>
          </p:cNvPr>
          <p:cNvSpPr txBox="1"/>
          <p:nvPr/>
        </p:nvSpPr>
        <p:spPr>
          <a:xfrm>
            <a:off x="3086100" y="3076575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dirty="0"/>
              <a:t>(arr,0,0,1)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68B61F-2331-193B-BDD2-1B2F2570ACE5}"/>
              </a:ext>
            </a:extLst>
          </p:cNvPr>
          <p:cNvSpPr txBox="1"/>
          <p:nvPr/>
        </p:nvSpPr>
        <p:spPr>
          <a:xfrm>
            <a:off x="1790700" y="3324225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</a:t>
            </a:r>
            <a:r>
              <a:rPr lang="en-US" dirty="0"/>
              <a:t>(arr,1,1)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539BB2-847F-437B-1136-CBBB26A1D07C}"/>
              </a:ext>
            </a:extLst>
          </p:cNvPr>
          <p:cNvSpPr txBox="1"/>
          <p:nvPr/>
        </p:nvSpPr>
        <p:spPr>
          <a:xfrm>
            <a:off x="400050" y="3305175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</a:t>
            </a:r>
            <a:r>
              <a:rPr lang="en-US" dirty="0"/>
              <a:t>(arr,0,0)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31F14EBC-E1ED-7DA0-E3B8-645033726760}"/>
              </a:ext>
            </a:extLst>
          </p:cNvPr>
          <p:cNvSpPr/>
          <p:nvPr/>
        </p:nvSpPr>
        <p:spPr>
          <a:xfrm>
            <a:off x="8077200" y="1238250"/>
            <a:ext cx="876300" cy="2095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835EC33-AE76-5404-F64A-0E18397C4F83}"/>
              </a:ext>
            </a:extLst>
          </p:cNvPr>
          <p:cNvSpPr/>
          <p:nvPr/>
        </p:nvSpPr>
        <p:spPr>
          <a:xfrm>
            <a:off x="8477250" y="2124075"/>
            <a:ext cx="876300" cy="2095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7DDE07E8-F83F-8075-3B46-5AB061C6E54C}"/>
              </a:ext>
            </a:extLst>
          </p:cNvPr>
          <p:cNvSpPr/>
          <p:nvPr/>
        </p:nvSpPr>
        <p:spPr>
          <a:xfrm>
            <a:off x="8572500" y="2971800"/>
            <a:ext cx="876300" cy="2095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1F2182D-FC6B-2D63-62DB-BE1158817DE4}"/>
              </a:ext>
            </a:extLst>
          </p:cNvPr>
          <p:cNvSpPr txBox="1"/>
          <p:nvPr/>
        </p:nvSpPr>
        <p:spPr>
          <a:xfrm>
            <a:off x="9210676" y="119062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O(n) 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8796AF-597C-7B10-3724-0DD9F6EF9CA7}"/>
              </a:ext>
            </a:extLst>
          </p:cNvPr>
          <p:cNvSpPr txBox="1"/>
          <p:nvPr/>
        </p:nvSpPr>
        <p:spPr>
          <a:xfrm>
            <a:off x="9467851" y="20478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O(n) 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290EBA-77BA-D6C2-3EF1-879A82E6917E}"/>
              </a:ext>
            </a:extLst>
          </p:cNvPr>
          <p:cNvSpPr txBox="1"/>
          <p:nvPr/>
        </p:nvSpPr>
        <p:spPr>
          <a:xfrm>
            <a:off x="9563101" y="28479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O(n) </a:t>
            </a:r>
            <a:endParaRPr lang="en-US" dirty="0"/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4557F7DA-D171-3AD9-EA1F-461032FB71E4}"/>
              </a:ext>
            </a:extLst>
          </p:cNvPr>
          <p:cNvSpPr/>
          <p:nvPr/>
        </p:nvSpPr>
        <p:spPr>
          <a:xfrm>
            <a:off x="10239375" y="1228725"/>
            <a:ext cx="638175" cy="1866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5B2ADE-1F4E-4CC1-E7AC-47D1D25FDA96}"/>
              </a:ext>
            </a:extLst>
          </p:cNvPr>
          <p:cNvSpPr txBox="1"/>
          <p:nvPr/>
        </p:nvSpPr>
        <p:spPr>
          <a:xfrm>
            <a:off x="10934701" y="1971675"/>
            <a:ext cx="107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O(</a:t>
            </a:r>
            <a:r>
              <a:rPr lang="en-US" b="1" dirty="0" err="1"/>
              <a:t>nlogn</a:t>
            </a:r>
            <a:r>
              <a:rPr lang="en-US" b="1" dirty="0"/>
              <a:t>) 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C1D5D3-9339-36C3-4A85-73771669DAEB}"/>
              </a:ext>
            </a:extLst>
          </p:cNvPr>
          <p:cNvSpPr txBox="1"/>
          <p:nvPr/>
        </p:nvSpPr>
        <p:spPr>
          <a:xfrm>
            <a:off x="342900" y="4781549"/>
            <a:ext cx="1074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Since in merge sort every time array size reduces as N, N/2, N/4,…. 1</a:t>
            </a:r>
          </a:p>
          <a:p>
            <a:r>
              <a:rPr lang="en-US" b="1" dirty="0" err="1"/>
              <a:t>i.e</a:t>
            </a:r>
            <a:r>
              <a:rPr lang="en-US" b="1" dirty="0"/>
              <a:t> N,N/2,N/2^2,…,N/2^k</a:t>
            </a:r>
          </a:p>
          <a:p>
            <a:r>
              <a:rPr lang="en-US" b="1" dirty="0"/>
              <a:t>This height of the above tree is 2^k = N =&gt; k = </a:t>
            </a:r>
            <a:r>
              <a:rPr lang="en-US" b="1" dirty="0" err="1"/>
              <a:t>logN</a:t>
            </a:r>
            <a:r>
              <a:rPr lang="en-US" b="1" dirty="0"/>
              <a:t>  </a:t>
            </a:r>
          </a:p>
          <a:p>
            <a:r>
              <a:rPr lang="en-US" b="1" dirty="0"/>
              <a:t>Also in every stage O(n) space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4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2358-5D09-40D0-D70C-6E707E0C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198438"/>
            <a:ext cx="11772900" cy="77311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7F784-FE33-9654-60CA-6A9F377A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95376"/>
            <a:ext cx="6219825" cy="53244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Partition method basically returns the exact</a:t>
            </a:r>
          </a:p>
          <a:p>
            <a:pPr algn="l"/>
            <a:r>
              <a:rPr lang="en-US" dirty="0"/>
              <a:t>position of element (</a:t>
            </a:r>
            <a:r>
              <a:rPr lang="en-US" dirty="0" err="1"/>
              <a:t>i.e</a:t>
            </a:r>
            <a:r>
              <a:rPr lang="en-US" dirty="0"/>
              <a:t> element’s index after sorting) &amp; puts  pivot element in it’s index.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Quick sort method basically gets that pivot index and calls itself to reposition other elements(i.e. other than the pivot element).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simple words ever quicksort call will first position the pivot element at the right position and does the same for the rest.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Best case scenario is O(</a:t>
            </a:r>
            <a:r>
              <a:rPr lang="en-US" dirty="0" err="1"/>
              <a:t>nlogn</a:t>
            </a:r>
            <a:r>
              <a:rPr lang="en-US" dirty="0"/>
              <a:t>) [same as merge sort recurrence relation] &amp; worst case is O(n^2).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E05914-87AC-5063-4727-BDC9DA01FAB9}"/>
              </a:ext>
            </a:extLst>
          </p:cNvPr>
          <p:cNvSpPr txBox="1">
            <a:spLocks/>
          </p:cNvSpPr>
          <p:nvPr/>
        </p:nvSpPr>
        <p:spPr>
          <a:xfrm>
            <a:off x="7810500" y="608013"/>
            <a:ext cx="3076575" cy="45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45865-3058-4091-491F-A6817A1C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990601"/>
            <a:ext cx="5429250" cy="56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49EB-125D-4EB9-AAC7-B74A6C22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549" y="114300"/>
            <a:ext cx="4029076" cy="4286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NORMAL BUBBLE SORT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EC78E-5356-BECC-32AB-AFE73685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609601"/>
            <a:ext cx="100298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7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E7DDC-CD5F-FB1C-046A-C799BAAA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247650"/>
            <a:ext cx="4991100" cy="571500"/>
          </a:xfrm>
        </p:spPr>
        <p:txBody>
          <a:bodyPr/>
          <a:lstStyle/>
          <a:p>
            <a:r>
              <a:rPr lang="en-US" dirty="0"/>
              <a:t>If Array is in ascending order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744B905-A7DA-B68F-A1FF-212D5F13D9D4}"/>
              </a:ext>
            </a:extLst>
          </p:cNvPr>
          <p:cNvSpPr txBox="1">
            <a:spLocks/>
          </p:cNvSpPr>
          <p:nvPr/>
        </p:nvSpPr>
        <p:spPr>
          <a:xfrm>
            <a:off x="6677025" y="209550"/>
            <a:ext cx="4991100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Array is in descending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6C5E14-C64F-0D4A-BBE7-32497A8DC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96" y="695144"/>
            <a:ext cx="4887007" cy="2591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274012-8200-C065-38E8-AE5C11BF3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27" y="761824"/>
            <a:ext cx="4810796" cy="2514951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72EAE2E-D867-668C-C440-2C51DEADB157}"/>
              </a:ext>
            </a:extLst>
          </p:cNvPr>
          <p:cNvSpPr txBox="1">
            <a:spLocks/>
          </p:cNvSpPr>
          <p:nvPr/>
        </p:nvSpPr>
        <p:spPr>
          <a:xfrm>
            <a:off x="333374" y="3495674"/>
            <a:ext cx="11306175" cy="2886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matter how the input is the best and worst case time complexity is O(n^2). </a:t>
            </a:r>
          </a:p>
          <a:p>
            <a:r>
              <a:rPr lang="en-US" dirty="0"/>
              <a:t>Hence normal bubble sort </a:t>
            </a:r>
            <a:r>
              <a:rPr lang="en-US" b="1" dirty="0"/>
              <a:t>is not adaptable </a:t>
            </a:r>
            <a:r>
              <a:rPr lang="en-US" dirty="0"/>
              <a:t>(means if able to provide @ faster complexity for certain inputs).</a:t>
            </a:r>
          </a:p>
          <a:p>
            <a:r>
              <a:rPr lang="en-US" dirty="0"/>
              <a:t>Bubble sort </a:t>
            </a:r>
            <a:r>
              <a:rPr lang="en-US" b="1" dirty="0"/>
              <a:t>is stable</a:t>
            </a:r>
            <a:r>
              <a:rPr lang="en-US" dirty="0"/>
              <a:t>(because if there are two or more same elements then it’s order is preserved after sorting).</a:t>
            </a:r>
          </a:p>
          <a:p>
            <a:r>
              <a:rPr lang="en-US" dirty="0"/>
              <a:t>Space complexity is O(1)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1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2358-5D09-40D0-D70C-6E707E0C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198438"/>
            <a:ext cx="11772900" cy="773112"/>
          </a:xfrm>
        </p:spPr>
        <p:txBody>
          <a:bodyPr>
            <a:normAutofit fontScale="90000"/>
          </a:bodyPr>
          <a:lstStyle/>
          <a:p>
            <a:r>
              <a:rPr lang="en-US" dirty="0"/>
              <a:t>Modified Bubble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7F784-FE33-9654-60CA-6A9F377A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95376"/>
            <a:ext cx="5505450" cy="53244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in any one of the rounds no swaps happen then It’s guaranteed that the array is already sorted. So we don’t have to go through any other iterations.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Hence for normal case input like int </a:t>
            </a:r>
            <a:r>
              <a:rPr lang="en-US" dirty="0" err="1"/>
              <a:t>arr</a:t>
            </a:r>
            <a:r>
              <a:rPr lang="en-US" dirty="0"/>
              <a:t>[]={5,3,1,4,2}  in just 3 rounds the bubble sorting is done. Where as it would have taken one more round in normal bubble sort.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best case 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 in ascending order) then time complexity will be O(n) &amp; in </a:t>
            </a:r>
            <a:r>
              <a:rPr lang="en-US" b="1" dirty="0"/>
              <a:t>worst case 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 in descending order) it will take O(n^2) time.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Any other input will have time complexity between O(n) &amp; O(n^2).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Space complexity is O(1)</a:t>
            </a:r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AA1E2D-BB4B-7870-4030-92CFAB66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1123809"/>
            <a:ext cx="6143625" cy="51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3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E7DDC-CD5F-FB1C-046A-C799BAAA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5" y="762000"/>
            <a:ext cx="4991100" cy="571500"/>
          </a:xfrm>
        </p:spPr>
        <p:txBody>
          <a:bodyPr/>
          <a:lstStyle/>
          <a:p>
            <a:r>
              <a:rPr lang="en-US" dirty="0"/>
              <a:t>If Array is in ascending order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744B905-A7DA-B68F-A1FF-212D5F13D9D4}"/>
              </a:ext>
            </a:extLst>
          </p:cNvPr>
          <p:cNvSpPr txBox="1">
            <a:spLocks/>
          </p:cNvSpPr>
          <p:nvPr/>
        </p:nvSpPr>
        <p:spPr>
          <a:xfrm>
            <a:off x="6553200" y="2352675"/>
            <a:ext cx="4991100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Array is in descending 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BF96C-8F73-67FB-D107-51C2A21A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046" y="1200150"/>
            <a:ext cx="4739029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4896F-4887-2B60-54F6-B25F6B749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529" y="2847797"/>
            <a:ext cx="4772691" cy="2553056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85A1B09-32D7-C500-C07C-D01B38788860}"/>
              </a:ext>
            </a:extLst>
          </p:cNvPr>
          <p:cNvSpPr txBox="1">
            <a:spLocks/>
          </p:cNvSpPr>
          <p:nvPr/>
        </p:nvSpPr>
        <p:spPr>
          <a:xfrm>
            <a:off x="190500" y="180975"/>
            <a:ext cx="4991100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MODIFIED BUBBLE SORT 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0193AF-42F8-0BE6-6906-F80AADBDC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82" y="661610"/>
            <a:ext cx="5677267" cy="55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2358-5D09-40D0-D70C-6E707E0C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198438"/>
            <a:ext cx="11772900" cy="77311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7F784-FE33-9654-60CA-6A9F377A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95376"/>
            <a:ext cx="4772025" cy="53244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Outer loop runs for (N-1) times.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Inner loop runs for (N-1-i) times(initially </a:t>
            </a:r>
            <a:r>
              <a:rPr lang="en-US" dirty="0" err="1"/>
              <a:t>i</a:t>
            </a:r>
            <a:r>
              <a:rPr lang="en-US" dirty="0"/>
              <a:t>=0 hence N-1 times).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 -&gt; Let </a:t>
            </a:r>
            <a:r>
              <a:rPr lang="en-US" dirty="0" err="1"/>
              <a:t>arr</a:t>
            </a:r>
            <a:r>
              <a:rPr lang="en-US" dirty="0"/>
              <a:t>[] = {5,3,4,1,2}</a:t>
            </a:r>
          </a:p>
          <a:p>
            <a:pPr algn="l"/>
            <a:r>
              <a:rPr lang="en-US" dirty="0" err="1"/>
              <a:t>OuterLoop</a:t>
            </a:r>
            <a:r>
              <a:rPr lang="en-US" dirty="0"/>
              <a:t> -&gt; </a:t>
            </a:r>
            <a:r>
              <a:rPr lang="en-US" dirty="0" err="1"/>
              <a:t>InnerLoop</a:t>
            </a:r>
            <a:endParaRPr lang="en-US" dirty="0"/>
          </a:p>
          <a:p>
            <a:pPr algn="l"/>
            <a:r>
              <a:rPr lang="en-US" dirty="0"/>
              <a:t>Round 0      -&gt; 4 </a:t>
            </a:r>
          </a:p>
          <a:p>
            <a:pPr algn="l"/>
            <a:r>
              <a:rPr lang="en-US" dirty="0"/>
              <a:t>Round 1      -&gt; 3</a:t>
            </a:r>
          </a:p>
          <a:p>
            <a:pPr algn="l"/>
            <a:r>
              <a:rPr lang="en-US" dirty="0"/>
              <a:t>Round 2      -&gt; 2</a:t>
            </a:r>
          </a:p>
          <a:p>
            <a:pPr algn="l"/>
            <a:r>
              <a:rPr lang="en-US" dirty="0"/>
              <a:t>Round 3      -&gt; 1</a:t>
            </a:r>
          </a:p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908E9-C4B9-21CA-0688-82CB2B43B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5" t="4277" r="-1"/>
          <a:stretch/>
        </p:blipFill>
        <p:spPr>
          <a:xfrm>
            <a:off x="5800724" y="4371974"/>
            <a:ext cx="6105525" cy="2276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48210-D556-53CF-417D-36BA92C73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6" y="999835"/>
            <a:ext cx="6105878" cy="321974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1E05914-87AC-5063-4727-BDC9DA01FAB9}"/>
              </a:ext>
            </a:extLst>
          </p:cNvPr>
          <p:cNvSpPr txBox="1">
            <a:spLocks/>
          </p:cNvSpPr>
          <p:nvPr/>
        </p:nvSpPr>
        <p:spPr>
          <a:xfrm>
            <a:off x="7810500" y="608013"/>
            <a:ext cx="3076575" cy="45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90051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2358-5D09-40D0-D70C-6E707E0C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99" y="198438"/>
            <a:ext cx="5210175" cy="392112"/>
          </a:xfrm>
        </p:spPr>
        <p:txBody>
          <a:bodyPr>
            <a:noAutofit/>
          </a:bodyPr>
          <a:lstStyle/>
          <a:p>
            <a:r>
              <a:rPr lang="en-US" sz="2000" dirty="0"/>
              <a:t>Ascending order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F1678-F46A-912A-BF11-61F6FA7F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604837"/>
            <a:ext cx="5229225" cy="2671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E2307F-C225-DCFB-C12C-F5D891895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633412"/>
            <a:ext cx="5467350" cy="26336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7A1BCD1-7E6A-244C-FBEB-86882CA19F4A}"/>
              </a:ext>
            </a:extLst>
          </p:cNvPr>
          <p:cNvSpPr txBox="1">
            <a:spLocks/>
          </p:cNvSpPr>
          <p:nvPr/>
        </p:nvSpPr>
        <p:spPr>
          <a:xfrm>
            <a:off x="6438899" y="207963"/>
            <a:ext cx="5210175" cy="392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Descending order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4A6360D-77F5-C6C1-A06C-3F0159CC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3581400"/>
            <a:ext cx="11439525" cy="28384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Since selection sort is </a:t>
            </a:r>
            <a:r>
              <a:rPr lang="en-US" b="1" dirty="0"/>
              <a:t>not adaptable </a:t>
            </a:r>
            <a:r>
              <a:rPr lang="en-US" dirty="0"/>
              <a:t>both best and worst case time complexity is O(n^2).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Selection sort is</a:t>
            </a:r>
            <a:r>
              <a:rPr lang="en-US" b="1" dirty="0"/>
              <a:t> not stable </a:t>
            </a:r>
            <a:r>
              <a:rPr lang="en-US" dirty="0"/>
              <a:t>( consider </a:t>
            </a:r>
            <a:r>
              <a:rPr lang="en-US" dirty="0" err="1"/>
              <a:t>arr</a:t>
            </a:r>
            <a:r>
              <a:rPr lang="en-US" dirty="0"/>
              <a:t> = 4A,4B,1,2  if you dry run in first iteration itself 4A will be replace with 1 &amp; hence it’s position already altered so.)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Space complexity is O(1)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3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2358-5D09-40D0-D70C-6E707E0C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198438"/>
            <a:ext cx="11772900" cy="773112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7F784-FE33-9654-60CA-6A9F377A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95376"/>
            <a:ext cx="4772025" cy="53244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Outer loop runs for (N-1) times.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Inner loop runs for </a:t>
            </a:r>
            <a:r>
              <a:rPr lang="en-US" dirty="0" err="1"/>
              <a:t>i</a:t>
            </a:r>
            <a:r>
              <a:rPr lang="en-US" dirty="0"/>
              <a:t> times.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 -&gt; Let </a:t>
            </a:r>
            <a:r>
              <a:rPr lang="en-US" dirty="0" err="1"/>
              <a:t>arr</a:t>
            </a:r>
            <a:r>
              <a:rPr lang="en-US" dirty="0"/>
              <a:t>[] = {5,3,4,1,2}</a:t>
            </a:r>
          </a:p>
          <a:p>
            <a:pPr algn="l"/>
            <a:r>
              <a:rPr lang="en-US" dirty="0" err="1"/>
              <a:t>OuterLoop</a:t>
            </a:r>
            <a:r>
              <a:rPr lang="en-US" dirty="0"/>
              <a:t> -&gt; </a:t>
            </a:r>
            <a:r>
              <a:rPr lang="en-US" dirty="0" err="1"/>
              <a:t>InnerLoop</a:t>
            </a:r>
            <a:endParaRPr lang="en-US" dirty="0"/>
          </a:p>
          <a:p>
            <a:pPr algn="l"/>
            <a:r>
              <a:rPr lang="en-US" dirty="0" err="1"/>
              <a:t>i</a:t>
            </a:r>
            <a:r>
              <a:rPr lang="en-US" dirty="0"/>
              <a:t> = 1      -&gt;  j = 0 to 0 </a:t>
            </a:r>
          </a:p>
          <a:p>
            <a:pPr algn="l"/>
            <a:r>
              <a:rPr lang="en-US" dirty="0"/>
              <a:t>i = 2      -&gt;  j = 1 to 0</a:t>
            </a:r>
          </a:p>
          <a:p>
            <a:pPr algn="l"/>
            <a:r>
              <a:rPr lang="en-US" dirty="0" err="1"/>
              <a:t>i</a:t>
            </a:r>
            <a:r>
              <a:rPr lang="en-US" dirty="0"/>
              <a:t> = 3      -&gt;  j = 2 to 0</a:t>
            </a:r>
          </a:p>
          <a:p>
            <a:pPr algn="l"/>
            <a:r>
              <a:rPr lang="en-US" dirty="0" err="1"/>
              <a:t>i</a:t>
            </a:r>
            <a:r>
              <a:rPr lang="en-US" dirty="0"/>
              <a:t> = 4	 -&gt; j = 3 to 0</a:t>
            </a:r>
          </a:p>
          <a:p>
            <a:pPr algn="l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E05914-87AC-5063-4727-BDC9DA01FAB9}"/>
              </a:ext>
            </a:extLst>
          </p:cNvPr>
          <p:cNvSpPr txBox="1">
            <a:spLocks/>
          </p:cNvSpPr>
          <p:nvPr/>
        </p:nvSpPr>
        <p:spPr>
          <a:xfrm>
            <a:off x="7810500" y="608013"/>
            <a:ext cx="3076575" cy="45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FA67C-8637-9D18-2EAE-8CEE2861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081087"/>
            <a:ext cx="49339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0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07F784-FE33-9654-60CA-6A9F377A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11696700" cy="61912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Insertion sort for ascending order takes O(n) time </a:t>
            </a:r>
            <a:r>
              <a:rPr lang="en-US" dirty="0" err="1"/>
              <a:t>i.e</a:t>
            </a:r>
            <a:r>
              <a:rPr lang="en-US" dirty="0"/>
              <a:t> best case and takes O(n^2) times in worst case i.e. descending order hence it is </a:t>
            </a:r>
            <a:r>
              <a:rPr lang="en-US" b="1" dirty="0"/>
              <a:t>adaptive.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Insertion sort is also </a:t>
            </a:r>
            <a:r>
              <a:rPr lang="en-US" b="1" dirty="0"/>
              <a:t>stable.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Space complexity is O(1)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3F6F3F-7E9E-1D51-F91F-000ED83F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61" y="1904939"/>
            <a:ext cx="5039428" cy="876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E44705-8C4F-A47D-CE15-229868D6E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5" y="3457514"/>
            <a:ext cx="4934639" cy="876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3C041D-608B-4E1D-8425-7465FCE41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22" y="5057711"/>
            <a:ext cx="5048955" cy="91452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B1A2EF6-B01E-F1A4-88A3-01F0228EC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3075" y="1922463"/>
            <a:ext cx="6553200" cy="77311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 Case O(N^2)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116B09-705F-5792-5C67-402CB3B7439C}"/>
              </a:ext>
            </a:extLst>
          </p:cNvPr>
          <p:cNvSpPr txBox="1">
            <a:spLocks/>
          </p:cNvSpPr>
          <p:nvPr/>
        </p:nvSpPr>
        <p:spPr>
          <a:xfrm>
            <a:off x="5486401" y="5170488"/>
            <a:ext cx="6581774" cy="773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Descending Case O(N^2)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8FAB020-8E73-C58F-EA0F-C29A75AAAE1D}"/>
              </a:ext>
            </a:extLst>
          </p:cNvPr>
          <p:cNvSpPr txBox="1">
            <a:spLocks/>
          </p:cNvSpPr>
          <p:nvPr/>
        </p:nvSpPr>
        <p:spPr>
          <a:xfrm>
            <a:off x="5419725" y="3427413"/>
            <a:ext cx="6543675" cy="773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Ascending Case O(N)</a:t>
            </a:r>
          </a:p>
        </p:txBody>
      </p:sp>
    </p:spTree>
    <p:extLst>
      <p:ext uri="{BB962C8B-B14F-4D97-AF65-F5344CB8AC3E}">
        <p14:creationId xmlns:p14="http://schemas.microsoft.com/office/powerpoint/2010/main" val="207660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1064</Words>
  <Application>Microsoft Office PowerPoint</Application>
  <PresentationFormat>Widescreen</PresentationFormat>
  <Paragraphs>119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Bubble sort</vt:lpstr>
      <vt:lpstr>PowerPoint Presentation</vt:lpstr>
      <vt:lpstr>PowerPoint Presentation</vt:lpstr>
      <vt:lpstr>Modified Bubble sort</vt:lpstr>
      <vt:lpstr>PowerPoint Presentation</vt:lpstr>
      <vt:lpstr>Selection sort</vt:lpstr>
      <vt:lpstr>Ascending order</vt:lpstr>
      <vt:lpstr>Insertion sort</vt:lpstr>
      <vt:lpstr>Normal Case O(N^2)</vt:lpstr>
      <vt:lpstr>Merge sort</vt:lpstr>
      <vt:lpstr>PowerPoint Presentation</vt:lpstr>
      <vt:lpstr>PowerPoint Presentation</vt:lpstr>
      <vt:lpstr>Quick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Sampanna T</dc:creator>
  <cp:lastModifiedBy>Sampanna T</cp:lastModifiedBy>
  <cp:revision>13</cp:revision>
  <dcterms:created xsi:type="dcterms:W3CDTF">2022-06-10T08:35:49Z</dcterms:created>
  <dcterms:modified xsi:type="dcterms:W3CDTF">2022-06-29T05:34:39Z</dcterms:modified>
</cp:coreProperties>
</file>