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01" r:id="rId1"/>
  </p:sldMasterIdLst>
  <p:notesMasterIdLst>
    <p:notesMasterId r:id="rId26"/>
  </p:notesMasterIdLst>
  <p:sldIdLst>
    <p:sldId id="308" r:id="rId2"/>
    <p:sldId id="257" r:id="rId3"/>
    <p:sldId id="258" r:id="rId4"/>
    <p:sldId id="326" r:id="rId5"/>
    <p:sldId id="327" r:id="rId6"/>
    <p:sldId id="328" r:id="rId7"/>
    <p:sldId id="325" r:id="rId8"/>
    <p:sldId id="319" r:id="rId9"/>
    <p:sldId id="264" r:id="rId10"/>
    <p:sldId id="265" r:id="rId11"/>
    <p:sldId id="312" r:id="rId12"/>
    <p:sldId id="313" r:id="rId13"/>
    <p:sldId id="268" r:id="rId14"/>
    <p:sldId id="269" r:id="rId15"/>
    <p:sldId id="270" r:id="rId16"/>
    <p:sldId id="320" r:id="rId17"/>
    <p:sldId id="271" r:id="rId18"/>
    <p:sldId id="322" r:id="rId19"/>
    <p:sldId id="323" r:id="rId20"/>
    <p:sldId id="324" r:id="rId21"/>
    <p:sldId id="321" r:id="rId22"/>
    <p:sldId id="272" r:id="rId23"/>
    <p:sldId id="273" r:id="rId24"/>
    <p:sldId id="274" r:id="rId25"/>
  </p:sldIdLst>
  <p:sldSz cx="9144000" cy="5143500" type="screen16x9"/>
  <p:notesSz cx="6858000" cy="9144000"/>
  <p:embeddedFontLst>
    <p:embeddedFont>
      <p:font typeface="Old Standard TT" panose="020B0604020202020204" charset="0"/>
      <p:regular r:id="rId27"/>
      <p:bold r:id="rId28"/>
      <p:italic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  <p:embeddedFont>
      <p:font typeface="Wingdings 3" panose="05040102010807070707" pitchFamily="18" charset="2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6FC"/>
    <a:srgbClr val="42D0A2"/>
    <a:srgbClr val="00FF00"/>
    <a:srgbClr val="5FCBE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 autoAdjust="0"/>
    <p:restoredTop sz="94862" autoAdjust="0"/>
  </p:normalViewPr>
  <p:slideViewPr>
    <p:cSldViewPr snapToGrid="0">
      <p:cViewPr varScale="1">
        <p:scale>
          <a:sx n="121" d="100"/>
          <a:sy n="121" d="100"/>
        </p:scale>
        <p:origin x="97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58178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84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011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546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3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65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58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830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473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831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069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05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2599326"/>
      </p:ext>
    </p:extLst>
  </p:cSld>
  <p:clrMapOvr>
    <a:masterClrMapping/>
  </p:clrMapOvr>
  <p:transition spd="med">
    <p:blinds dir="vert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4815452"/>
      </p:ext>
    </p:extLst>
  </p:cSld>
  <p:clrMapOvr>
    <a:masterClrMapping/>
  </p:clrMapOvr>
  <p:transition spd="med">
    <p:blinds dir="vert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985796"/>
      </p:ext>
    </p:extLst>
  </p:cSld>
  <p:clrMapOvr>
    <a:masterClrMapping/>
  </p:clrMapOvr>
  <p:transition spd="med">
    <p:blinds dir="vert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0409837"/>
      </p:ext>
    </p:extLst>
  </p:cSld>
  <p:clrMapOvr>
    <a:masterClrMapping/>
  </p:clrMapOvr>
  <p:transition spd="med">
    <p:blinds dir="vert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87994"/>
      </p:ext>
    </p:extLst>
  </p:cSld>
  <p:clrMapOvr>
    <a:masterClrMapping/>
  </p:clrMapOvr>
  <p:transition spd="med">
    <p:blinds dir="vert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4361489"/>
      </p:ext>
    </p:extLst>
  </p:cSld>
  <p:clrMapOvr>
    <a:masterClrMapping/>
  </p:clrMapOvr>
  <p:transition spd="med">
    <p:blinds dir="vert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9231326"/>
      </p:ext>
    </p:extLst>
  </p:cSld>
  <p:clrMapOvr>
    <a:masterClrMapping/>
  </p:clrMapOvr>
  <p:transition spd="med">
    <p:blinds dir="vert"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9439044"/>
      </p:ext>
    </p:extLst>
  </p:cSld>
  <p:clrMapOvr>
    <a:masterClrMapping/>
  </p:clrMapOvr>
  <p:transition spd="med">
    <p:blinds dir="vert"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7975053"/>
      </p:ext>
    </p:extLst>
  </p:cSld>
  <p:clrMapOvr>
    <a:masterClrMapping/>
  </p:clrMapOvr>
  <p:transition spd="med"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0337931"/>
      </p:ext>
    </p:extLst>
  </p:cSld>
  <p:clrMapOvr>
    <a:masterClrMapping/>
  </p:clrMapOvr>
  <p:transition spd="med"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7215667"/>
      </p:ext>
    </p:extLst>
  </p:cSld>
  <p:clrMapOvr>
    <a:masterClrMapping/>
  </p:clrMapOvr>
  <p:transition spd="med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1929858"/>
      </p:ext>
    </p:extLst>
  </p:cSld>
  <p:clrMapOvr>
    <a:masterClrMapping/>
  </p:clrMapOvr>
  <p:transition spd="med">
    <p:blinds dir="vert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3656792"/>
      </p:ext>
    </p:extLst>
  </p:cSld>
  <p:clrMapOvr>
    <a:masterClrMapping/>
  </p:clrMapOvr>
  <p:transition spd="med">
    <p:blinds dir="vert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5749711"/>
      </p:ext>
    </p:extLst>
  </p:cSld>
  <p:clrMapOvr>
    <a:masterClrMapping/>
  </p:clrMapOvr>
  <p:transition spd="med">
    <p:blinds dir="vert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52198"/>
      </p:ext>
    </p:extLst>
  </p:cSld>
  <p:clrMapOvr>
    <a:masterClrMapping/>
  </p:clrMapOvr>
  <p:transition spd="med">
    <p:blinds dir="vert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9944671"/>
      </p:ext>
    </p:extLst>
  </p:cSld>
  <p:clrMapOvr>
    <a:masterClrMapping/>
  </p:clrMapOvr>
  <p:transition spd="med">
    <p:blinds dir="vert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1821154"/>
      </p:ext>
    </p:extLst>
  </p:cSld>
  <p:clrMapOvr>
    <a:masterClrMapping/>
  </p:clrMapOvr>
  <p:transition spd="med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255519"/>
      </p:ext>
    </p:extLst>
  </p:cSld>
  <p:clrMapOvr>
    <a:masterClrMapping/>
  </p:clrMapOvr>
  <p:transition spd="med">
    <p:blinds dir="vert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pPr/>
              <a:t>7/15/2021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69358"/>
      </p:ext>
    </p:extLst>
  </p:cSld>
  <p:clrMapOvr>
    <a:masterClrMapping/>
  </p:clrMapOvr>
  <p:transition spd="med">
    <p:blinds dir="vert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101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  <p:sldLayoutId id="2147483919" r:id="rId18"/>
    <p:sldLayoutId id="2147483920" r:id="rId19"/>
  </p:sldLayoutIdLst>
  <p:transition spd="med">
    <p:blinds dir="vert"/>
  </p:transition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BRatA6kA1TU5_nEr0qQfQeY0tBu33Tb/view?usp=sharing" TargetMode="External"/><Relationship Id="rId2" Type="http://schemas.openxmlformats.org/officeDocument/2006/relationships/hyperlink" Target="https://drive.google.com/file/d/1A0ZYztwv8MT9_U6fgL6bj3JlaJL8NRi8/view?usp=sharing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github.com/Sampanna-T/Major_Project" TargetMode="External"/><Relationship Id="rId4" Type="http://schemas.openxmlformats.org/officeDocument/2006/relationships/hyperlink" Target="https://drive.google.com/file/d/1vuV9zdcO2ioR7ldzeNKlt-gpCNgZObQ8/view?usp=sharin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fif"/><Relationship Id="rId3" Type="http://schemas.openxmlformats.org/officeDocument/2006/relationships/image" Target="../media/image4.jpeg"/><Relationship Id="rId7" Type="http://schemas.openxmlformats.org/officeDocument/2006/relationships/image" Target="../media/image8.jf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E540-FBB8-4160-A372-111CC3E3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35" y="92783"/>
            <a:ext cx="8591107" cy="365696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NATIONAL INSTITUTE OF ENGINEERING</a:t>
            </a: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MYSURU</a:t>
            </a: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</a:t>
            </a:r>
            <a:b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ENGINEERING </a:t>
            </a: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[EC0304]</a:t>
            </a:r>
            <a:b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ACCIDENT DETECTION AND AMBULANCE RESCUE</a:t>
            </a: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Anjanappa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b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Assistance Professor, Dept. of ECE.</a:t>
            </a:r>
            <a:b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9FF4-F18F-4EE1-B172-31E129A64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772" y="3749750"/>
            <a:ext cx="4791740" cy="139375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marL="0" indent="0" algn="ctr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Sampanna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                  :   4NI17EC104</a:t>
            </a:r>
          </a:p>
          <a:p>
            <a:pPr marL="0" indent="0" algn="ctr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Shamitha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:   4NI15EC096</a:t>
            </a:r>
          </a:p>
          <a:p>
            <a:pPr marL="0" indent="0" algn="ctr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Sagar Ashok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Ganagi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:   4NI17EC072</a:t>
            </a:r>
          </a:p>
          <a:p>
            <a:pPr marL="0" indent="0" algn="ctr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Vishnu Bhargav B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:   4NI17EC100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FECD0-EA8A-43E3-A573-8FED624E25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14049"/>
            <a:ext cx="686302" cy="686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684FD8-FE6C-4C6B-8784-95ECAF3D2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538" y="25522"/>
            <a:ext cx="863356" cy="86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53348"/>
      </p:ext>
    </p:extLst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WORKING(SUMMARY)</a:t>
            </a:r>
            <a:endParaRPr dirty="0"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311700" y="653025"/>
            <a:ext cx="8520600" cy="3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3020" lvl="0" indent="-330200" algn="just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other vehicles are nearby, buzzer will be turned on and the distance along with GPS location will be displayed in the LCD.</a:t>
            </a:r>
          </a:p>
          <a:p>
            <a:pPr marL="457200" marR="33020" lvl="0" indent="-330200" algn="just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 when accident occurs the GPS location will be displayed along with a message ACCIDENT on the LCD screen.</a:t>
            </a:r>
          </a:p>
          <a:p>
            <a:pPr marL="457200" marR="33020" lvl="0" indent="-330200" algn="just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only that, the accident status variable in the UBIDOTS will be updated and thus the mobile phone application(SMS_APP) will send SMS to the numbers being saved.</a:t>
            </a:r>
          </a:p>
          <a:p>
            <a:pPr marL="457200" marR="33020" lvl="0" indent="-330200" algn="just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1426" y="0"/>
            <a:ext cx="44358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SOFTWARE IMPLEMENTATION</a:t>
            </a:r>
          </a:p>
          <a:p>
            <a:r>
              <a:rPr lang="en-US" b="1" dirty="0"/>
              <a:t>1)ARDUINO NANO &amp; CAR_CONTROL APP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Google Shape;124;p21">
            <a:extLst>
              <a:ext uri="{FF2B5EF4-FFF2-40B4-BE49-F238E27FC236}">
                <a16:creationId xmlns:a16="http://schemas.microsoft.com/office/drawing/2014/main" id="{BDD43A5F-2932-401A-B1AD-7C964F9ECD41}"/>
              </a:ext>
            </a:extLst>
          </p:cNvPr>
          <p:cNvSpPr/>
          <p:nvPr/>
        </p:nvSpPr>
        <p:spPr>
          <a:xfrm>
            <a:off x="1438905" y="866777"/>
            <a:ext cx="1079939" cy="2995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0;p21">
            <a:extLst>
              <a:ext uri="{FF2B5EF4-FFF2-40B4-BE49-F238E27FC236}">
                <a16:creationId xmlns:a16="http://schemas.microsoft.com/office/drawing/2014/main" id="{A80C5E0D-F2B5-4E26-89B9-D9A5C89293BA}"/>
              </a:ext>
            </a:extLst>
          </p:cNvPr>
          <p:cNvSpPr/>
          <p:nvPr/>
        </p:nvSpPr>
        <p:spPr>
          <a:xfrm>
            <a:off x="2229123" y="2946259"/>
            <a:ext cx="2307709" cy="4958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LOCATION FROM GPS MODULE.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Flowchart: Sort 6">
            <a:extLst>
              <a:ext uri="{FF2B5EF4-FFF2-40B4-BE49-F238E27FC236}">
                <a16:creationId xmlns:a16="http://schemas.microsoft.com/office/drawing/2014/main" id="{FCA0C29B-FF55-4276-B06C-03731137D52E}"/>
              </a:ext>
            </a:extLst>
          </p:cNvPr>
          <p:cNvSpPr/>
          <p:nvPr/>
        </p:nvSpPr>
        <p:spPr>
          <a:xfrm>
            <a:off x="1044771" y="1387030"/>
            <a:ext cx="1883979" cy="811932"/>
          </a:xfrm>
          <a:prstGeom prst="flowChartSort">
            <a:avLst/>
          </a:prstGeom>
          <a:solidFill>
            <a:schemeClr val="accent3"/>
          </a:solidFill>
          <a:ln>
            <a:solidFill>
              <a:srgbClr val="42D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ARDUINO IS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8C6D3-B997-4E93-8891-E11C692A38A9}"/>
              </a:ext>
            </a:extLst>
          </p:cNvPr>
          <p:cNvSpPr txBox="1"/>
          <p:nvPr/>
        </p:nvSpPr>
        <p:spPr>
          <a:xfrm>
            <a:off x="3346537" y="1607754"/>
            <a:ext cx="85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" name="Google Shape;124;p21">
            <a:extLst>
              <a:ext uri="{FF2B5EF4-FFF2-40B4-BE49-F238E27FC236}">
                <a16:creationId xmlns:a16="http://schemas.microsoft.com/office/drawing/2014/main" id="{7B9A8034-EEAA-42CB-A6D4-45C9C7314E22}"/>
              </a:ext>
            </a:extLst>
          </p:cNvPr>
          <p:cNvSpPr/>
          <p:nvPr/>
        </p:nvSpPr>
        <p:spPr>
          <a:xfrm>
            <a:off x="170735" y="2217191"/>
            <a:ext cx="1079939" cy="2995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77EB7F-273D-472A-95C2-9B869753130F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1978875" y="1166321"/>
            <a:ext cx="7886" cy="22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CE6713-D5E0-4FE3-87F1-6352A12D970C}"/>
              </a:ext>
            </a:extLst>
          </p:cNvPr>
          <p:cNvCxnSpPr>
            <a:cxnSpLocks/>
          </p:cNvCxnSpPr>
          <p:nvPr/>
        </p:nvCxnSpPr>
        <p:spPr>
          <a:xfrm>
            <a:off x="3352778" y="1797182"/>
            <a:ext cx="0" cy="48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8F2EA6-1AED-4486-A674-4F3FA9EA7E6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928750" y="1792420"/>
            <a:ext cx="417787" cy="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BB5C67-AEB0-4868-B437-8366F6118EC4}"/>
              </a:ext>
            </a:extLst>
          </p:cNvPr>
          <p:cNvCxnSpPr>
            <a:cxnSpLocks/>
          </p:cNvCxnSpPr>
          <p:nvPr/>
        </p:nvCxnSpPr>
        <p:spPr>
          <a:xfrm>
            <a:off x="724097" y="1799810"/>
            <a:ext cx="0" cy="39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F116B-B72D-48AF-B404-4A06F0AA2315}"/>
              </a:ext>
            </a:extLst>
          </p:cNvPr>
          <p:cNvCxnSpPr>
            <a:cxnSpLocks/>
          </p:cNvCxnSpPr>
          <p:nvPr/>
        </p:nvCxnSpPr>
        <p:spPr>
          <a:xfrm flipH="1">
            <a:off x="724206" y="1795048"/>
            <a:ext cx="296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30;p21">
            <a:extLst>
              <a:ext uri="{FF2B5EF4-FFF2-40B4-BE49-F238E27FC236}">
                <a16:creationId xmlns:a16="http://schemas.microsoft.com/office/drawing/2014/main" id="{A6B83343-2E8E-4AAB-8E25-2220DF755A38}"/>
              </a:ext>
            </a:extLst>
          </p:cNvPr>
          <p:cNvSpPr/>
          <p:nvPr/>
        </p:nvSpPr>
        <p:spPr>
          <a:xfrm>
            <a:off x="2239634" y="2281156"/>
            <a:ext cx="2307709" cy="4958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DISTANCE USING HC-SR04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7605F9-7F5D-4225-BFD2-13EB4AC628D3}"/>
              </a:ext>
            </a:extLst>
          </p:cNvPr>
          <p:cNvCxnSpPr>
            <a:cxnSpLocks/>
          </p:cNvCxnSpPr>
          <p:nvPr/>
        </p:nvCxnSpPr>
        <p:spPr>
          <a:xfrm>
            <a:off x="3384637" y="2772518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130;p21">
            <a:extLst>
              <a:ext uri="{FF2B5EF4-FFF2-40B4-BE49-F238E27FC236}">
                <a16:creationId xmlns:a16="http://schemas.microsoft.com/office/drawing/2014/main" id="{F8980223-D070-4D94-8442-D7132367AC2A}"/>
              </a:ext>
            </a:extLst>
          </p:cNvPr>
          <p:cNvSpPr/>
          <p:nvPr/>
        </p:nvSpPr>
        <p:spPr>
          <a:xfrm>
            <a:off x="2258864" y="3653709"/>
            <a:ext cx="2307709" cy="4958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DATA SERIALLY FROM HC-05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72D8F2-7280-46E2-B818-432CDB97A034}"/>
              </a:ext>
            </a:extLst>
          </p:cNvPr>
          <p:cNvCxnSpPr>
            <a:cxnSpLocks/>
          </p:cNvCxnSpPr>
          <p:nvPr/>
        </p:nvCxnSpPr>
        <p:spPr>
          <a:xfrm>
            <a:off x="3386845" y="3476922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Sort 54">
            <a:extLst>
              <a:ext uri="{FF2B5EF4-FFF2-40B4-BE49-F238E27FC236}">
                <a16:creationId xmlns:a16="http://schemas.microsoft.com/office/drawing/2014/main" id="{FCD905AC-A967-4620-83B6-F3E970A2AAFE}"/>
              </a:ext>
            </a:extLst>
          </p:cNvPr>
          <p:cNvSpPr/>
          <p:nvPr/>
        </p:nvSpPr>
        <p:spPr>
          <a:xfrm>
            <a:off x="4815358" y="2729726"/>
            <a:ext cx="2259725" cy="730476"/>
          </a:xfrm>
          <a:prstGeom prst="flowChartSort">
            <a:avLst/>
          </a:prstGeom>
          <a:solidFill>
            <a:schemeClr val="accent3"/>
          </a:solidFill>
          <a:ln>
            <a:solidFill>
              <a:srgbClr val="42D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DISTANCE &lt; THRESHOLD</a:t>
            </a:r>
            <a:endParaRPr lang="en-US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29F8CD-DB40-41E1-B8D7-02511CC0C68B}"/>
              </a:ext>
            </a:extLst>
          </p:cNvPr>
          <p:cNvSpPr txBox="1"/>
          <p:nvPr/>
        </p:nvSpPr>
        <p:spPr>
          <a:xfrm>
            <a:off x="5130669" y="2106995"/>
            <a:ext cx="85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8D75096-D2B0-4DFE-AD8C-014172CE1712}"/>
              </a:ext>
            </a:extLst>
          </p:cNvPr>
          <p:cNvCxnSpPr>
            <a:cxnSpLocks/>
          </p:cNvCxnSpPr>
          <p:nvPr/>
        </p:nvCxnSpPr>
        <p:spPr>
          <a:xfrm>
            <a:off x="5933069" y="2509257"/>
            <a:ext cx="0" cy="20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0CF507-0D59-4436-878E-C4B2C8B325E3}"/>
              </a:ext>
            </a:extLst>
          </p:cNvPr>
          <p:cNvCxnSpPr>
            <a:cxnSpLocks/>
          </p:cNvCxnSpPr>
          <p:nvPr/>
        </p:nvCxnSpPr>
        <p:spPr>
          <a:xfrm>
            <a:off x="4568365" y="2504495"/>
            <a:ext cx="1358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Google Shape;130;p21">
            <a:extLst>
              <a:ext uri="{FF2B5EF4-FFF2-40B4-BE49-F238E27FC236}">
                <a16:creationId xmlns:a16="http://schemas.microsoft.com/office/drawing/2014/main" id="{0EFF2D50-1690-4DD5-BE70-043C59DD91D7}"/>
              </a:ext>
            </a:extLst>
          </p:cNvPr>
          <p:cNvSpPr/>
          <p:nvPr/>
        </p:nvSpPr>
        <p:spPr>
          <a:xfrm>
            <a:off x="6246703" y="3512179"/>
            <a:ext cx="2625649" cy="4958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RN ON THE BUZZER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INFO ON LCD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DEFE1B-A1EF-47E3-924D-3F1520927738}"/>
              </a:ext>
            </a:extLst>
          </p:cNvPr>
          <p:cNvSpPr txBox="1"/>
          <p:nvPr/>
        </p:nvSpPr>
        <p:spPr>
          <a:xfrm>
            <a:off x="7534910" y="2903153"/>
            <a:ext cx="85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4B3E4E8-9DDC-4CAE-954C-1795821A5B7B}"/>
              </a:ext>
            </a:extLst>
          </p:cNvPr>
          <p:cNvCxnSpPr>
            <a:cxnSpLocks/>
          </p:cNvCxnSpPr>
          <p:nvPr/>
        </p:nvCxnSpPr>
        <p:spPr>
          <a:xfrm>
            <a:off x="7541151" y="3092581"/>
            <a:ext cx="0" cy="37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0FB27F5-6005-4034-8D61-1F79119715A1}"/>
              </a:ext>
            </a:extLst>
          </p:cNvPr>
          <p:cNvCxnSpPr>
            <a:endCxn id="60" idx="1"/>
          </p:cNvCxnSpPr>
          <p:nvPr/>
        </p:nvCxnSpPr>
        <p:spPr>
          <a:xfrm flipV="1">
            <a:off x="7117123" y="3087819"/>
            <a:ext cx="417787" cy="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Google Shape;130;p21">
            <a:extLst>
              <a:ext uri="{FF2B5EF4-FFF2-40B4-BE49-F238E27FC236}">
                <a16:creationId xmlns:a16="http://schemas.microsoft.com/office/drawing/2014/main" id="{79A5EDE2-589F-42BD-9804-C84206ACEAD9}"/>
              </a:ext>
            </a:extLst>
          </p:cNvPr>
          <p:cNvSpPr/>
          <p:nvPr/>
        </p:nvSpPr>
        <p:spPr>
          <a:xfrm>
            <a:off x="4854082" y="3647827"/>
            <a:ext cx="1093765" cy="4958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MOTOR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CE29DE8-97F7-4771-932E-CA21057D3C99}"/>
              </a:ext>
            </a:extLst>
          </p:cNvPr>
          <p:cNvCxnSpPr>
            <a:stCxn id="53" idx="3"/>
            <a:endCxn id="63" idx="1"/>
          </p:cNvCxnSpPr>
          <p:nvPr/>
        </p:nvCxnSpPr>
        <p:spPr>
          <a:xfrm flipV="1">
            <a:off x="4566573" y="3895765"/>
            <a:ext cx="287509" cy="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0345100-AA3D-4A2A-BC51-C23D1C59DE6A}"/>
              </a:ext>
            </a:extLst>
          </p:cNvPr>
          <p:cNvCxnSpPr>
            <a:cxnSpLocks/>
          </p:cNvCxnSpPr>
          <p:nvPr/>
        </p:nvCxnSpPr>
        <p:spPr>
          <a:xfrm>
            <a:off x="3389892" y="414086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Sort 67">
            <a:extLst>
              <a:ext uri="{FF2B5EF4-FFF2-40B4-BE49-F238E27FC236}">
                <a16:creationId xmlns:a16="http://schemas.microsoft.com/office/drawing/2014/main" id="{F743FA8C-2752-4561-A9DB-1A09DA36E5A2}"/>
              </a:ext>
            </a:extLst>
          </p:cNvPr>
          <p:cNvSpPr/>
          <p:nvPr/>
        </p:nvSpPr>
        <p:spPr>
          <a:xfrm>
            <a:off x="2247578" y="4330043"/>
            <a:ext cx="2259725" cy="690389"/>
          </a:xfrm>
          <a:prstGeom prst="flowChartSort">
            <a:avLst/>
          </a:prstGeom>
          <a:solidFill>
            <a:schemeClr val="accent3"/>
          </a:solidFill>
          <a:ln>
            <a:solidFill>
              <a:srgbClr val="42D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1 RECEIVED FROM ESP8266</a:t>
            </a:r>
            <a:endParaRPr lang="en-US"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130;p21">
            <a:extLst>
              <a:ext uri="{FF2B5EF4-FFF2-40B4-BE49-F238E27FC236}">
                <a16:creationId xmlns:a16="http://schemas.microsoft.com/office/drawing/2014/main" id="{9AF334ED-917F-4FED-97B4-0B84092FC2D1}"/>
              </a:ext>
            </a:extLst>
          </p:cNvPr>
          <p:cNvSpPr/>
          <p:nvPr/>
        </p:nvSpPr>
        <p:spPr>
          <a:xfrm>
            <a:off x="5062662" y="4408489"/>
            <a:ext cx="2625649" cy="4958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ACCIDENT INFO ON THE LCD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3B3552-14EA-4B64-A718-31644622F57B}"/>
              </a:ext>
            </a:extLst>
          </p:cNvPr>
          <p:cNvSpPr txBox="1"/>
          <p:nvPr/>
        </p:nvSpPr>
        <p:spPr>
          <a:xfrm>
            <a:off x="4416872" y="4373997"/>
            <a:ext cx="85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149187-1E24-4B25-8718-360B4ACE2C8C}"/>
              </a:ext>
            </a:extLst>
          </p:cNvPr>
          <p:cNvCxnSpPr>
            <a:cxnSpLocks/>
          </p:cNvCxnSpPr>
          <p:nvPr/>
        </p:nvCxnSpPr>
        <p:spPr>
          <a:xfrm>
            <a:off x="4570736" y="4679343"/>
            <a:ext cx="427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4025C0F-DD51-4942-AD6A-0C1C65D6859C}"/>
              </a:ext>
            </a:extLst>
          </p:cNvPr>
          <p:cNvCxnSpPr>
            <a:cxnSpLocks/>
          </p:cNvCxnSpPr>
          <p:nvPr/>
        </p:nvCxnSpPr>
        <p:spPr>
          <a:xfrm>
            <a:off x="1998761" y="4682955"/>
            <a:ext cx="233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472D96BF-6494-4B60-9C23-8994B04F4000}"/>
              </a:ext>
            </a:extLst>
          </p:cNvPr>
          <p:cNvCxnSpPr/>
          <p:nvPr/>
        </p:nvCxnSpPr>
        <p:spPr>
          <a:xfrm flipV="1">
            <a:off x="1998663" y="2509838"/>
            <a:ext cx="0" cy="2166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7629B5B-35AD-4E98-A895-5977CB3FC6A1}"/>
              </a:ext>
            </a:extLst>
          </p:cNvPr>
          <p:cNvCxnSpPr>
            <a:cxnSpLocks/>
          </p:cNvCxnSpPr>
          <p:nvPr/>
        </p:nvCxnSpPr>
        <p:spPr>
          <a:xfrm>
            <a:off x="2000250" y="2510898"/>
            <a:ext cx="174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760294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6" grpId="0" animBg="1"/>
      <p:bldP spid="7" grpId="0" animBg="1"/>
      <p:bldP spid="8" grpId="0"/>
      <p:bldP spid="9" grpId="0" animBg="1"/>
      <p:bldP spid="35" grpId="0" animBg="1"/>
      <p:bldP spid="53" grpId="0" animBg="1"/>
      <p:bldP spid="55" grpId="0" animBg="1"/>
      <p:bldP spid="56" grpId="0"/>
      <p:bldP spid="59" grpId="0" animBg="1"/>
      <p:bldP spid="60" grpId="0"/>
      <p:bldP spid="63" grpId="0" animBg="1"/>
      <p:bldP spid="68" grpId="0" animBg="1"/>
      <p:bldP spid="69" grpId="0" animBg="1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8390" y="0"/>
            <a:ext cx="311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2)ESP8266 &amp; SMS APP</a:t>
            </a:r>
          </a:p>
        </p:txBody>
      </p:sp>
      <p:sp>
        <p:nvSpPr>
          <p:cNvPr id="4" name="Google Shape;124;p21">
            <a:extLst>
              <a:ext uri="{FF2B5EF4-FFF2-40B4-BE49-F238E27FC236}">
                <a16:creationId xmlns:a16="http://schemas.microsoft.com/office/drawing/2014/main" id="{92B05949-3F26-4527-86B4-B85ED33635C2}"/>
              </a:ext>
            </a:extLst>
          </p:cNvPr>
          <p:cNvSpPr/>
          <p:nvPr/>
        </p:nvSpPr>
        <p:spPr>
          <a:xfrm>
            <a:off x="1379479" y="386257"/>
            <a:ext cx="1079939" cy="2995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30;p21">
            <a:extLst>
              <a:ext uri="{FF2B5EF4-FFF2-40B4-BE49-F238E27FC236}">
                <a16:creationId xmlns:a16="http://schemas.microsoft.com/office/drawing/2014/main" id="{59CEAB44-99AF-41DC-8832-72F7B6169CBC}"/>
              </a:ext>
            </a:extLst>
          </p:cNvPr>
          <p:cNvSpPr/>
          <p:nvPr/>
        </p:nvSpPr>
        <p:spPr>
          <a:xfrm>
            <a:off x="1807091" y="1805891"/>
            <a:ext cx="3245756" cy="33821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FROM VIBRATION SENSOR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Flowchart: Sort 2">
            <a:extLst>
              <a:ext uri="{FF2B5EF4-FFF2-40B4-BE49-F238E27FC236}">
                <a16:creationId xmlns:a16="http://schemas.microsoft.com/office/drawing/2014/main" id="{F02601E6-AEAA-4F6D-A31E-4135E83CC4BA}"/>
              </a:ext>
            </a:extLst>
          </p:cNvPr>
          <p:cNvSpPr/>
          <p:nvPr/>
        </p:nvSpPr>
        <p:spPr>
          <a:xfrm>
            <a:off x="985345" y="906510"/>
            <a:ext cx="1883979" cy="811932"/>
          </a:xfrm>
          <a:prstGeom prst="flowChartSort">
            <a:avLst/>
          </a:prstGeom>
          <a:solidFill>
            <a:schemeClr val="accent3"/>
          </a:solidFill>
          <a:ln>
            <a:solidFill>
              <a:srgbClr val="42D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ESP8266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ON</a:t>
            </a:r>
          </a:p>
        </p:txBody>
      </p:sp>
      <p:sp>
        <p:nvSpPr>
          <p:cNvPr id="12" name="Flowchart: Sort 11">
            <a:extLst>
              <a:ext uri="{FF2B5EF4-FFF2-40B4-BE49-F238E27FC236}">
                <a16:creationId xmlns:a16="http://schemas.microsoft.com/office/drawing/2014/main" id="{827A13F8-05D1-4241-867D-820822DF2FE5}"/>
              </a:ext>
            </a:extLst>
          </p:cNvPr>
          <p:cNvSpPr/>
          <p:nvPr/>
        </p:nvSpPr>
        <p:spPr>
          <a:xfrm>
            <a:off x="2869323" y="2333293"/>
            <a:ext cx="1671144" cy="472970"/>
          </a:xfrm>
          <a:prstGeom prst="flowChartSort">
            <a:avLst/>
          </a:prstGeom>
          <a:solidFill>
            <a:srgbClr val="42D0A2"/>
          </a:solidFill>
          <a:ln>
            <a:solidFill>
              <a:srgbClr val="42D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HIGH</a:t>
            </a:r>
          </a:p>
        </p:txBody>
      </p:sp>
      <p:sp>
        <p:nvSpPr>
          <p:cNvPr id="13" name="Google Shape;130;p21">
            <a:extLst>
              <a:ext uri="{FF2B5EF4-FFF2-40B4-BE49-F238E27FC236}">
                <a16:creationId xmlns:a16="http://schemas.microsoft.com/office/drawing/2014/main" id="{38EE35AC-9EAA-4888-ACBD-E7DA23630208}"/>
              </a:ext>
            </a:extLst>
          </p:cNvPr>
          <p:cNvSpPr/>
          <p:nvPr/>
        </p:nvSpPr>
        <p:spPr>
          <a:xfrm>
            <a:off x="3457215" y="2935751"/>
            <a:ext cx="3416550" cy="469601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ARDUINO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VARIABLE IN UBIDOTS</a:t>
            </a:r>
          </a:p>
        </p:txBody>
      </p:sp>
      <p:sp>
        <p:nvSpPr>
          <p:cNvPr id="18" name="Flowchart: Sort 17">
            <a:extLst>
              <a:ext uri="{FF2B5EF4-FFF2-40B4-BE49-F238E27FC236}">
                <a16:creationId xmlns:a16="http://schemas.microsoft.com/office/drawing/2014/main" id="{A78E6E5A-D469-4845-A13A-2A71E3A717B1}"/>
              </a:ext>
            </a:extLst>
          </p:cNvPr>
          <p:cNvSpPr/>
          <p:nvPr/>
        </p:nvSpPr>
        <p:spPr>
          <a:xfrm>
            <a:off x="3936123" y="3665477"/>
            <a:ext cx="2094188" cy="551798"/>
          </a:xfrm>
          <a:prstGeom prst="flowChartSort">
            <a:avLst/>
          </a:prstGeom>
          <a:solidFill>
            <a:srgbClr val="42D0A2"/>
          </a:solidFill>
          <a:ln>
            <a:solidFill>
              <a:srgbClr val="42D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UPDATED</a:t>
            </a:r>
          </a:p>
        </p:txBody>
      </p:sp>
      <p:sp>
        <p:nvSpPr>
          <p:cNvPr id="20" name="Google Shape;130;p21">
            <a:extLst>
              <a:ext uri="{FF2B5EF4-FFF2-40B4-BE49-F238E27FC236}">
                <a16:creationId xmlns:a16="http://schemas.microsoft.com/office/drawing/2014/main" id="{EDC13A52-4C56-4ABD-A978-D0603D19DB10}"/>
              </a:ext>
            </a:extLst>
          </p:cNvPr>
          <p:cNvSpPr/>
          <p:nvPr/>
        </p:nvSpPr>
        <p:spPr>
          <a:xfrm>
            <a:off x="4828809" y="4367044"/>
            <a:ext cx="3077591" cy="68580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SMS TO EMERGENCY NUMBERS VIA SMS_APP AND INITIALIZE THE VARIABLE AGAIN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797D53-69DA-4192-ADBA-43BAC73A2B26}"/>
              </a:ext>
            </a:extLst>
          </p:cNvPr>
          <p:cNvSpPr txBox="1"/>
          <p:nvPr/>
        </p:nvSpPr>
        <p:spPr>
          <a:xfrm>
            <a:off x="3287111" y="1127234"/>
            <a:ext cx="85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4D4951-984D-4945-88DC-D21B0FB4BC00}"/>
              </a:ext>
            </a:extLst>
          </p:cNvPr>
          <p:cNvSpPr txBox="1"/>
          <p:nvPr/>
        </p:nvSpPr>
        <p:spPr>
          <a:xfrm>
            <a:off x="4905704" y="2391103"/>
            <a:ext cx="85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137EAE-9D7E-4BA9-8B69-B3937479BEE7}"/>
              </a:ext>
            </a:extLst>
          </p:cNvPr>
          <p:cNvSpPr txBox="1"/>
          <p:nvPr/>
        </p:nvSpPr>
        <p:spPr>
          <a:xfrm>
            <a:off x="6511817" y="3746937"/>
            <a:ext cx="85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F7AB27-18E1-42F7-9F84-0266FADF82F8}"/>
              </a:ext>
            </a:extLst>
          </p:cNvPr>
          <p:cNvSpPr txBox="1"/>
          <p:nvPr/>
        </p:nvSpPr>
        <p:spPr>
          <a:xfrm>
            <a:off x="2469932" y="2194035"/>
            <a:ext cx="85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9" name="Google Shape;124;p21">
            <a:extLst>
              <a:ext uri="{FF2B5EF4-FFF2-40B4-BE49-F238E27FC236}">
                <a16:creationId xmlns:a16="http://schemas.microsoft.com/office/drawing/2014/main" id="{5B907EBF-FF03-40D7-B908-2C9117274195}"/>
              </a:ext>
            </a:extLst>
          </p:cNvPr>
          <p:cNvSpPr/>
          <p:nvPr/>
        </p:nvSpPr>
        <p:spPr>
          <a:xfrm>
            <a:off x="176045" y="1752600"/>
            <a:ext cx="1079939" cy="2995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DB712F-67CD-424F-9F6B-9732A46A9F91}"/>
              </a:ext>
            </a:extLst>
          </p:cNvPr>
          <p:cNvSpPr txBox="1"/>
          <p:nvPr/>
        </p:nvSpPr>
        <p:spPr>
          <a:xfrm>
            <a:off x="3230399" y="3589720"/>
            <a:ext cx="85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46B50B-207F-4D6E-A161-E628316D0F08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>
            <a:off x="1919449" y="685801"/>
            <a:ext cx="7886" cy="22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01B6D2-ADDF-4B6D-8699-AD3E05980031}"/>
              </a:ext>
            </a:extLst>
          </p:cNvPr>
          <p:cNvCxnSpPr>
            <a:cxnSpLocks/>
          </p:cNvCxnSpPr>
          <p:nvPr/>
        </p:nvCxnSpPr>
        <p:spPr>
          <a:xfrm>
            <a:off x="3293352" y="1316662"/>
            <a:ext cx="0" cy="48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2A940D6-80EA-48BA-AD13-2B5C9908101B}"/>
              </a:ext>
            </a:extLst>
          </p:cNvPr>
          <p:cNvCxnSpPr>
            <a:stCxn id="3" idx="3"/>
            <a:endCxn id="16" idx="1"/>
          </p:cNvCxnSpPr>
          <p:nvPr/>
        </p:nvCxnSpPr>
        <p:spPr>
          <a:xfrm flipV="1">
            <a:off x="2869324" y="1311900"/>
            <a:ext cx="417787" cy="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964964-5EAB-40B6-A908-9CAD07BD93E1}"/>
              </a:ext>
            </a:extLst>
          </p:cNvPr>
          <p:cNvCxnSpPr>
            <a:cxnSpLocks/>
          </p:cNvCxnSpPr>
          <p:nvPr/>
        </p:nvCxnSpPr>
        <p:spPr>
          <a:xfrm>
            <a:off x="4988802" y="2573962"/>
            <a:ext cx="0" cy="36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FF69A2F-C7D9-4DCA-9198-1F4AA2203A6F}"/>
              </a:ext>
            </a:extLst>
          </p:cNvPr>
          <p:cNvCxnSpPr/>
          <p:nvPr/>
        </p:nvCxnSpPr>
        <p:spPr>
          <a:xfrm flipV="1">
            <a:off x="4564774" y="2569200"/>
            <a:ext cx="417787" cy="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24BAC99-5047-41F9-8D09-C2459E8A1B9D}"/>
              </a:ext>
            </a:extLst>
          </p:cNvPr>
          <p:cNvCxnSpPr>
            <a:cxnSpLocks/>
          </p:cNvCxnSpPr>
          <p:nvPr/>
        </p:nvCxnSpPr>
        <p:spPr>
          <a:xfrm>
            <a:off x="4980149" y="3429001"/>
            <a:ext cx="7886" cy="22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811FC37-44ED-4994-8153-E85C9736701C}"/>
              </a:ext>
            </a:extLst>
          </p:cNvPr>
          <p:cNvCxnSpPr>
            <a:cxnSpLocks/>
          </p:cNvCxnSpPr>
          <p:nvPr/>
        </p:nvCxnSpPr>
        <p:spPr>
          <a:xfrm>
            <a:off x="6506452" y="3939212"/>
            <a:ext cx="0" cy="41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A51D6D-FEC0-4B6B-B493-7A270ACFD778}"/>
              </a:ext>
            </a:extLst>
          </p:cNvPr>
          <p:cNvCxnSpPr>
            <a:cxnSpLocks/>
          </p:cNvCxnSpPr>
          <p:nvPr/>
        </p:nvCxnSpPr>
        <p:spPr>
          <a:xfrm flipV="1">
            <a:off x="6082424" y="3934450"/>
            <a:ext cx="417787" cy="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E4EF9BB-E3F8-4548-B541-059A5D71BEE0}"/>
              </a:ext>
            </a:extLst>
          </p:cNvPr>
          <p:cNvCxnSpPr>
            <a:cxnSpLocks/>
          </p:cNvCxnSpPr>
          <p:nvPr/>
        </p:nvCxnSpPr>
        <p:spPr>
          <a:xfrm flipV="1">
            <a:off x="2393950" y="2565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CDC23B-BC2B-4E3A-A59B-A2D4E1A3CF2E}"/>
              </a:ext>
            </a:extLst>
          </p:cNvPr>
          <p:cNvCxnSpPr/>
          <p:nvPr/>
        </p:nvCxnSpPr>
        <p:spPr>
          <a:xfrm flipV="1">
            <a:off x="2387600" y="2209800"/>
            <a:ext cx="0" cy="34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EE6C45-CC76-4FD1-8532-CBBB13160440}"/>
              </a:ext>
            </a:extLst>
          </p:cNvPr>
          <p:cNvCxnSpPr>
            <a:cxnSpLocks/>
          </p:cNvCxnSpPr>
          <p:nvPr/>
        </p:nvCxnSpPr>
        <p:spPr>
          <a:xfrm>
            <a:off x="2178050" y="47117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9581AE1-F487-461A-8062-F9E078C9A90B}"/>
              </a:ext>
            </a:extLst>
          </p:cNvPr>
          <p:cNvCxnSpPr>
            <a:cxnSpLocks/>
          </p:cNvCxnSpPr>
          <p:nvPr/>
        </p:nvCxnSpPr>
        <p:spPr>
          <a:xfrm flipV="1">
            <a:off x="2171700" y="2216150"/>
            <a:ext cx="0" cy="248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F77CAD-E3E2-4AB7-A32F-F1E54ED89BE4}"/>
              </a:ext>
            </a:extLst>
          </p:cNvPr>
          <p:cNvCxnSpPr>
            <a:cxnSpLocks/>
          </p:cNvCxnSpPr>
          <p:nvPr/>
        </p:nvCxnSpPr>
        <p:spPr>
          <a:xfrm>
            <a:off x="2292350" y="3949700"/>
            <a:ext cx="165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85464A-7849-41F8-8986-BAA5D7361F6D}"/>
              </a:ext>
            </a:extLst>
          </p:cNvPr>
          <p:cNvCxnSpPr>
            <a:cxnSpLocks/>
          </p:cNvCxnSpPr>
          <p:nvPr/>
        </p:nvCxnSpPr>
        <p:spPr>
          <a:xfrm flipV="1">
            <a:off x="2286000" y="2209800"/>
            <a:ext cx="0" cy="173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1B86289-0977-426E-B789-F029F0B85CE6}"/>
              </a:ext>
            </a:extLst>
          </p:cNvPr>
          <p:cNvCxnSpPr>
            <a:cxnSpLocks/>
          </p:cNvCxnSpPr>
          <p:nvPr/>
        </p:nvCxnSpPr>
        <p:spPr>
          <a:xfrm>
            <a:off x="671021" y="1319290"/>
            <a:ext cx="0" cy="39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AD79A1-4AD8-485C-8BBB-CF8C5A7C2E35}"/>
              </a:ext>
            </a:extLst>
          </p:cNvPr>
          <p:cNvCxnSpPr>
            <a:cxnSpLocks/>
          </p:cNvCxnSpPr>
          <p:nvPr/>
        </p:nvCxnSpPr>
        <p:spPr>
          <a:xfrm flipH="1">
            <a:off x="664780" y="1314528"/>
            <a:ext cx="296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6BDD53-2C6B-4B14-8EE0-35BB49E81D6E}"/>
              </a:ext>
            </a:extLst>
          </p:cNvPr>
          <p:cNvCxnSpPr>
            <a:cxnSpLocks/>
          </p:cNvCxnSpPr>
          <p:nvPr/>
        </p:nvCxnSpPr>
        <p:spPr>
          <a:xfrm>
            <a:off x="3695698" y="2207173"/>
            <a:ext cx="0" cy="11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416376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3" grpId="0" animBg="1"/>
      <p:bldP spid="12" grpId="0" animBg="1"/>
      <p:bldP spid="13" grpId="0" animBg="1"/>
      <p:bldP spid="18" grpId="0" animBg="1"/>
      <p:bldP spid="20" grpId="0" animBg="1"/>
      <p:bldP spid="16" grpId="0"/>
      <p:bldP spid="23" grpId="0"/>
      <p:bldP spid="24" grpId="0"/>
      <p:bldP spid="25" grpId="0"/>
      <p:bldP spid="29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485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ADVANTAGES </a:t>
            </a:r>
            <a:endParaRPr sz="4000" dirty="0"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required to save the people is less.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loss of Human life.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cost for maintenance.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by any moving vehicle as it is not bulky.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avoid the collisions.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need any operation manually.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system is based on the fact that network is available, if network fails then the entire system fails.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supply of power is essential and incase batteries are used it has to be replaced every time when it gets discharged completely.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have a bit of delay because of all the circuit components.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-59200" y="156400"/>
            <a:ext cx="518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98024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deals with the detection of the accidents. But this can be extended by providing medication to the victims at the accident spot.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improve our system by getting the mobile numbers dynamically.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Fire detection Sensor in case of any fire accident.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make the entire system work without Internet.</a:t>
            </a: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 idx="4294967295"/>
          </p:nvPr>
        </p:nvSpPr>
        <p:spPr>
          <a:xfrm>
            <a:off x="4498975" y="157163"/>
            <a:ext cx="464502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30200"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Stolen vehicle recovery.</a:t>
            </a:r>
          </a:p>
          <a:p>
            <a:pPr lvl="0" indent="-330200"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bus, cab companies to detect if any accident occurs.</a:t>
            </a:r>
          </a:p>
          <a:p>
            <a:pPr lvl="0" indent="-330200"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implemented to brake system to avoid accident and control speed.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 CONCLUSIONS</a:t>
            </a:r>
            <a:endParaRPr dirty="0"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marR="33020" lvl="0" indent="-285750" algn="just">
              <a:lnSpc>
                <a:spcPct val="146250"/>
              </a:lnSpc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system is developed to provide the information about the accident occurred and the location of the accident.</a:t>
            </a:r>
          </a:p>
          <a:p>
            <a:pPr marL="412750" marR="33020" indent="-285750" algn="just">
              <a:lnSpc>
                <a:spcPct val="146250"/>
              </a:lnSpc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SMS is sent to the emergency numbers.</a:t>
            </a:r>
          </a:p>
          <a:p>
            <a:pPr marL="412750" marR="33020" lvl="0" indent="-285750" algn="just">
              <a:lnSpc>
                <a:spcPct val="146250"/>
              </a:lnSpc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system alerts driver if obstacle is very near to the car. </a:t>
            </a:r>
          </a:p>
          <a:p>
            <a:pPr marL="412750" marR="33020" lvl="0" indent="-285750" algn="just">
              <a:lnSpc>
                <a:spcPct val="146250"/>
              </a:lnSpc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Minimizes unwanted collisions to a great extent compared to normal behavior.</a:t>
            </a:r>
            <a:endParaRPr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18" y="624841"/>
            <a:ext cx="7539541" cy="4185650"/>
          </a:xfrm>
          <a:prstGeom prst="rect">
            <a:avLst/>
          </a:prstGeom>
        </p:spPr>
      </p:pic>
      <p:sp>
        <p:nvSpPr>
          <p:cNvPr id="4" name="Google Shape;179;p28">
            <a:extLst>
              <a:ext uri="{FF2B5EF4-FFF2-40B4-BE49-F238E27FC236}">
                <a16:creationId xmlns:a16="http://schemas.microsoft.com/office/drawing/2014/main" id="{46A2F009-7100-43F6-94B8-AE5EBD890E72}"/>
              </a:ext>
            </a:extLst>
          </p:cNvPr>
          <p:cNvSpPr txBox="1">
            <a:spLocks/>
          </p:cNvSpPr>
          <p:nvPr/>
        </p:nvSpPr>
        <p:spPr>
          <a:xfrm>
            <a:off x="502200" y="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187842275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35" t="16154" r="17378" b="57124"/>
          <a:stretch/>
        </p:blipFill>
        <p:spPr>
          <a:xfrm>
            <a:off x="563880" y="1424940"/>
            <a:ext cx="2750820" cy="2392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27" t="28018" r="18453" b="46479"/>
          <a:stretch/>
        </p:blipFill>
        <p:spPr>
          <a:xfrm>
            <a:off x="5280660" y="1432560"/>
            <a:ext cx="2712720" cy="230886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1166277-4BEC-4AB8-B6A9-C66CDFE76525}"/>
              </a:ext>
            </a:extLst>
          </p:cNvPr>
          <p:cNvSpPr/>
          <p:nvPr/>
        </p:nvSpPr>
        <p:spPr>
          <a:xfrm>
            <a:off x="3436620" y="2004060"/>
            <a:ext cx="1615440" cy="55626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62ADF4-5C7A-4C19-B614-6E2105A36CD9}"/>
              </a:ext>
            </a:extLst>
          </p:cNvPr>
          <p:cNvSpPr txBox="1"/>
          <p:nvPr/>
        </p:nvSpPr>
        <p:spPr>
          <a:xfrm>
            <a:off x="3627120" y="1501140"/>
            <a:ext cx="143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Accident occurred</a:t>
            </a:r>
          </a:p>
        </p:txBody>
      </p:sp>
      <p:sp>
        <p:nvSpPr>
          <p:cNvPr id="7" name="Google Shape;179;p28">
            <a:extLst>
              <a:ext uri="{FF2B5EF4-FFF2-40B4-BE49-F238E27FC236}">
                <a16:creationId xmlns:a16="http://schemas.microsoft.com/office/drawing/2014/main" id="{EAD183C5-3093-4557-A501-03756A0E62E0}"/>
              </a:ext>
            </a:extLst>
          </p:cNvPr>
          <p:cNvSpPr txBox="1">
            <a:spLocks/>
          </p:cNvSpPr>
          <p:nvPr/>
        </p:nvSpPr>
        <p:spPr>
          <a:xfrm>
            <a:off x="471720" y="23166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STATUS IN UBIDOTS SERVER  BEFORE AND AFTER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6024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540150"/>
            <a:ext cx="8520600" cy="4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33020" lvl="0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usage of vehicles are rapidly increasing and at the same time the number 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accidents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also increased.</a:t>
            </a:r>
          </a:p>
          <a:p>
            <a:pPr marR="33020">
              <a:lnSpc>
                <a:spcPct val="146250"/>
              </a:lnSpc>
              <a:buClr>
                <a:schemeClr val="dk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a times an accident goes unnoticed. </a:t>
            </a:r>
            <a:endParaRPr lang="en-US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33020" lvl="0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of our project is to detect the location of the vehicle where accident has occurred. </a:t>
            </a:r>
          </a:p>
          <a:p>
            <a:pPr marR="33020" lvl="0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scheme is fully automate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R="33020" lvl="0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consists of microcontroller board with sensors and display. This display unit is provided for user to view the parameters like distance, location and accident occurred. </a:t>
            </a:r>
          </a:p>
          <a:p>
            <a:pPr marR="33020" lvl="0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GPS is used to find the location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accident had occurred as it continuously reads the data from satellite.</a:t>
            </a:r>
          </a:p>
          <a:p>
            <a:pPr marR="33020" lvl="0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henever accident occur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s,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sends the data to the microcontroller. </a:t>
            </a:r>
            <a:endParaRPr lang="en-US" sz="1600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6" y="893618"/>
            <a:ext cx="2261057" cy="33025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170" y="282612"/>
            <a:ext cx="2918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" r="-1345" b="56536"/>
          <a:stretch/>
        </p:blipFill>
        <p:spPr>
          <a:xfrm>
            <a:off x="3094785" y="851555"/>
            <a:ext cx="2205965" cy="3552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58" y="813323"/>
            <a:ext cx="2369128" cy="356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528172-38A6-40CC-BB94-13CAF3B49AF7}"/>
              </a:ext>
            </a:extLst>
          </p:cNvPr>
          <p:cNvSpPr/>
          <p:nvPr/>
        </p:nvSpPr>
        <p:spPr>
          <a:xfrm>
            <a:off x="3261170" y="274992"/>
            <a:ext cx="2918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SMS DETAILS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1BD416-C97A-4936-B690-B331FB4CD79F}"/>
              </a:ext>
            </a:extLst>
          </p:cNvPr>
          <p:cNvSpPr/>
          <p:nvPr/>
        </p:nvSpPr>
        <p:spPr>
          <a:xfrm>
            <a:off x="5836730" y="236892"/>
            <a:ext cx="2918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 LOCATION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51744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64386"/>
            <a:ext cx="8657639" cy="4808305"/>
          </a:xfrm>
        </p:spPr>
        <p:txBody>
          <a:bodyPr/>
          <a:lstStyle/>
          <a:p>
            <a:pPr marL="13970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Video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it-IT" sz="1600" b="0" i="0" dirty="0">
                <a:solidFill>
                  <a:srgbClr val="24292E"/>
                </a:solidFill>
                <a:effectLst/>
                <a:latin typeface="-apple-system"/>
              </a:rPr>
              <a:t>phase1 video =&gt; </a:t>
            </a:r>
            <a:r>
              <a:rPr lang="it-IT" sz="1600" b="0" i="0" u="sng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https://drive.google.com/file/d/1A0ZYztwv8MT9_U6fgL6bj3JlaJL8NRi8/view?usp=sharing</a:t>
            </a:r>
            <a:endParaRPr lang="it-IT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it-IT" sz="1600" b="0" i="0" dirty="0">
                <a:solidFill>
                  <a:srgbClr val="24292E"/>
                </a:solidFill>
                <a:effectLst/>
                <a:latin typeface="-apple-system"/>
              </a:rPr>
              <a:t>phase2 video =&gt; </a:t>
            </a:r>
            <a:r>
              <a:rPr lang="it-IT" sz="1600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https://drive.google.com/file/d/1iBRatA6kA1TU5_nEr0qQfQeY0tBu33Tb/view?usp=sharing</a:t>
            </a:r>
            <a:endParaRPr lang="it-IT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it-IT" sz="1600" b="0" i="0" dirty="0">
                <a:solidFill>
                  <a:srgbClr val="24292E"/>
                </a:solidFill>
                <a:effectLst/>
                <a:latin typeface="-apple-system"/>
              </a:rPr>
              <a:t>phase3 video</a:t>
            </a:r>
          </a:p>
          <a:p>
            <a:pPr marL="139700" indent="0" algn="l">
              <a:buNone/>
            </a:pPr>
            <a:r>
              <a:rPr lang="it-IT" sz="1600" dirty="0">
                <a:solidFill>
                  <a:srgbClr val="24292E"/>
                </a:solidFill>
                <a:latin typeface="-apple-system"/>
              </a:rPr>
              <a:t> 	 </a:t>
            </a:r>
            <a:r>
              <a:rPr lang="it-IT" sz="1600" b="0" i="0" dirty="0">
                <a:solidFill>
                  <a:srgbClr val="24292E"/>
                </a:solidFill>
                <a:effectLst/>
                <a:latin typeface="-apple-system"/>
              </a:rPr>
              <a:t> =&gt; </a:t>
            </a:r>
            <a:r>
              <a:rPr lang="it-IT" sz="1600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https://drive.google.com/file/d/1vuV9zdcO2ioR7ldzeNKlt-gpCNgZObQ8/view?usp=sharing</a:t>
            </a:r>
            <a:endParaRPr lang="it-IT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3970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=&gt; </a:t>
            </a:r>
            <a:r>
              <a:rPr lang="en-US" sz="1800" dirty="0">
                <a:hlinkClick r:id="rId5" tooltip="https://github.com/Sampanna-T/Major_Project"/>
              </a:rPr>
              <a:t>https://github.com/Sampanna-T/Major_Project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1441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REFERENCE</a:t>
            </a:r>
            <a:endParaRPr dirty="0"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1600" dirty="0"/>
              <a:t>[1] </a:t>
            </a:r>
            <a:r>
              <a:rPr lang="en-US" sz="1600" dirty="0"/>
              <a:t>“GSM &amp; GPS Based Vehicle Theft Control System”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S.S.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Kanese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S.A. Yadav, S.B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Jadav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M.M Kadam (IRJET--</a:t>
            </a:r>
            <a:r>
              <a:rPr lang="en-US" sz="1600" dirty="0"/>
              <a:t> Volume: 05 Issue: 03 | Mar-2018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>
              <a:buNone/>
            </a:pPr>
            <a:endParaRPr lang="en" sz="1600" dirty="0"/>
          </a:p>
          <a:p>
            <a:pPr marL="0" lvl="0" indent="0">
              <a:buNone/>
            </a:pPr>
            <a:r>
              <a:rPr lang="en" sz="1600" dirty="0"/>
              <a:t>[2]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Vehicle Accident Detection and Messaging System Using GSM and GPS Modem by Nimisha Chaturvedi, Pallika Srivastava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(IRJET--Volume: 05 Issue: 03 | Mar-2018).</a:t>
            </a:r>
          </a:p>
          <a:p>
            <a:pPr marL="0" lvl="0" indent="0">
              <a:buNone/>
            </a:pPr>
            <a:endParaRPr lang="en" sz="1600" i="1" dirty="0"/>
          </a:p>
          <a:p>
            <a:pPr marL="0" indent="0">
              <a:buNone/>
            </a:pPr>
            <a:r>
              <a:rPr lang="en" sz="1600" dirty="0"/>
              <a:t> [3]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WOMEN SAFETY DEVICE WITH GPS, GSM AND HEALTH MONITORING SYSTEM Piyush Kumar Verma, Arpit Sharma, Dhruv Varshney, Manish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Zadoo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(IRJET--</a:t>
            </a:r>
            <a:r>
              <a:rPr lang="en-US" sz="1600" dirty="0"/>
              <a:t>Volume: 05 Issue: 03 | Mar-2018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239781" y="158229"/>
            <a:ext cx="8520600" cy="43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1600" dirty="0"/>
              <a:t>[4]</a:t>
            </a:r>
            <a:r>
              <a:rPr lang="en-US" sz="1600" dirty="0"/>
              <a:t> GPS Based Real Time Vehicle Tracking System for Kid’s Safety Using RFID and GSM.(IJARIIT-- Volume: 04 Issue: 01 | 2018).</a:t>
            </a:r>
            <a:endParaRPr sz="16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[5]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Road Traffic Accidents in India: Issues and Challenges, Sanjay Kumar Singh   https://doi.org/10.1016/j.trpro.2017.05.484.</a:t>
            </a:r>
            <a:endParaRPr sz="1600" dirty="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2857975" y="1828475"/>
            <a:ext cx="32772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400"/>
              <a:t>THANK YOU</a:t>
            </a:r>
            <a:endParaRPr sz="3400"/>
          </a:p>
        </p:txBody>
      </p:sp>
    </p:spTree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75580" y="641235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34560" y="1282515"/>
            <a:ext cx="39999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improvements has helped to reduce traffic.</a:t>
            </a:r>
          </a:p>
          <a:p>
            <a:pPr lvl="0" indent="-330200"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late response to the emergency services, when accident occurs in the remote area and in late nights.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mostly focused on detecting the accident location. 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4309925" y="1274895"/>
            <a:ext cx="39999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implemented the new system in which there is an automatic detection of accident and avoidance of collision. 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sensor unit fitted in the vehicle detects the accident and sends the message to not only the emergency number but also to the victims relatives.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the driver when unnoticed obstacle comes on the way.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4294967295"/>
          </p:nvPr>
        </p:nvSpPr>
        <p:spPr>
          <a:xfrm>
            <a:off x="4450080" y="654368"/>
            <a:ext cx="4000500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49800" y="0"/>
            <a:ext cx="50952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Old Standard TT"/>
                <a:cs typeface="Times New Roman" panose="02020603050405020304" pitchFamily="18" charset="0"/>
                <a:sym typeface="Old Standard TT"/>
              </a:rPr>
              <a:t>PROBLEM STATEMENT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Old Standard TT"/>
              <a:cs typeface="Times New Roman" panose="02020603050405020304" pitchFamily="18" charset="0"/>
              <a:sym typeface="Old Standard TT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C342-265F-4C34-901B-CBA926EF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40" y="71645"/>
            <a:ext cx="8520600" cy="613200"/>
          </a:xfrm>
        </p:spPr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D3439B-DD0A-4103-B97D-B3276B6B7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40098"/>
              </p:ext>
            </p:extLst>
          </p:nvPr>
        </p:nvGraphicFramePr>
        <p:xfrm>
          <a:off x="148590" y="1002444"/>
          <a:ext cx="8846820" cy="2863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246">
                  <a:extLst>
                    <a:ext uri="{9D8B030D-6E8A-4147-A177-3AD203B41FA5}">
                      <a16:colId xmlns:a16="http://schemas.microsoft.com/office/drawing/2014/main" val="437568441"/>
                    </a:ext>
                  </a:extLst>
                </a:gridCol>
                <a:gridCol w="1321019">
                  <a:extLst>
                    <a:ext uri="{9D8B030D-6E8A-4147-A177-3AD203B41FA5}">
                      <a16:colId xmlns:a16="http://schemas.microsoft.com/office/drawing/2014/main" val="2649767970"/>
                    </a:ext>
                  </a:extLst>
                </a:gridCol>
                <a:gridCol w="3138419">
                  <a:extLst>
                    <a:ext uri="{9D8B030D-6E8A-4147-A177-3AD203B41FA5}">
                      <a16:colId xmlns:a16="http://schemas.microsoft.com/office/drawing/2014/main" val="1659235042"/>
                    </a:ext>
                  </a:extLst>
                </a:gridCol>
                <a:gridCol w="2770136">
                  <a:extLst>
                    <a:ext uri="{9D8B030D-6E8A-4147-A177-3AD203B41FA5}">
                      <a16:colId xmlns:a16="http://schemas.microsoft.com/office/drawing/2014/main" val="2402033392"/>
                    </a:ext>
                  </a:extLst>
                </a:gridCol>
              </a:tblGrid>
              <a:tr h="6783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83133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Prashant Kapri, Shubham Patane,</a:t>
                      </a:r>
                    </a:p>
                    <a:p>
                      <a:pPr marL="0" indent="0">
                        <a:buNone/>
                      </a:pPr>
                      <a:r>
                        <a:rPr lang="e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Arul Shalon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Accident detection and Alert system (2018)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mobile application (ADAS software) helps in finding whether accident occurred or not by using the sensors present in the mobile phone (like accelerometer).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SzPts val="1800"/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Instead of using accelerometer, vibration sensor is used which decreases the chances of false responses.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13994"/>
                  </a:ext>
                </a:extLst>
              </a:tr>
              <a:tr h="1026957">
                <a:tc>
                  <a:txBody>
                    <a:bodyPr/>
                    <a:lstStyle/>
                    <a:p>
                      <a:r>
                        <a:rPr lang="e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 Kalyani, S monika, B Naresh, Mahendra Vucha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Accident detection and Alert system (2019)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GSM, GPS, vibration sensors are used here to detect accident and send SMS.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our system buzzer alert options are available.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604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696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0A62E8-C6D0-4573-9BC2-4994504ED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02766"/>
              </p:ext>
            </p:extLst>
          </p:nvPr>
        </p:nvGraphicFramePr>
        <p:xfrm>
          <a:off x="121920" y="545244"/>
          <a:ext cx="890016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540">
                  <a:extLst>
                    <a:ext uri="{9D8B030D-6E8A-4147-A177-3AD203B41FA5}">
                      <a16:colId xmlns:a16="http://schemas.microsoft.com/office/drawing/2014/main" val="1867516047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213409922"/>
                    </a:ext>
                  </a:extLst>
                </a:gridCol>
                <a:gridCol w="3147060">
                  <a:extLst>
                    <a:ext uri="{9D8B030D-6E8A-4147-A177-3AD203B41FA5}">
                      <a16:colId xmlns:a16="http://schemas.microsoft.com/office/drawing/2014/main" val="3376376766"/>
                    </a:ext>
                  </a:extLst>
                </a:gridCol>
                <a:gridCol w="2849880">
                  <a:extLst>
                    <a:ext uri="{9D8B030D-6E8A-4147-A177-3AD203B41FA5}">
                      <a16:colId xmlns:a16="http://schemas.microsoft.com/office/drawing/2014/main" val="940971454"/>
                    </a:ext>
                  </a:extLst>
                </a:gridCol>
              </a:tblGrid>
              <a:tr h="1101408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Vaishali Shrivastava, Manasi Gyanchandani 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 and post Accident Detection and Alert System: an IoT Application for Complete Safety of the Vehicles (2020)</a:t>
                      </a:r>
                      <a:endParaRPr lang="en-US" sz="1400" dirty="0"/>
                    </a:p>
                  </a:txBody>
                  <a:tcPr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vehicles can be equipped with certain devices that allows vehicles to communicate with each other called VANET (Vehicular Adhoc Network) and hence accidents can be avoided.</a:t>
                      </a:r>
                    </a:p>
                    <a:p>
                      <a:pPr marL="28575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detection GSM, GPS, Accelerometer and vibration sensors are used.</a:t>
                      </a:r>
                    </a:p>
                    <a:p>
                      <a:endParaRPr lang="en-US" sz="1400" dirty="0"/>
                    </a:p>
                  </a:txBody>
                  <a:tcPr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-336550">
                        <a:buSzPts val="1700"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Accident avoidance is done using Ultrasonic sensor and hence is also applicable for older devices as well.</a:t>
                      </a:r>
                    </a:p>
                    <a:p>
                      <a:pPr lvl="0" indent="-336550">
                        <a:buSzPts val="1700"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Hardware cost is less when compared to VANET.</a:t>
                      </a:r>
                    </a:p>
                  </a:txBody>
                  <a:tcPr>
                    <a:solidFill>
                      <a:srgbClr val="EA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864967"/>
                  </a:ext>
                </a:extLst>
              </a:tr>
              <a:tr h="1101408">
                <a:tc>
                  <a:txBody>
                    <a:bodyPr/>
                    <a:lstStyle/>
                    <a:p>
                      <a:r>
                        <a:rPr lang="en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S.S.Kanase, S.A.Yadav, S.B.Jadav, M.M.Kadam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Tracking the Stolen Vehicle (2018)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Here vehicles are tracked by sending SMS “Track Vehicle” to the device mounted, the SMS is received by the vehicle and it will send their positions using GPS and GSM.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SzPts val="1700"/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Here mobile application is used which gives more accurate GPS location when compared to the GPS module when accident is encountered.</a:t>
                      </a:r>
                    </a:p>
                    <a:p>
                      <a:pPr marL="285750" lvl="0" indent="-285750">
                        <a:buSzPts val="1700"/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automatically works without any external input.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00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550004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1CEA1E-E310-4F63-B55E-4A62DBBCB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41059"/>
              </p:ext>
            </p:extLst>
          </p:nvPr>
        </p:nvGraphicFramePr>
        <p:xfrm>
          <a:off x="285129" y="431941"/>
          <a:ext cx="870966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486">
                  <a:extLst>
                    <a:ext uri="{9D8B030D-6E8A-4147-A177-3AD203B41FA5}">
                      <a16:colId xmlns:a16="http://schemas.microsoft.com/office/drawing/2014/main" val="3478739831"/>
                    </a:ext>
                  </a:extLst>
                </a:gridCol>
                <a:gridCol w="1690838">
                  <a:extLst>
                    <a:ext uri="{9D8B030D-6E8A-4147-A177-3AD203B41FA5}">
                      <a16:colId xmlns:a16="http://schemas.microsoft.com/office/drawing/2014/main" val="2485289306"/>
                    </a:ext>
                  </a:extLst>
                </a:gridCol>
                <a:gridCol w="3263160">
                  <a:extLst>
                    <a:ext uri="{9D8B030D-6E8A-4147-A177-3AD203B41FA5}">
                      <a16:colId xmlns:a16="http://schemas.microsoft.com/office/drawing/2014/main" val="2441030209"/>
                    </a:ext>
                  </a:extLst>
                </a:gridCol>
                <a:gridCol w="2436176">
                  <a:extLst>
                    <a:ext uri="{9D8B030D-6E8A-4147-A177-3AD203B41FA5}">
                      <a16:colId xmlns:a16="http://schemas.microsoft.com/office/drawing/2014/main" val="3193546649"/>
                    </a:ext>
                  </a:extLst>
                </a:gridCol>
              </a:tblGrid>
              <a:tr h="1101408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Amit Bhoyar, Rajeev Verma 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GPS based real time Vehicle tracking system for Kids safety using RFID and GSM (2018)</a:t>
                      </a:r>
                      <a:endParaRPr 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consists of RFID tags and reader which is designed to note the entry and exit of person. </a:t>
                      </a:r>
                    </a:p>
                    <a:p>
                      <a:pPr marL="285750" marR="0" lvl="0" indent="-28575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school vehicles the tags of each kid holds the identification details and when kids enter and leave the vehicle the reader reads the tags and stores the details.</a:t>
                      </a:r>
                    </a:p>
                    <a:p>
                      <a:pPr marL="285750" marR="0" lvl="0" indent="-28575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details will be updated in the school database.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b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-336550">
                        <a:buSzPts val="1700"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the details will be saved and notified to concerned authority via Android app through SMS(in case of an accident).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A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122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834047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CA87B-06D0-4018-8A07-021634183FD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0" y="1057275"/>
            <a:ext cx="1856170" cy="118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C9455E-52ED-49DF-8970-5C725E47DC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962025"/>
            <a:ext cx="1704976" cy="1533525"/>
          </a:xfrm>
          <a:prstGeom prst="rect">
            <a:avLst/>
          </a:prstGeom>
        </p:spPr>
      </p:pic>
      <p:pic>
        <p:nvPicPr>
          <p:cNvPr id="6" name="Picture 5" descr="HC-05 Bluetooth Module">
            <a:extLst>
              <a:ext uri="{FF2B5EF4-FFF2-40B4-BE49-F238E27FC236}">
                <a16:creationId xmlns:a16="http://schemas.microsoft.com/office/drawing/2014/main" id="{43405DEE-D416-4D0E-AAB6-643E3552A9E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1" b="10937"/>
          <a:stretch/>
        </p:blipFill>
        <p:spPr bwMode="auto">
          <a:xfrm>
            <a:off x="4259995" y="793520"/>
            <a:ext cx="2069532" cy="15043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Image result for piezo buzzer">
            <a:extLst>
              <a:ext uri="{FF2B5EF4-FFF2-40B4-BE49-F238E27FC236}">
                <a16:creationId xmlns:a16="http://schemas.microsoft.com/office/drawing/2014/main" id="{8BA1DC7F-F2EB-4D75-9153-627CBA67DB3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280" y="2916205"/>
            <a:ext cx="1800225" cy="149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vibration-sensor-module">
            <a:extLst>
              <a:ext uri="{FF2B5EF4-FFF2-40B4-BE49-F238E27FC236}">
                <a16:creationId xmlns:a16="http://schemas.microsoft.com/office/drawing/2014/main" id="{2F77F9F0-8666-4D8C-B68C-A212D04A903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204" y="1081667"/>
            <a:ext cx="2015884" cy="1008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B9962F-AEB1-4425-B63A-0354611361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95925">
            <a:off x="204787" y="2776537"/>
            <a:ext cx="214312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F81314-5B42-41E2-9DEC-F0544BAB66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9612" y="2981325"/>
            <a:ext cx="2143125" cy="151447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63A9AEC-E4EE-4970-A7BD-7C49B9C3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50" y="149750"/>
            <a:ext cx="8520600" cy="613200"/>
          </a:xfrm>
        </p:spPr>
        <p:txBody>
          <a:bodyPr/>
          <a:lstStyle/>
          <a:p>
            <a:r>
              <a:rPr lang="en-US" dirty="0"/>
              <a:t>HARDWARE COMPONENTS USED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154E5-08B4-410C-A2E4-41025BA70D52}"/>
              </a:ext>
            </a:extLst>
          </p:cNvPr>
          <p:cNvSpPr txBox="1"/>
          <p:nvPr/>
        </p:nvSpPr>
        <p:spPr>
          <a:xfrm>
            <a:off x="219075" y="2276475"/>
            <a:ext cx="16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1)NEO-6M GPS Module</a:t>
            </a:r>
          </a:p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BCE643-3A40-4A33-BBA5-58385FEF029D}"/>
              </a:ext>
            </a:extLst>
          </p:cNvPr>
          <p:cNvSpPr txBox="1"/>
          <p:nvPr/>
        </p:nvSpPr>
        <p:spPr>
          <a:xfrm>
            <a:off x="2124075" y="2276475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2)HC-SR04</a:t>
            </a:r>
          </a:p>
          <a:p>
            <a:pPr algn="ctr"/>
            <a:r>
              <a:rPr lang="en-US" b="1" dirty="0"/>
              <a:t>Ultrasonic sensor</a:t>
            </a:r>
          </a:p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3F8F9E-EA79-474A-8E4D-FF145CFE9811}"/>
              </a:ext>
            </a:extLst>
          </p:cNvPr>
          <p:cNvSpPr txBox="1"/>
          <p:nvPr/>
        </p:nvSpPr>
        <p:spPr>
          <a:xfrm>
            <a:off x="4229099" y="2266950"/>
            <a:ext cx="220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3)HC-05</a:t>
            </a:r>
          </a:p>
          <a:p>
            <a:pPr algn="ctr"/>
            <a:r>
              <a:rPr lang="en-US" b="1" dirty="0"/>
              <a:t>Bluetooth module</a:t>
            </a:r>
          </a:p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DE22C-E093-4DC6-B52A-13D224923F70}"/>
              </a:ext>
            </a:extLst>
          </p:cNvPr>
          <p:cNvSpPr txBox="1"/>
          <p:nvPr/>
        </p:nvSpPr>
        <p:spPr>
          <a:xfrm>
            <a:off x="6362699" y="2238375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4)Vibration sensor</a:t>
            </a:r>
          </a:p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031C53-B3E0-4612-877A-2A02EB49D2B3}"/>
              </a:ext>
            </a:extLst>
          </p:cNvPr>
          <p:cNvSpPr txBox="1"/>
          <p:nvPr/>
        </p:nvSpPr>
        <p:spPr>
          <a:xfrm>
            <a:off x="552450" y="4429125"/>
            <a:ext cx="165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5)ESP8266</a:t>
            </a:r>
          </a:p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683CC90-C693-4265-B98B-3EA5F64AC1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3625" y="2905125"/>
            <a:ext cx="2238375" cy="17907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F44B30D-4D88-4F7F-A8FC-8E8A2AEB6FEC}"/>
              </a:ext>
            </a:extLst>
          </p:cNvPr>
          <p:cNvSpPr txBox="1"/>
          <p:nvPr/>
        </p:nvSpPr>
        <p:spPr>
          <a:xfrm>
            <a:off x="2581275" y="4497169"/>
            <a:ext cx="16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6)Arduino Nano</a:t>
            </a:r>
          </a:p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B8C9D0-BCEE-44A8-AF79-F5A8FB93CEAC}"/>
              </a:ext>
            </a:extLst>
          </p:cNvPr>
          <p:cNvSpPr txBox="1"/>
          <p:nvPr/>
        </p:nvSpPr>
        <p:spPr>
          <a:xfrm>
            <a:off x="4762500" y="4382869"/>
            <a:ext cx="16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7)LCD+I2C</a:t>
            </a:r>
          </a:p>
          <a:p>
            <a:pPr algn="ctr"/>
            <a:r>
              <a:rPr lang="en-US" b="1" dirty="0"/>
              <a:t>connector</a:t>
            </a:r>
          </a:p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6C9020-C8E7-4E3F-87C9-4A4686B3CA3C}"/>
              </a:ext>
            </a:extLst>
          </p:cNvPr>
          <p:cNvSpPr txBox="1"/>
          <p:nvPr/>
        </p:nvSpPr>
        <p:spPr>
          <a:xfrm>
            <a:off x="6810375" y="4419600"/>
            <a:ext cx="165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8)Buzzer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61434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25" y="111650"/>
            <a:ext cx="8520600" cy="613200"/>
          </a:xfrm>
        </p:spPr>
        <p:txBody>
          <a:bodyPr/>
          <a:lstStyle/>
          <a:p>
            <a:r>
              <a:rPr lang="en-US" dirty="0"/>
              <a:t>SOFTWARE COMPONENTS USED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DDA84D-0BEC-4707-8AC1-5B1B629C3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780" y="752474"/>
            <a:ext cx="4200208" cy="3476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71CF76-6E90-48BD-96CE-84ECB3CCC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771525"/>
            <a:ext cx="4177665" cy="35147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2B2813-4085-4633-8ACB-B77D637FFAFF}"/>
              </a:ext>
            </a:extLst>
          </p:cNvPr>
          <p:cNvSpPr txBox="1"/>
          <p:nvPr/>
        </p:nvSpPr>
        <p:spPr>
          <a:xfrm>
            <a:off x="1242060" y="4465320"/>
            <a:ext cx="358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Ubidots IOT platform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750E7A-C9AF-49EB-AB10-3479EBB28186}"/>
              </a:ext>
            </a:extLst>
          </p:cNvPr>
          <p:cNvSpPr txBox="1"/>
          <p:nvPr/>
        </p:nvSpPr>
        <p:spPr>
          <a:xfrm>
            <a:off x="5935980" y="4450080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IDE</a:t>
            </a: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BLOCK DIAGRAM</a:t>
            </a:r>
            <a:endParaRPr dirty="0"/>
          </a:p>
        </p:txBody>
      </p:sp>
      <p:sp>
        <p:nvSpPr>
          <p:cNvPr id="106" name="Google Shape;106;p21"/>
          <p:cNvSpPr/>
          <p:nvPr/>
        </p:nvSpPr>
        <p:spPr>
          <a:xfrm>
            <a:off x="2203753" y="2183524"/>
            <a:ext cx="1592478" cy="559676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706190" y="2254466"/>
            <a:ext cx="630622" cy="394139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6124903" y="2435772"/>
            <a:ext cx="1048408" cy="449317"/>
          </a:xfrm>
          <a:prstGeom prst="roundRect">
            <a:avLst>
              <a:gd name="adj" fmla="val 16667"/>
            </a:avLst>
          </a:prstGeom>
          <a:solidFill>
            <a:srgbClr val="5FCBEF"/>
          </a:solidFill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2414064" y="851338"/>
            <a:ext cx="859222" cy="520262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619481" y="3980792"/>
            <a:ext cx="1032640" cy="409904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1447609" y="2285905"/>
            <a:ext cx="685200" cy="33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/>
          <p:nvPr/>
        </p:nvSpPr>
        <p:spPr>
          <a:xfrm rot="10800000">
            <a:off x="2724650" y="2787850"/>
            <a:ext cx="282000" cy="710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2708783" y="1415570"/>
            <a:ext cx="282000" cy="710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2248417" y="2286364"/>
            <a:ext cx="1500516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ARDUINO NANO</a:t>
            </a:r>
            <a:endParaRPr sz="13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717343" y="2229914"/>
            <a:ext cx="6852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GPS</a:t>
            </a:r>
            <a:endParaRPr sz="14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6148551" y="2466968"/>
            <a:ext cx="1103587" cy="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SMS</a:t>
            </a:r>
            <a:r>
              <a:rPr lang="en-US" sz="1400" b="1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_APP</a:t>
            </a:r>
            <a:endParaRPr sz="14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26210" y="3992030"/>
            <a:ext cx="1394700" cy="4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Bluetooth </a:t>
            </a:r>
            <a:endParaRPr sz="14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321782" y="773037"/>
            <a:ext cx="10560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LCD DISPLAY</a:t>
            </a:r>
            <a:endParaRPr sz="14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2469243" y="3563006"/>
            <a:ext cx="898635" cy="378373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2427595" y="3557468"/>
            <a:ext cx="9513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BUZZER</a:t>
            </a:r>
            <a:endParaRPr sz="14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6502663" y="1761202"/>
            <a:ext cx="282000" cy="625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5FCBEF"/>
          </a:solidFill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6085489" y="1150884"/>
            <a:ext cx="1079939" cy="575442"/>
          </a:xfrm>
          <a:prstGeom prst="ellipse">
            <a:avLst/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074220" y="1241106"/>
            <a:ext cx="11964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HOSPITAL</a:t>
            </a:r>
            <a:endParaRPr sz="14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6692913" y="1947327"/>
            <a:ext cx="6531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SMS</a:t>
            </a:r>
            <a:endParaRPr sz="14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7211999" y="2530899"/>
            <a:ext cx="370800" cy="28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FCBEF"/>
          </a:solidFill>
          <a:ln w="1905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7631974" y="2388477"/>
            <a:ext cx="1169100" cy="543910"/>
          </a:xfrm>
          <a:prstGeom prst="ellipse">
            <a:avLst/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7631974" y="2454249"/>
            <a:ext cx="11691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RELATIVES</a:t>
            </a:r>
            <a:endParaRPr sz="14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4374932" y="3373821"/>
            <a:ext cx="1087820" cy="528144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181695" y="3342289"/>
            <a:ext cx="1450200" cy="24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COLLISION SENSOR</a:t>
            </a:r>
            <a:endParaRPr sz="14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1753109" y="2908180"/>
            <a:ext cx="685200" cy="11352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7043504" y="2177612"/>
            <a:ext cx="6531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SMS</a:t>
            </a:r>
            <a:endParaRPr sz="14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Bent Arrow 8"/>
          <p:cNvSpPr/>
          <p:nvPr/>
        </p:nvSpPr>
        <p:spPr>
          <a:xfrm rot="5400000">
            <a:off x="1804312" y="1498171"/>
            <a:ext cx="651219" cy="595971"/>
          </a:xfrm>
          <a:prstGeom prst="bentArrow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Google Shape;106;p21">
            <a:extLst>
              <a:ext uri="{FF2B5EF4-FFF2-40B4-BE49-F238E27FC236}">
                <a16:creationId xmlns:a16="http://schemas.microsoft.com/office/drawing/2014/main" id="{E3D1C863-BA92-4C04-A4D1-0D258E83F718}"/>
              </a:ext>
            </a:extLst>
          </p:cNvPr>
          <p:cNvSpPr/>
          <p:nvPr/>
        </p:nvSpPr>
        <p:spPr>
          <a:xfrm>
            <a:off x="4416812" y="2199290"/>
            <a:ext cx="888284" cy="567559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15;p21">
            <a:extLst>
              <a:ext uri="{FF2B5EF4-FFF2-40B4-BE49-F238E27FC236}">
                <a16:creationId xmlns:a16="http://schemas.microsoft.com/office/drawing/2014/main" id="{FD35C010-9093-4A4D-AD01-0833C434086B}"/>
              </a:ext>
            </a:extLst>
          </p:cNvPr>
          <p:cNvSpPr txBox="1"/>
          <p:nvPr/>
        </p:nvSpPr>
        <p:spPr>
          <a:xfrm>
            <a:off x="4437828" y="2312641"/>
            <a:ext cx="898799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ESP8266</a:t>
            </a:r>
            <a:endParaRPr sz="13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11;p21">
            <a:extLst>
              <a:ext uri="{FF2B5EF4-FFF2-40B4-BE49-F238E27FC236}">
                <a16:creationId xmlns:a16="http://schemas.microsoft.com/office/drawing/2014/main" id="{F7CDB56D-D760-4654-B9C2-34AC1474A2AC}"/>
              </a:ext>
            </a:extLst>
          </p:cNvPr>
          <p:cNvSpPr/>
          <p:nvPr/>
        </p:nvSpPr>
        <p:spPr>
          <a:xfrm rot="16200000">
            <a:off x="4585917" y="2900420"/>
            <a:ext cx="505844" cy="33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30;p21">
            <a:extLst>
              <a:ext uri="{FF2B5EF4-FFF2-40B4-BE49-F238E27FC236}">
                <a16:creationId xmlns:a16="http://schemas.microsoft.com/office/drawing/2014/main" id="{FC622EE6-A553-430E-AF26-F6BE443C8F3B}"/>
              </a:ext>
            </a:extLst>
          </p:cNvPr>
          <p:cNvSpPr/>
          <p:nvPr/>
        </p:nvSpPr>
        <p:spPr>
          <a:xfrm>
            <a:off x="380313" y="1222570"/>
            <a:ext cx="1396101" cy="614112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ULTRASONIC SENSOR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08;p21">
            <a:extLst>
              <a:ext uri="{FF2B5EF4-FFF2-40B4-BE49-F238E27FC236}">
                <a16:creationId xmlns:a16="http://schemas.microsoft.com/office/drawing/2014/main" id="{17971203-4B82-41F8-8AF3-B78D9E6FD377}"/>
              </a:ext>
            </a:extLst>
          </p:cNvPr>
          <p:cNvSpPr/>
          <p:nvPr/>
        </p:nvSpPr>
        <p:spPr>
          <a:xfrm>
            <a:off x="372430" y="2826625"/>
            <a:ext cx="1450427" cy="63390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17;p21">
            <a:extLst>
              <a:ext uri="{FF2B5EF4-FFF2-40B4-BE49-F238E27FC236}">
                <a16:creationId xmlns:a16="http://schemas.microsoft.com/office/drawing/2014/main" id="{48165835-B3A6-4F07-8B57-F394F139B50C}"/>
              </a:ext>
            </a:extLst>
          </p:cNvPr>
          <p:cNvSpPr txBox="1"/>
          <p:nvPr/>
        </p:nvSpPr>
        <p:spPr>
          <a:xfrm>
            <a:off x="268014" y="2871615"/>
            <a:ext cx="1617904" cy="31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CAR_CONTROL APP</a:t>
            </a:r>
            <a:endParaRPr sz="14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13;p21">
            <a:extLst>
              <a:ext uri="{FF2B5EF4-FFF2-40B4-BE49-F238E27FC236}">
                <a16:creationId xmlns:a16="http://schemas.microsoft.com/office/drawing/2014/main" id="{BC79A79B-4A48-426C-A1F4-8061D6E00E1E}"/>
              </a:ext>
            </a:extLst>
          </p:cNvPr>
          <p:cNvSpPr/>
          <p:nvPr/>
        </p:nvSpPr>
        <p:spPr>
          <a:xfrm rot="10800000">
            <a:off x="953657" y="3523593"/>
            <a:ext cx="282000" cy="37172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13;p21">
            <a:extLst>
              <a:ext uri="{FF2B5EF4-FFF2-40B4-BE49-F238E27FC236}">
                <a16:creationId xmlns:a16="http://schemas.microsoft.com/office/drawing/2014/main" id="{632DFF68-0636-49DC-9E0C-6A1ECB9E3D40}"/>
              </a:ext>
            </a:extLst>
          </p:cNvPr>
          <p:cNvSpPr/>
          <p:nvPr/>
        </p:nvSpPr>
        <p:spPr>
          <a:xfrm rot="10800000">
            <a:off x="3428843" y="2806262"/>
            <a:ext cx="282000" cy="1207295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21;p21">
            <a:extLst>
              <a:ext uri="{FF2B5EF4-FFF2-40B4-BE49-F238E27FC236}">
                <a16:creationId xmlns:a16="http://schemas.microsoft.com/office/drawing/2014/main" id="{82363148-610B-4C03-A9A2-56A0886C365E}"/>
              </a:ext>
            </a:extLst>
          </p:cNvPr>
          <p:cNvSpPr/>
          <p:nvPr/>
        </p:nvSpPr>
        <p:spPr>
          <a:xfrm>
            <a:off x="3115630" y="4078013"/>
            <a:ext cx="1143000" cy="557049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22;p21">
            <a:extLst>
              <a:ext uri="{FF2B5EF4-FFF2-40B4-BE49-F238E27FC236}">
                <a16:creationId xmlns:a16="http://schemas.microsoft.com/office/drawing/2014/main" id="{E03F4A3D-542F-4549-BE13-90133E95F2EF}"/>
              </a:ext>
            </a:extLst>
          </p:cNvPr>
          <p:cNvSpPr txBox="1"/>
          <p:nvPr/>
        </p:nvSpPr>
        <p:spPr>
          <a:xfrm>
            <a:off x="3092374" y="4056709"/>
            <a:ext cx="1166255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 CONTROL</a:t>
            </a:r>
            <a:endParaRPr sz="14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11;p21">
            <a:extLst>
              <a:ext uri="{FF2B5EF4-FFF2-40B4-BE49-F238E27FC236}">
                <a16:creationId xmlns:a16="http://schemas.microsoft.com/office/drawing/2014/main" id="{A06BC046-63D7-4334-B8BD-4DDC78F7960F}"/>
              </a:ext>
            </a:extLst>
          </p:cNvPr>
          <p:cNvSpPr/>
          <p:nvPr/>
        </p:nvSpPr>
        <p:spPr>
          <a:xfrm rot="10800000">
            <a:off x="3813067" y="2267511"/>
            <a:ext cx="553981" cy="33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14;p21">
            <a:extLst>
              <a:ext uri="{FF2B5EF4-FFF2-40B4-BE49-F238E27FC236}">
                <a16:creationId xmlns:a16="http://schemas.microsoft.com/office/drawing/2014/main" id="{E59936CA-54D7-4767-93FE-AB74B9435160}"/>
              </a:ext>
            </a:extLst>
          </p:cNvPr>
          <p:cNvSpPr/>
          <p:nvPr/>
        </p:nvSpPr>
        <p:spPr>
          <a:xfrm>
            <a:off x="4650569" y="1608081"/>
            <a:ext cx="282000" cy="544463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09;p21">
            <a:extLst>
              <a:ext uri="{FF2B5EF4-FFF2-40B4-BE49-F238E27FC236}">
                <a16:creationId xmlns:a16="http://schemas.microsoft.com/office/drawing/2014/main" id="{7A3B2AC6-91F7-4525-91C6-801FA4AE5FF1}"/>
              </a:ext>
            </a:extLst>
          </p:cNvPr>
          <p:cNvSpPr/>
          <p:nvPr/>
        </p:nvSpPr>
        <p:spPr>
          <a:xfrm>
            <a:off x="4508938" y="1035268"/>
            <a:ext cx="1237593" cy="520262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19;p21">
            <a:extLst>
              <a:ext uri="{FF2B5EF4-FFF2-40B4-BE49-F238E27FC236}">
                <a16:creationId xmlns:a16="http://schemas.microsoft.com/office/drawing/2014/main" id="{7949D41C-3308-4242-91D3-C1419F6C3952}"/>
              </a:ext>
            </a:extLst>
          </p:cNvPr>
          <p:cNvSpPr txBox="1"/>
          <p:nvPr/>
        </p:nvSpPr>
        <p:spPr>
          <a:xfrm>
            <a:off x="4531581" y="1075209"/>
            <a:ext cx="1049412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UBIDOTS</a:t>
            </a:r>
            <a:endParaRPr sz="14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32;p21">
            <a:extLst>
              <a:ext uri="{FF2B5EF4-FFF2-40B4-BE49-F238E27FC236}">
                <a16:creationId xmlns:a16="http://schemas.microsoft.com/office/drawing/2014/main" id="{9BE35032-4598-4BA8-AA04-693E5AD198C5}"/>
              </a:ext>
            </a:extLst>
          </p:cNvPr>
          <p:cNvSpPr/>
          <p:nvPr/>
        </p:nvSpPr>
        <p:spPr>
          <a:xfrm rot="5400000">
            <a:off x="5163206" y="1962808"/>
            <a:ext cx="1206061" cy="575441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  <p:bldP spid="114" grpId="0" animBg="1"/>
      <p:bldP spid="115" grpId="0"/>
      <p:bldP spid="116" grpId="0"/>
      <p:bldP spid="117" grpId="0"/>
      <p:bldP spid="118" grpId="0"/>
      <p:bldP spid="119" grpId="0"/>
      <p:bldP spid="121" grpId="0" animBg="1"/>
      <p:bldP spid="122" grpId="0"/>
      <p:bldP spid="123" grpId="0" animBg="1"/>
      <p:bldP spid="124" grpId="0" animBg="1"/>
      <p:bldP spid="125" grpId="0"/>
      <p:bldP spid="126" grpId="0"/>
      <p:bldP spid="127" grpId="0" animBg="1"/>
      <p:bldP spid="128" grpId="0" animBg="1"/>
      <p:bldP spid="129" grpId="0"/>
      <p:bldP spid="130" grpId="0" animBg="1"/>
      <p:bldP spid="131" grpId="0"/>
      <p:bldP spid="132" grpId="0" animBg="1"/>
      <p:bldP spid="133" grpId="0"/>
      <p:bldP spid="9" grpId="0" animBg="1"/>
      <p:bldP spid="33" grpId="0" animBg="1"/>
      <p:bldP spid="34" grpId="0"/>
      <p:bldP spid="35" grpId="0" animBg="1"/>
      <p:bldP spid="36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/>
      <p:bldP spid="50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4191</TotalTime>
  <Words>1520</Words>
  <Application>Microsoft Office PowerPoint</Application>
  <PresentationFormat>On-screen Show (16:9)</PresentationFormat>
  <Paragraphs>173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Times New Roman</vt:lpstr>
      <vt:lpstr>Arial</vt:lpstr>
      <vt:lpstr>Wingdings 3</vt:lpstr>
      <vt:lpstr>Old Standard TT</vt:lpstr>
      <vt:lpstr>Trebuchet MS</vt:lpstr>
      <vt:lpstr>-apple-system</vt:lpstr>
      <vt:lpstr>Wingdings</vt:lpstr>
      <vt:lpstr>Facet</vt:lpstr>
      <vt:lpstr>THE NATIONAL INSTITUTE OF ENGINEERING MYSURU          DEPARTMENT OF ELECTRONICS AND  COMMUNICATION ENGINEERING   MAJOR PROJECT [EC0304]  AUTOMATIC ACCIDENT DETECTION AND AMBULANCE RESCUE  Under the guidance of Dr. Anjanappa C Assistance Professor, Dept. of ECE. </vt:lpstr>
      <vt:lpstr>INTRODUCTION</vt:lpstr>
      <vt:lpstr>Existing System</vt:lpstr>
      <vt:lpstr>LITERATURE SURVEY</vt:lpstr>
      <vt:lpstr>PowerPoint Presentation</vt:lpstr>
      <vt:lpstr>PowerPoint Presentation</vt:lpstr>
      <vt:lpstr>HARDWARE COMPONENTS USED</vt:lpstr>
      <vt:lpstr>SOFTWARE COMPONENTS USED</vt:lpstr>
      <vt:lpstr>BLOCK DIAGRAM</vt:lpstr>
      <vt:lpstr>WORKING(SUMMARY)</vt:lpstr>
      <vt:lpstr>PowerPoint Presentation</vt:lpstr>
      <vt:lpstr>PowerPoint Presentation</vt:lpstr>
      <vt:lpstr>ADVANTAGES </vt:lpstr>
      <vt:lpstr>LIMITATIONS</vt:lpstr>
      <vt:lpstr> FUTURE ENHANCEMENT</vt:lpstr>
      <vt:lpstr>APPLICATIONS</vt:lpstr>
      <vt:lpstr> CONCLUSIONS</vt:lpstr>
      <vt:lpstr>PowerPoint Presentation</vt:lpstr>
      <vt:lpstr>PowerPoint Presentation</vt:lpstr>
      <vt:lpstr>PowerPoint Presentation</vt:lpstr>
      <vt:lpstr>PowerPoint Presentation</vt:lpstr>
      <vt:lpstr>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Bhargav</dc:creator>
  <cp:lastModifiedBy>Sampanna T</cp:lastModifiedBy>
  <cp:revision>164</cp:revision>
  <dcterms:modified xsi:type="dcterms:W3CDTF">2021-07-15T14:07:21Z</dcterms:modified>
</cp:coreProperties>
</file>