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01" r:id="rId1"/>
  </p:sldMasterIdLst>
  <p:notesMasterIdLst>
    <p:notesMasterId r:id="rId44"/>
  </p:notesMasterIdLst>
  <p:sldIdLst>
    <p:sldId id="308" r:id="rId2"/>
    <p:sldId id="257" r:id="rId3"/>
    <p:sldId id="258" r:id="rId4"/>
    <p:sldId id="281" r:id="rId5"/>
    <p:sldId id="282" r:id="rId6"/>
    <p:sldId id="284" r:id="rId7"/>
    <p:sldId id="285" r:id="rId8"/>
    <p:sldId id="287" r:id="rId9"/>
    <p:sldId id="288" r:id="rId10"/>
    <p:sldId id="301" r:id="rId11"/>
    <p:sldId id="302" r:id="rId12"/>
    <p:sldId id="306" r:id="rId13"/>
    <p:sldId id="307" r:id="rId14"/>
    <p:sldId id="264" r:id="rId15"/>
    <p:sldId id="265" r:id="rId16"/>
    <p:sldId id="312" r:id="rId17"/>
    <p:sldId id="313" r:id="rId18"/>
    <p:sldId id="310" r:id="rId19"/>
    <p:sldId id="311" r:id="rId20"/>
    <p:sldId id="290" r:id="rId21"/>
    <p:sldId id="291" r:id="rId22"/>
    <p:sldId id="292" r:id="rId23"/>
    <p:sldId id="293" r:id="rId24"/>
    <p:sldId id="294" r:id="rId25"/>
    <p:sldId id="295" r:id="rId26"/>
    <p:sldId id="296" r:id="rId27"/>
    <p:sldId id="297" r:id="rId28"/>
    <p:sldId id="298" r:id="rId29"/>
    <p:sldId id="299" r:id="rId30"/>
    <p:sldId id="309" r:id="rId31"/>
    <p:sldId id="280" r:id="rId32"/>
    <p:sldId id="314" r:id="rId33"/>
    <p:sldId id="315" r:id="rId34"/>
    <p:sldId id="316" r:id="rId35"/>
    <p:sldId id="317" r:id="rId36"/>
    <p:sldId id="268" r:id="rId37"/>
    <p:sldId id="269" r:id="rId38"/>
    <p:sldId id="270" r:id="rId39"/>
    <p:sldId id="271" r:id="rId40"/>
    <p:sldId id="272" r:id="rId41"/>
    <p:sldId id="273" r:id="rId42"/>
    <p:sldId id="274" r:id="rId43"/>
  </p:sldIdLst>
  <p:sldSz cx="9144000" cy="5143500" type="screen16x9"/>
  <p:notesSz cx="6858000" cy="9144000"/>
  <p:embeddedFontLst>
    <p:embeddedFont>
      <p:font typeface="Calibri" panose="020F0502020204030204" pitchFamily="34" charset="0"/>
      <p:regular r:id="rId45"/>
      <p:bold r:id="rId46"/>
      <p:italic r:id="rId47"/>
      <p:boldItalic r:id="rId48"/>
    </p:embeddedFont>
    <p:embeddedFont>
      <p:font typeface="Old Standard TT" panose="020B0604020202020204" charset="0"/>
      <p:regular r:id="rId49"/>
      <p:bold r:id="rId50"/>
      <p:italic r:id="rId51"/>
    </p:embeddedFont>
    <p:embeddedFont>
      <p:font typeface="Trebuchet MS" panose="020B0603020202020204" pitchFamily="34" charset="0"/>
      <p:regular r:id="rId52"/>
      <p:bold r:id="rId53"/>
      <p:italic r:id="rId54"/>
      <p:boldItalic r:id="rId55"/>
    </p:embeddedFont>
    <p:embeddedFont>
      <p:font typeface="Wingdings 3" panose="05040102010807070707" pitchFamily="18" charset="2"/>
      <p:regular r:id="rId5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CBEF"/>
    <a:srgbClr val="00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30" autoAdjust="0"/>
    <p:restoredTop sz="94632" autoAdjust="0"/>
  </p:normalViewPr>
  <p:slideViewPr>
    <p:cSldViewPr snapToGrid="0">
      <p:cViewPr varScale="1">
        <p:scale>
          <a:sx n="121" d="100"/>
          <a:sy n="121" d="100"/>
        </p:scale>
        <p:origin x="972"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3558178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53845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b5f03f04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b5f03f04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3058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b5f03f04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bb5f03f04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6102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b5f03f04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b5f03f04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4559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99586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89830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16473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16831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94069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03059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72011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599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64546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4934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779d08c4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779d08c4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691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779d08c4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779d08c4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1100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b779d08c44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b779d08c4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411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b779d08c44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b779d08c4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3430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b5f03f04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bb5f03f04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9810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b5f03f04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b5f03f04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705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b5f03f04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bb5f03f04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4213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1259932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248154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629857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1040983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88799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5436148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7923132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3943904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7" name="Google Shape;17;p3"/>
          <p:cNvSpPr txBox="1">
            <a:spLocks noGrp="1"/>
          </p:cNvSpPr>
          <p:nvPr>
            <p:ph type="body" idx="1"/>
          </p:nvPr>
        </p:nvSpPr>
        <p:spPr>
          <a:xfrm>
            <a:off x="311700" y="1171675"/>
            <a:ext cx="3999900" cy="3397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8" name="Google Shape;18;p3"/>
          <p:cNvSpPr txBox="1">
            <a:spLocks noGrp="1"/>
          </p:cNvSpPr>
          <p:nvPr>
            <p:ph type="body" idx="2"/>
          </p:nvPr>
        </p:nvSpPr>
        <p:spPr>
          <a:xfrm>
            <a:off x="4832400" y="1171675"/>
            <a:ext cx="3999900" cy="3397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9" name="Google Shape;1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479750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203379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8"/>
        <p:cNvGrpSpPr/>
        <p:nvPr/>
      </p:nvGrpSpPr>
      <p:grpSpPr>
        <a:xfrm>
          <a:off x="0" y="0"/>
          <a:ext cx="0" cy="0"/>
          <a:chOff x="0" y="0"/>
          <a:chExt cx="0" cy="0"/>
        </a:xfrm>
      </p:grpSpPr>
      <p:sp>
        <p:nvSpPr>
          <p:cNvPr id="29" name="Google Shape;29;p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30" name="Google Shape;30;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57215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519298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8365679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7/12/2021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9574971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7/12/2021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4521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7/12/2021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3994467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7/12/2021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182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7/12/2021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82555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Date Placeholder 4"/>
          <p:cNvSpPr>
            <a:spLocks noGrp="1"/>
          </p:cNvSpPr>
          <p:nvPr>
            <p:ph type="dt" sz="half" idx="10"/>
          </p:nvPr>
        </p:nvSpPr>
        <p:spPr/>
        <p:txBody>
          <a:bodyPr/>
          <a:lstStyle/>
          <a:p>
            <a:fld id="{C7616CA0-919D-4A49-9C8A-62FDFB3A5183}" type="datetimeFigureOut">
              <a:rPr lang="en-US" smtClean="0"/>
              <a:t>7/12/2021</a:t>
            </a:fld>
            <a:endParaRPr lang="en-US" dirty="0"/>
          </a:p>
        </p:txBody>
      </p:sp>
    </p:spTree>
    <p:extLst>
      <p:ext uri="{BB962C8B-B14F-4D97-AF65-F5344CB8AC3E}">
        <p14:creationId xmlns:p14="http://schemas.microsoft.com/office/powerpoint/2010/main" val="346906935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90298CD5-6C1E-4009-B41F-6DF62E31D3BE}" type="datetimeFigureOut">
              <a:rPr lang="en-US" smtClean="0"/>
              <a:pPr/>
              <a:t>7/12/2021</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1015952"/>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3" r:id="rId12"/>
    <p:sldLayoutId id="2147483914" r:id="rId13"/>
    <p:sldLayoutId id="2147483915" r:id="rId14"/>
    <p:sldLayoutId id="2147483916" r:id="rId15"/>
    <p:sldLayoutId id="2147483917" r:id="rId16"/>
    <p:sldLayoutId id="2147483918" r:id="rId17"/>
    <p:sldLayoutId id="2147483919" r:id="rId18"/>
    <p:sldLayoutId id="2147483920" r:id="rId19"/>
  </p:sldLayoutIdLst>
  <mc:AlternateContent xmlns:mc="http://schemas.openxmlformats.org/markup-compatibility/2006" xmlns:p14="http://schemas.microsoft.com/office/powerpoint/2010/main">
    <mc:Choice Requires="p14">
      <p:transition spd="slow" p14:dur="25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hyperlink" Target="https://drive.google.com/file/d/1iBRatA6kA1TU5_nEr0qQfQeY0tBu33Tb/view?usp=sharing" TargetMode="External"/><Relationship Id="rId2" Type="http://schemas.openxmlformats.org/officeDocument/2006/relationships/hyperlink" Target="https://drive.google.com/file/d/1A0ZYztwv8MT9_U6fgL6bj3JlaJL8NRi8/view?usp=sharing" TargetMode="External"/><Relationship Id="rId1" Type="http://schemas.openxmlformats.org/officeDocument/2006/relationships/slideLayout" Target="../slideLayouts/slideLayout17.xml"/><Relationship Id="rId5" Type="http://schemas.openxmlformats.org/officeDocument/2006/relationships/hyperlink" Target="https://github.com/Sampanna-T/Major_Project" TargetMode="External"/><Relationship Id="rId4" Type="http://schemas.openxmlformats.org/officeDocument/2006/relationships/hyperlink" Target="https://drive.google.com/file/d/1vuV9zdcO2ioR7ldzeNKlt-gpCNgZObQ8/view?usp=sharing"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E540-FBB8-4160-A372-111CC3E385E0}"/>
              </a:ext>
            </a:extLst>
          </p:cNvPr>
          <p:cNvSpPr>
            <a:spLocks noGrp="1"/>
          </p:cNvSpPr>
          <p:nvPr>
            <p:ph type="title"/>
          </p:nvPr>
        </p:nvSpPr>
        <p:spPr>
          <a:xfrm>
            <a:off x="283535" y="92783"/>
            <a:ext cx="8591107" cy="3656967"/>
          </a:xfrm>
        </p:spPr>
        <p:txBody>
          <a:bodyPr>
            <a:normAutofit fontScale="90000"/>
          </a:bodyPr>
          <a:lstStyle/>
          <a:p>
            <a:pPr algn="ctr"/>
            <a:r>
              <a:rPr lang="en-IN" sz="2400" b="1" dirty="0">
                <a:solidFill>
                  <a:schemeClr val="tx1"/>
                </a:solidFill>
                <a:latin typeface="Times New Roman" panose="02020603050405020304" pitchFamily="18" charset="0"/>
                <a:cs typeface="Times New Roman" panose="02020603050405020304" pitchFamily="18" charset="0"/>
              </a:rPr>
              <a:t>THE NATIONAL INSTITUTE OF ENGINEERING</a:t>
            </a:r>
            <a:br>
              <a:rPr lang="en-IN" sz="2400" b="1" dirty="0">
                <a:solidFill>
                  <a:schemeClr val="tx1"/>
                </a:solidFill>
                <a:latin typeface="Times New Roman" panose="02020603050405020304" pitchFamily="18" charset="0"/>
                <a:cs typeface="Times New Roman" panose="02020603050405020304" pitchFamily="18" charset="0"/>
              </a:rPr>
            </a:br>
            <a:r>
              <a:rPr lang="en-IN" sz="2400" b="1" dirty="0">
                <a:solidFill>
                  <a:schemeClr val="tx1"/>
                </a:solidFill>
                <a:latin typeface="Times New Roman" panose="02020603050405020304" pitchFamily="18" charset="0"/>
                <a:cs typeface="Times New Roman" panose="02020603050405020304" pitchFamily="18" charset="0"/>
              </a:rPr>
              <a:t>MYSURU</a:t>
            </a:r>
            <a:br>
              <a:rPr lang="en-IN" sz="2000"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        </a:t>
            </a:r>
            <a:br>
              <a:rPr lang="en-IN" sz="2000" dirty="0">
                <a:solidFill>
                  <a:schemeClr val="tx1"/>
                </a:solidFill>
                <a:latin typeface="Times New Roman" panose="02020603050405020304" pitchFamily="18" charset="0"/>
                <a:cs typeface="Times New Roman" panose="02020603050405020304" pitchFamily="18" charset="0"/>
              </a:rPr>
            </a:br>
            <a:r>
              <a:rPr lang="en-IN" sz="1900" dirty="0">
                <a:solidFill>
                  <a:schemeClr val="tx1"/>
                </a:solidFill>
                <a:latin typeface="Times New Roman" panose="02020603050405020304" pitchFamily="18" charset="0"/>
                <a:cs typeface="Times New Roman" panose="02020603050405020304" pitchFamily="18" charset="0"/>
              </a:rPr>
              <a:t>DEPARTMENT OF ELECTRONICS AND</a:t>
            </a:r>
            <a:br>
              <a:rPr lang="en-IN" sz="1900" dirty="0">
                <a:solidFill>
                  <a:schemeClr val="tx1"/>
                </a:solidFill>
                <a:latin typeface="Times New Roman" panose="02020603050405020304" pitchFamily="18" charset="0"/>
                <a:cs typeface="Times New Roman" panose="02020603050405020304" pitchFamily="18" charset="0"/>
              </a:rPr>
            </a:br>
            <a:r>
              <a:rPr lang="en-IN" sz="1900" dirty="0">
                <a:solidFill>
                  <a:schemeClr val="tx1"/>
                </a:solidFill>
                <a:latin typeface="Times New Roman" panose="02020603050405020304" pitchFamily="18" charset="0"/>
                <a:cs typeface="Times New Roman" panose="02020603050405020304" pitchFamily="18" charset="0"/>
              </a:rPr>
              <a:t> COMMUNICATION ENGINEERING </a:t>
            </a:r>
            <a:br>
              <a:rPr lang="en-IN" sz="2000" dirty="0">
                <a:solidFill>
                  <a:schemeClr val="tx1"/>
                </a:solidFill>
                <a:latin typeface="Times New Roman" panose="02020603050405020304" pitchFamily="18" charset="0"/>
                <a:cs typeface="Times New Roman" panose="02020603050405020304" pitchFamily="18" charset="0"/>
              </a:rPr>
            </a:br>
            <a:br>
              <a:rPr lang="en-IN" sz="2000"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MAJOR PROJECT [EC0304]</a:t>
            </a:r>
            <a:br>
              <a:rPr lang="en-IN" sz="1900" dirty="0">
                <a:solidFill>
                  <a:schemeClr val="tx1"/>
                </a:solidFill>
                <a:latin typeface="Times New Roman" panose="02020603050405020304" pitchFamily="18" charset="0"/>
                <a:cs typeface="Times New Roman" panose="02020603050405020304" pitchFamily="18" charset="0"/>
              </a:rPr>
            </a:br>
            <a:br>
              <a:rPr lang="en-IN" sz="2000" dirty="0">
                <a:solidFill>
                  <a:schemeClr val="tx1"/>
                </a:solidFill>
                <a:latin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cs typeface="Times New Roman" panose="02020603050405020304" pitchFamily="18" charset="0"/>
              </a:rPr>
              <a:t>AUTOMATIC ACCIDENT DETECTION AND AMBULANCE RESCUE</a:t>
            </a:r>
            <a:br>
              <a:rPr lang="en-IN" sz="2000" dirty="0">
                <a:solidFill>
                  <a:schemeClr val="tx1"/>
                </a:solidFill>
                <a:latin typeface="Times New Roman" panose="02020603050405020304" pitchFamily="18" charset="0"/>
                <a:cs typeface="Times New Roman" panose="02020603050405020304" pitchFamily="18" charset="0"/>
              </a:rPr>
            </a:br>
            <a:br>
              <a:rPr lang="en-IN" sz="2000" dirty="0">
                <a:solidFill>
                  <a:schemeClr val="tx1"/>
                </a:solidFill>
                <a:latin typeface="Times New Roman" panose="02020603050405020304" pitchFamily="18" charset="0"/>
                <a:cs typeface="Times New Roman" panose="02020603050405020304" pitchFamily="18" charset="0"/>
              </a:rPr>
            </a:br>
            <a:r>
              <a:rPr lang="en-IN" sz="1900" dirty="0">
                <a:solidFill>
                  <a:schemeClr val="tx1"/>
                </a:solidFill>
                <a:latin typeface="Times New Roman" panose="02020603050405020304" pitchFamily="18" charset="0"/>
                <a:cs typeface="Times New Roman" panose="02020603050405020304" pitchFamily="18" charset="0"/>
              </a:rPr>
              <a:t>Under the guidance of</a:t>
            </a:r>
            <a:br>
              <a:rPr lang="en-IN" sz="2000" dirty="0">
                <a:solidFill>
                  <a:schemeClr val="tx1"/>
                </a:solidFill>
                <a:latin typeface="Times New Roman" panose="02020603050405020304" pitchFamily="18" charset="0"/>
                <a:cs typeface="Times New Roman" panose="02020603050405020304" pitchFamily="18" charset="0"/>
              </a:rPr>
            </a:br>
            <a:r>
              <a:rPr lang="en-IN" sz="1800" b="1" dirty="0" err="1">
                <a:solidFill>
                  <a:schemeClr val="tx1"/>
                </a:solidFill>
                <a:latin typeface="Times New Roman" panose="02020603050405020304" pitchFamily="18" charset="0"/>
                <a:cs typeface="Times New Roman" panose="02020603050405020304" pitchFamily="18" charset="0"/>
              </a:rPr>
              <a:t>Dr.</a:t>
            </a:r>
            <a:r>
              <a:rPr lang="en-IN" sz="1800" b="1" dirty="0">
                <a:solidFill>
                  <a:schemeClr val="tx1"/>
                </a:solidFill>
                <a:latin typeface="Times New Roman" panose="02020603050405020304" pitchFamily="18" charset="0"/>
                <a:cs typeface="Times New Roman" panose="02020603050405020304" pitchFamily="18" charset="0"/>
              </a:rPr>
              <a:t> </a:t>
            </a:r>
            <a:r>
              <a:rPr lang="en-IN" sz="1800" b="1" dirty="0" err="1">
                <a:solidFill>
                  <a:schemeClr val="tx1"/>
                </a:solidFill>
                <a:latin typeface="Times New Roman" panose="02020603050405020304" pitchFamily="18" charset="0"/>
                <a:cs typeface="Times New Roman" panose="02020603050405020304" pitchFamily="18" charset="0"/>
              </a:rPr>
              <a:t>Anjanappa</a:t>
            </a:r>
            <a:r>
              <a:rPr lang="en-IN" sz="1800" b="1" dirty="0">
                <a:solidFill>
                  <a:schemeClr val="tx1"/>
                </a:solidFill>
                <a:latin typeface="Times New Roman" panose="02020603050405020304" pitchFamily="18" charset="0"/>
                <a:cs typeface="Times New Roman" panose="02020603050405020304" pitchFamily="18" charset="0"/>
              </a:rPr>
              <a:t> C</a:t>
            </a:r>
            <a:br>
              <a:rPr lang="en-IN" sz="1800" b="1"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Assistance Professor, Dept. of ECE.</a:t>
            </a:r>
            <a:br>
              <a:rPr lang="en-IN" sz="1800" b="1" dirty="0">
                <a:solidFill>
                  <a:schemeClr val="tx1"/>
                </a:solidFill>
                <a:latin typeface="Times New Roman" panose="02020603050405020304" pitchFamily="18" charset="0"/>
                <a:cs typeface="Times New Roman" panose="02020603050405020304" pitchFamily="18" charset="0"/>
              </a:rPr>
            </a:b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3F9FF4-F18F-4EE1-B172-31E129A6442C}"/>
              </a:ext>
            </a:extLst>
          </p:cNvPr>
          <p:cNvSpPr>
            <a:spLocks noGrp="1"/>
          </p:cNvSpPr>
          <p:nvPr>
            <p:ph idx="1"/>
          </p:nvPr>
        </p:nvSpPr>
        <p:spPr>
          <a:xfrm>
            <a:off x="1906772" y="3749750"/>
            <a:ext cx="4791740" cy="1393750"/>
          </a:xfrm>
        </p:spPr>
        <p:txBody>
          <a:bodyPr>
            <a:normAutofit fontScale="85000" lnSpcReduction="20000"/>
          </a:bodyPr>
          <a:lstStyle/>
          <a:p>
            <a:pPr marL="0" indent="0" algn="ctr">
              <a:buNone/>
            </a:pPr>
            <a:r>
              <a:rPr lang="en-IN" sz="1600" dirty="0">
                <a:latin typeface="Times New Roman" panose="02020603050405020304" pitchFamily="18" charset="0"/>
                <a:cs typeface="Times New Roman" panose="02020603050405020304" pitchFamily="18" charset="0"/>
              </a:rPr>
              <a:t>Submitted By:</a:t>
            </a:r>
          </a:p>
          <a:p>
            <a:pPr marL="0" indent="0" algn="ctr">
              <a:buNone/>
            </a:pPr>
            <a:r>
              <a:rPr lang="en-IN" sz="1600" dirty="0" err="1">
                <a:latin typeface="Times New Roman" panose="02020603050405020304" pitchFamily="18" charset="0"/>
                <a:cs typeface="Times New Roman" panose="02020603050405020304" pitchFamily="18" charset="0"/>
              </a:rPr>
              <a:t>Sampanna</a:t>
            </a:r>
            <a:r>
              <a:rPr lang="en-IN" sz="1600" dirty="0">
                <a:latin typeface="Times New Roman" panose="02020603050405020304" pitchFamily="18" charset="0"/>
                <a:cs typeface="Times New Roman" panose="02020603050405020304" pitchFamily="18" charset="0"/>
              </a:rPr>
              <a:t> T                   :   4NI17EC104</a:t>
            </a:r>
          </a:p>
          <a:p>
            <a:pPr marL="0" indent="0" algn="ctr">
              <a:buNone/>
            </a:pPr>
            <a:r>
              <a:rPr lang="en-IN" sz="1600" dirty="0">
                <a:latin typeface="Times New Roman" panose="02020603050405020304" pitchFamily="18" charset="0"/>
                <a:cs typeface="Times New Roman" panose="02020603050405020304" pitchFamily="18" charset="0"/>
              </a:rPr>
              <a:t>M </a:t>
            </a:r>
            <a:r>
              <a:rPr lang="en-IN" sz="1600" dirty="0" err="1">
                <a:latin typeface="Times New Roman" panose="02020603050405020304" pitchFamily="18" charset="0"/>
                <a:cs typeface="Times New Roman" panose="02020603050405020304" pitchFamily="18" charset="0"/>
              </a:rPr>
              <a:t>Shamitha</a:t>
            </a:r>
            <a:r>
              <a:rPr lang="en-IN" sz="1600" dirty="0">
                <a:latin typeface="Times New Roman" panose="02020603050405020304" pitchFamily="18" charset="0"/>
                <a:cs typeface="Times New Roman" panose="02020603050405020304" pitchFamily="18" charset="0"/>
              </a:rPr>
              <a:t>                    :   4NI15EC096</a:t>
            </a:r>
          </a:p>
          <a:p>
            <a:pPr marL="0" indent="0" algn="ctr">
              <a:buNone/>
            </a:pPr>
            <a:r>
              <a:rPr lang="en-IN" sz="1600" dirty="0">
                <a:latin typeface="Times New Roman" panose="02020603050405020304" pitchFamily="18" charset="0"/>
                <a:cs typeface="Times New Roman" panose="02020603050405020304" pitchFamily="18" charset="0"/>
              </a:rPr>
              <a:t>Sagar Ashok </a:t>
            </a:r>
            <a:r>
              <a:rPr lang="en-IN" sz="1600" dirty="0" err="1">
                <a:latin typeface="Times New Roman" panose="02020603050405020304" pitchFamily="18" charset="0"/>
                <a:cs typeface="Times New Roman" panose="02020603050405020304" pitchFamily="18" charset="0"/>
              </a:rPr>
              <a:t>Ganagi</a:t>
            </a:r>
            <a:r>
              <a:rPr lang="en-IN" sz="1600" dirty="0">
                <a:latin typeface="Times New Roman" panose="02020603050405020304" pitchFamily="18" charset="0"/>
                <a:cs typeface="Times New Roman" panose="02020603050405020304" pitchFamily="18" charset="0"/>
              </a:rPr>
              <a:t>       :   4NI17EC072</a:t>
            </a:r>
          </a:p>
          <a:p>
            <a:pPr marL="0" indent="0" algn="ctr">
              <a:buNone/>
            </a:pPr>
            <a:r>
              <a:rPr lang="en-IN" sz="1600" dirty="0">
                <a:latin typeface="Times New Roman" panose="02020603050405020304" pitchFamily="18" charset="0"/>
                <a:cs typeface="Times New Roman" panose="02020603050405020304" pitchFamily="18" charset="0"/>
              </a:rPr>
              <a:t>Vishnu Bhargav B </a:t>
            </a:r>
            <a:r>
              <a:rPr lang="en-IN" sz="1600" dirty="0" err="1">
                <a:latin typeface="Times New Roman" panose="02020603050405020304" pitchFamily="18" charset="0"/>
                <a:cs typeface="Times New Roman" panose="02020603050405020304" pitchFamily="18" charset="0"/>
              </a:rPr>
              <a:t>Jois</a:t>
            </a:r>
            <a:r>
              <a:rPr lang="en-IN" sz="1600" dirty="0">
                <a:latin typeface="Times New Roman" panose="02020603050405020304" pitchFamily="18" charset="0"/>
                <a:cs typeface="Times New Roman" panose="02020603050405020304" pitchFamily="18" charset="0"/>
              </a:rPr>
              <a:t>   :   4NI17EC100   </a:t>
            </a:r>
          </a:p>
        </p:txBody>
      </p:sp>
      <p:pic>
        <p:nvPicPr>
          <p:cNvPr id="4" name="Picture 3">
            <a:extLst>
              <a:ext uri="{FF2B5EF4-FFF2-40B4-BE49-F238E27FC236}">
                <a16:creationId xmlns:a16="http://schemas.microsoft.com/office/drawing/2014/main" id="{01AFECD0-EA8A-43E3-A573-8FED624E25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850" y="114049"/>
            <a:ext cx="686302" cy="686302"/>
          </a:xfrm>
          <a:prstGeom prst="rect">
            <a:avLst/>
          </a:prstGeom>
        </p:spPr>
      </p:pic>
      <p:pic>
        <p:nvPicPr>
          <p:cNvPr id="5" name="Picture 4">
            <a:extLst>
              <a:ext uri="{FF2B5EF4-FFF2-40B4-BE49-F238E27FC236}">
                <a16:creationId xmlns:a16="http://schemas.microsoft.com/office/drawing/2014/main" id="{DA684FD8-FE6C-4C6B-8784-95ECAF3D26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5538" y="25522"/>
            <a:ext cx="863356" cy="863356"/>
          </a:xfrm>
          <a:prstGeom prst="rect">
            <a:avLst/>
          </a:prstGeom>
        </p:spPr>
      </p:pic>
    </p:spTree>
    <p:extLst>
      <p:ext uri="{BB962C8B-B14F-4D97-AF65-F5344CB8AC3E}">
        <p14:creationId xmlns:p14="http://schemas.microsoft.com/office/powerpoint/2010/main" val="3905553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body" idx="1"/>
          </p:nvPr>
        </p:nvSpPr>
        <p:spPr>
          <a:xfrm>
            <a:off x="311700" y="112875"/>
            <a:ext cx="8520600" cy="46839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700" dirty="0">
                <a:latin typeface="Times New Roman"/>
                <a:ea typeface="Times New Roman"/>
                <a:cs typeface="Times New Roman"/>
                <a:sym typeface="Times New Roman"/>
              </a:rPr>
              <a:t>4)</a:t>
            </a: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u="sng" dirty="0">
                <a:latin typeface="Times New Roman"/>
                <a:ea typeface="Times New Roman"/>
                <a:cs typeface="Times New Roman"/>
                <a:sym typeface="Times New Roman"/>
              </a:rPr>
              <a:t>AUTHOR</a:t>
            </a:r>
            <a:r>
              <a:rPr lang="en" sz="1700" dirty="0">
                <a:latin typeface="Times New Roman"/>
                <a:ea typeface="Times New Roman"/>
                <a:cs typeface="Times New Roman"/>
                <a:sym typeface="Times New Roman"/>
              </a:rPr>
              <a:t> :</a:t>
            </a: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dirty="0">
                <a:latin typeface="Times New Roman"/>
                <a:ea typeface="Times New Roman"/>
                <a:cs typeface="Times New Roman"/>
                <a:sym typeface="Times New Roman"/>
              </a:rPr>
              <a:t>S.S.Kanase, S.A.Yadav, S.B.Jadav, M.M.Kadam have presented an idea on </a:t>
            </a:r>
            <a:r>
              <a:rPr lang="en" sz="1700" b="1" dirty="0">
                <a:solidFill>
                  <a:schemeClr val="accent6">
                    <a:lumMod val="75000"/>
                  </a:schemeClr>
                </a:solidFill>
                <a:latin typeface="Times New Roman"/>
                <a:ea typeface="Times New Roman"/>
                <a:cs typeface="Times New Roman"/>
                <a:sym typeface="Times New Roman"/>
              </a:rPr>
              <a:t>Tracking the Stolen Vehicle </a:t>
            </a:r>
            <a:r>
              <a:rPr lang="en" sz="1700" dirty="0">
                <a:solidFill>
                  <a:srgbClr val="000000"/>
                </a:solidFill>
                <a:latin typeface="Times New Roman"/>
                <a:ea typeface="Times New Roman"/>
                <a:cs typeface="Times New Roman"/>
                <a:sym typeface="Times New Roman"/>
              </a:rPr>
              <a:t>in </a:t>
            </a:r>
            <a:r>
              <a:rPr lang="en" sz="1700" dirty="0">
                <a:solidFill>
                  <a:schemeClr val="tx1"/>
                </a:solidFill>
                <a:latin typeface="Times New Roman"/>
                <a:ea typeface="Times New Roman"/>
                <a:cs typeface="Times New Roman"/>
                <a:sym typeface="Times New Roman"/>
              </a:rPr>
              <a:t>2018</a:t>
            </a:r>
            <a:r>
              <a:rPr lang="en" sz="1700" dirty="0">
                <a:solidFill>
                  <a:srgbClr val="000000"/>
                </a:solidFill>
                <a:latin typeface="Times New Roman"/>
                <a:ea typeface="Times New Roman"/>
                <a:cs typeface="Times New Roman"/>
                <a:sym typeface="Times New Roman"/>
              </a:rPr>
              <a:t>.</a:t>
            </a:r>
            <a:endParaRPr sz="17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u="sng" dirty="0">
                <a:solidFill>
                  <a:srgbClr val="000000"/>
                </a:solidFill>
                <a:latin typeface="Times New Roman"/>
                <a:ea typeface="Times New Roman"/>
                <a:cs typeface="Times New Roman"/>
                <a:sym typeface="Times New Roman"/>
              </a:rPr>
              <a:t>IDEA</a:t>
            </a:r>
            <a:r>
              <a:rPr lang="en" sz="1700" dirty="0">
                <a:solidFill>
                  <a:srgbClr val="000000"/>
                </a:solidFill>
                <a:latin typeface="Times New Roman"/>
                <a:ea typeface="Times New Roman"/>
                <a:cs typeface="Times New Roman"/>
                <a:sym typeface="Times New Roman"/>
              </a:rPr>
              <a:t> :</a:t>
            </a:r>
            <a:endParaRPr sz="17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dirty="0">
                <a:solidFill>
                  <a:srgbClr val="000000"/>
                </a:solidFill>
                <a:latin typeface="Times New Roman"/>
                <a:ea typeface="Times New Roman"/>
                <a:cs typeface="Times New Roman"/>
                <a:sym typeface="Times New Roman"/>
              </a:rPr>
              <a:t>In this project it is stated that we can track our vehicles just by sending the SMS “Track Vehicle” to the device mounted, the SMS is received by the vehicle and it will send their positions.</a:t>
            </a:r>
            <a:endParaRPr sz="17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IN" sz="1700" dirty="0">
                <a:latin typeface="Times New Roman"/>
                <a:ea typeface="Times New Roman"/>
                <a:cs typeface="Times New Roman"/>
                <a:sym typeface="Times New Roman"/>
              </a:rPr>
              <a:t>GPS is used for getting information about where our vehicle is present.</a:t>
            </a:r>
          </a:p>
          <a:p>
            <a:pPr marL="0" lvl="0" indent="0" algn="just" rtl="0">
              <a:lnSpc>
                <a:spcPct val="150000"/>
              </a:lnSpc>
              <a:spcBef>
                <a:spcPts val="0"/>
              </a:spcBef>
              <a:spcAft>
                <a:spcPts val="0"/>
              </a:spcAft>
              <a:buClr>
                <a:schemeClr val="dk1"/>
              </a:buClr>
              <a:buSzPts val="1100"/>
              <a:buFont typeface="Arial"/>
              <a:buNone/>
            </a:pPr>
            <a:r>
              <a:rPr lang="en-IN" sz="1700" dirty="0">
                <a:latin typeface="Times New Roman"/>
                <a:ea typeface="Times New Roman"/>
                <a:cs typeface="Times New Roman"/>
                <a:sym typeface="Times New Roman"/>
              </a:rPr>
              <a:t>GSM is used for giving commands to Arduino so that we can track and monitor the Vehicle.</a:t>
            </a: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694281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body" idx="1"/>
          </p:nvPr>
        </p:nvSpPr>
        <p:spPr>
          <a:xfrm>
            <a:off x="311700" y="112875"/>
            <a:ext cx="8520600" cy="46839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700" u="sng" dirty="0">
                <a:latin typeface="Times New Roman"/>
                <a:ea typeface="Times New Roman"/>
                <a:cs typeface="Times New Roman"/>
                <a:sym typeface="Times New Roman"/>
              </a:rPr>
              <a:t>ADVANTAGES</a:t>
            </a:r>
            <a:r>
              <a:rPr lang="en" sz="1700" dirty="0">
                <a:latin typeface="Times New Roman"/>
                <a:ea typeface="Times New Roman"/>
                <a:cs typeface="Times New Roman"/>
                <a:sym typeface="Times New Roman"/>
              </a:rPr>
              <a:t> :</a:t>
            </a:r>
            <a:endParaRPr sz="1700" dirty="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 sz="1700" dirty="0">
                <a:latin typeface="Times New Roman"/>
                <a:ea typeface="Times New Roman"/>
                <a:cs typeface="Times New Roman"/>
                <a:sym typeface="Times New Roman"/>
              </a:rPr>
              <a:t>Is used to track stolen vehicles.</a:t>
            </a:r>
          </a:p>
          <a:p>
            <a:pPr marL="457200" lvl="0" indent="-336550" algn="just" rtl="0">
              <a:lnSpc>
                <a:spcPct val="150000"/>
              </a:lnSpc>
              <a:spcBef>
                <a:spcPts val="0"/>
              </a:spcBef>
              <a:spcAft>
                <a:spcPts val="0"/>
              </a:spcAft>
              <a:buSzPts val="1700"/>
              <a:buFont typeface="Times New Roman"/>
              <a:buChar char="●"/>
            </a:pPr>
            <a:r>
              <a:rPr lang="en" sz="1700" dirty="0">
                <a:latin typeface="Times New Roman"/>
                <a:ea typeface="Times New Roman"/>
                <a:cs typeface="Times New Roman"/>
                <a:sym typeface="Times New Roman"/>
              </a:rPr>
              <a:t>Can be used to find Vehicles location in a Crowded Area. </a:t>
            </a: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u="sng" dirty="0">
                <a:latin typeface="Times New Roman"/>
                <a:ea typeface="Times New Roman"/>
                <a:cs typeface="Times New Roman"/>
                <a:sym typeface="Times New Roman"/>
              </a:rPr>
              <a:t>LIMITATIONS</a:t>
            </a:r>
            <a:r>
              <a:rPr lang="en" sz="1700" dirty="0">
                <a:latin typeface="Times New Roman"/>
                <a:ea typeface="Times New Roman"/>
                <a:cs typeface="Times New Roman"/>
                <a:sym typeface="Times New Roman"/>
              </a:rPr>
              <a:t> :</a:t>
            </a:r>
            <a:endParaRPr sz="1700" dirty="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 sz="1700" dirty="0">
                <a:latin typeface="Times New Roman"/>
                <a:ea typeface="Times New Roman"/>
                <a:cs typeface="Times New Roman"/>
                <a:sym typeface="Times New Roman"/>
              </a:rPr>
              <a:t>This device works only when we send SMS to track the Vehicle.</a:t>
            </a: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335944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body" idx="1"/>
          </p:nvPr>
        </p:nvSpPr>
        <p:spPr>
          <a:xfrm>
            <a:off x="311700" y="112875"/>
            <a:ext cx="8520600" cy="46839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700" dirty="0">
                <a:latin typeface="Times New Roman"/>
                <a:ea typeface="Times New Roman"/>
                <a:cs typeface="Times New Roman"/>
                <a:sym typeface="Times New Roman"/>
              </a:rPr>
              <a:t>5)</a:t>
            </a: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u="sng" dirty="0">
                <a:latin typeface="Times New Roman"/>
                <a:ea typeface="Times New Roman"/>
                <a:cs typeface="Times New Roman"/>
                <a:sym typeface="Times New Roman"/>
              </a:rPr>
              <a:t>AUTHOR</a:t>
            </a:r>
            <a:r>
              <a:rPr lang="en" sz="1700" dirty="0">
                <a:latin typeface="Times New Roman"/>
                <a:ea typeface="Times New Roman"/>
                <a:cs typeface="Times New Roman"/>
                <a:sym typeface="Times New Roman"/>
              </a:rPr>
              <a:t> :</a:t>
            </a: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dirty="0">
                <a:latin typeface="Times New Roman"/>
                <a:ea typeface="Times New Roman"/>
                <a:cs typeface="Times New Roman"/>
                <a:sym typeface="Times New Roman"/>
              </a:rPr>
              <a:t>Amit Bhoyar, Rajeev Verma have presented an idea on </a:t>
            </a:r>
            <a:r>
              <a:rPr lang="en" sz="1700" dirty="0">
                <a:solidFill>
                  <a:schemeClr val="accent6">
                    <a:lumMod val="75000"/>
                  </a:schemeClr>
                </a:solidFill>
                <a:latin typeface="Times New Roman"/>
                <a:ea typeface="Times New Roman"/>
                <a:cs typeface="Times New Roman"/>
                <a:sym typeface="Times New Roman"/>
              </a:rPr>
              <a:t>GPS based real time Vehicle tracking system for Kids safety using RFID and GSM </a:t>
            </a:r>
            <a:r>
              <a:rPr lang="en" sz="1700" dirty="0">
                <a:solidFill>
                  <a:srgbClr val="000000"/>
                </a:solidFill>
                <a:latin typeface="Times New Roman"/>
                <a:ea typeface="Times New Roman"/>
                <a:cs typeface="Times New Roman"/>
                <a:sym typeface="Times New Roman"/>
              </a:rPr>
              <a:t>in </a:t>
            </a:r>
            <a:r>
              <a:rPr lang="en" sz="1700" dirty="0">
                <a:solidFill>
                  <a:schemeClr val="tx1"/>
                </a:solidFill>
                <a:latin typeface="Times New Roman"/>
                <a:ea typeface="Times New Roman"/>
                <a:cs typeface="Times New Roman"/>
                <a:sym typeface="Times New Roman"/>
              </a:rPr>
              <a:t>2018</a:t>
            </a:r>
            <a:r>
              <a:rPr lang="en" sz="1700" dirty="0">
                <a:solidFill>
                  <a:srgbClr val="000000"/>
                </a:solidFill>
                <a:latin typeface="Times New Roman"/>
                <a:ea typeface="Times New Roman"/>
                <a:cs typeface="Times New Roman"/>
                <a:sym typeface="Times New Roman"/>
              </a:rPr>
              <a:t>.</a:t>
            </a:r>
            <a:endParaRPr sz="17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u="sng" dirty="0">
                <a:solidFill>
                  <a:srgbClr val="000000"/>
                </a:solidFill>
                <a:latin typeface="Times New Roman"/>
                <a:ea typeface="Times New Roman"/>
                <a:cs typeface="Times New Roman"/>
                <a:sym typeface="Times New Roman"/>
              </a:rPr>
              <a:t>IDEA</a:t>
            </a:r>
            <a:r>
              <a:rPr lang="en" sz="1700" dirty="0">
                <a:solidFill>
                  <a:srgbClr val="000000"/>
                </a:solidFill>
                <a:latin typeface="Times New Roman"/>
                <a:ea typeface="Times New Roman"/>
                <a:cs typeface="Times New Roman"/>
                <a:sym typeface="Times New Roman"/>
              </a:rPr>
              <a:t> :</a:t>
            </a:r>
            <a:endParaRPr sz="17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dirty="0">
                <a:solidFill>
                  <a:srgbClr val="000000"/>
                </a:solidFill>
                <a:latin typeface="Times New Roman"/>
                <a:ea typeface="Times New Roman"/>
                <a:cs typeface="Times New Roman"/>
                <a:sym typeface="Times New Roman"/>
              </a:rPr>
              <a:t>In this the system consists of RFID tags and reader which is designed to note the entry and exit of person in vehicle the tags of each person holds the identification details, when Children enter the vehicle the reader reads the person tags and stores the details of entry and exit.</a:t>
            </a:r>
          </a:p>
          <a:p>
            <a:pPr marL="0" lvl="0" indent="0" algn="just" rtl="0">
              <a:lnSpc>
                <a:spcPct val="150000"/>
              </a:lnSpc>
              <a:spcBef>
                <a:spcPts val="0"/>
              </a:spcBef>
              <a:spcAft>
                <a:spcPts val="0"/>
              </a:spcAft>
              <a:buNone/>
            </a:pPr>
            <a:r>
              <a:rPr lang="en" sz="1700" dirty="0">
                <a:solidFill>
                  <a:srgbClr val="000000"/>
                </a:solidFill>
                <a:latin typeface="Times New Roman"/>
                <a:ea typeface="Times New Roman"/>
                <a:cs typeface="Times New Roman"/>
                <a:sym typeface="Times New Roman"/>
              </a:rPr>
              <a:t>This system facilitates to know about the area where the vehicle has crossed using GPS. The details will be updated in the School database.</a:t>
            </a:r>
            <a:endParaRPr sz="17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lang="en-IN"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404292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body" idx="1"/>
          </p:nvPr>
        </p:nvSpPr>
        <p:spPr>
          <a:xfrm>
            <a:off x="311700" y="112875"/>
            <a:ext cx="8520600" cy="46839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700" u="sng" dirty="0">
                <a:latin typeface="Times New Roman"/>
                <a:ea typeface="Times New Roman"/>
                <a:cs typeface="Times New Roman"/>
                <a:sym typeface="Times New Roman"/>
              </a:rPr>
              <a:t>ADVANTAGES</a:t>
            </a:r>
            <a:r>
              <a:rPr lang="en" sz="1700" dirty="0">
                <a:latin typeface="Times New Roman"/>
                <a:ea typeface="Times New Roman"/>
                <a:cs typeface="Times New Roman"/>
                <a:sym typeface="Times New Roman"/>
              </a:rPr>
              <a:t> :</a:t>
            </a:r>
            <a:endParaRPr sz="1700" dirty="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US" sz="1700" dirty="0">
                <a:latin typeface="Times New Roman"/>
                <a:ea typeface="Times New Roman"/>
                <a:cs typeface="Times New Roman"/>
                <a:sym typeface="Times New Roman"/>
              </a:rPr>
              <a:t>Safe transportation of School Children.</a:t>
            </a:r>
          </a:p>
          <a:p>
            <a:pPr marL="457200" lvl="0" indent="-336550" algn="just" rtl="0">
              <a:lnSpc>
                <a:spcPct val="150000"/>
              </a:lnSpc>
              <a:spcBef>
                <a:spcPts val="0"/>
              </a:spcBef>
              <a:spcAft>
                <a:spcPts val="0"/>
              </a:spcAft>
              <a:buSzPts val="1700"/>
              <a:buFont typeface="Times New Roman"/>
              <a:buChar char="●"/>
            </a:pPr>
            <a:r>
              <a:rPr lang="en-US" sz="1700" dirty="0">
                <a:latin typeface="Times New Roman"/>
                <a:ea typeface="Times New Roman"/>
                <a:cs typeface="Times New Roman"/>
                <a:sym typeface="Times New Roman"/>
              </a:rPr>
              <a:t>We can track the position of Bus if it travels in unusual path using GPS. </a:t>
            </a:r>
          </a:p>
          <a:p>
            <a:pPr marL="0" lvl="0" indent="0" algn="just" rtl="0">
              <a:lnSpc>
                <a:spcPct val="150000"/>
              </a:lnSpc>
              <a:spcBef>
                <a:spcPts val="0"/>
              </a:spcBef>
              <a:spcAft>
                <a:spcPts val="0"/>
              </a:spcAft>
              <a:buNone/>
            </a:pP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u="sng" dirty="0">
                <a:latin typeface="Times New Roman"/>
                <a:ea typeface="Times New Roman"/>
                <a:cs typeface="Times New Roman"/>
                <a:sym typeface="Times New Roman"/>
              </a:rPr>
              <a:t>LIMITATIONS</a:t>
            </a:r>
            <a:r>
              <a:rPr lang="en" sz="1700" dirty="0">
                <a:latin typeface="Times New Roman"/>
                <a:ea typeface="Times New Roman"/>
                <a:cs typeface="Times New Roman"/>
                <a:sym typeface="Times New Roman"/>
              </a:rPr>
              <a:t> :</a:t>
            </a:r>
            <a:endParaRPr sz="1700" dirty="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 sz="1700" dirty="0">
                <a:latin typeface="Times New Roman"/>
                <a:ea typeface="Times New Roman"/>
                <a:cs typeface="Times New Roman"/>
                <a:sym typeface="Times New Roman"/>
              </a:rPr>
              <a:t>They should have those tags which have Identification details else it wont be able to record the details of a person.</a:t>
            </a: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275414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BLOCK DIAGRAM</a:t>
            </a:r>
            <a:endParaRPr dirty="0"/>
          </a:p>
        </p:txBody>
      </p:sp>
      <p:sp>
        <p:nvSpPr>
          <p:cNvPr id="106" name="Google Shape;106;p21"/>
          <p:cNvSpPr/>
          <p:nvPr/>
        </p:nvSpPr>
        <p:spPr>
          <a:xfrm>
            <a:off x="2203753" y="2183524"/>
            <a:ext cx="1592478" cy="559676"/>
          </a:xfrm>
          <a:prstGeom prst="rect">
            <a:avLst/>
          </a:prstGeom>
          <a:solidFill>
            <a:srgbClr val="FF0000"/>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1"/>
          <p:cNvSpPr/>
          <p:nvPr/>
        </p:nvSpPr>
        <p:spPr>
          <a:xfrm>
            <a:off x="706190" y="2254466"/>
            <a:ext cx="630622" cy="394139"/>
          </a:xfrm>
          <a:prstGeom prst="roundRect">
            <a:avLst>
              <a:gd name="adj" fmla="val 16667"/>
            </a:avLst>
          </a:prstGeom>
          <a:solidFill>
            <a:srgbClr val="00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1"/>
          <p:cNvSpPr/>
          <p:nvPr/>
        </p:nvSpPr>
        <p:spPr>
          <a:xfrm>
            <a:off x="6124903" y="2435772"/>
            <a:ext cx="1048408" cy="449317"/>
          </a:xfrm>
          <a:prstGeom prst="roundRect">
            <a:avLst>
              <a:gd name="adj" fmla="val 16667"/>
            </a:avLst>
          </a:prstGeom>
          <a:solidFill>
            <a:srgbClr val="5FCBEF"/>
          </a:solidFill>
          <a:ln w="19050"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1"/>
          <p:cNvSpPr/>
          <p:nvPr/>
        </p:nvSpPr>
        <p:spPr>
          <a:xfrm>
            <a:off x="2414064" y="851338"/>
            <a:ext cx="859222" cy="520262"/>
          </a:xfrm>
          <a:prstGeom prst="roundRect">
            <a:avLst>
              <a:gd name="adj" fmla="val 16667"/>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1"/>
          <p:cNvSpPr/>
          <p:nvPr/>
        </p:nvSpPr>
        <p:spPr>
          <a:xfrm>
            <a:off x="619481" y="3980792"/>
            <a:ext cx="1032640" cy="409904"/>
          </a:xfrm>
          <a:prstGeom prst="roundRect">
            <a:avLst>
              <a:gd name="adj" fmla="val 16667"/>
            </a:avLst>
          </a:prstGeom>
          <a:solidFill>
            <a:srgbClr val="00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1"/>
          <p:cNvSpPr/>
          <p:nvPr/>
        </p:nvSpPr>
        <p:spPr>
          <a:xfrm>
            <a:off x="1447609" y="2285905"/>
            <a:ext cx="685200" cy="330600"/>
          </a:xfrm>
          <a:prstGeom prst="rightArrow">
            <a:avLst>
              <a:gd name="adj1" fmla="val 50000"/>
              <a:gd name="adj2" fmla="val 50000"/>
            </a:avLst>
          </a:prstGeom>
          <a:solidFill>
            <a:srgbClr val="00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1"/>
          <p:cNvSpPr/>
          <p:nvPr/>
        </p:nvSpPr>
        <p:spPr>
          <a:xfrm rot="10800000">
            <a:off x="2724650" y="2787850"/>
            <a:ext cx="282000" cy="710700"/>
          </a:xfrm>
          <a:prstGeom prst="upArrow">
            <a:avLst>
              <a:gd name="adj1" fmla="val 50000"/>
              <a:gd name="adj2" fmla="val 50000"/>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1"/>
          <p:cNvSpPr/>
          <p:nvPr/>
        </p:nvSpPr>
        <p:spPr>
          <a:xfrm>
            <a:off x="2708783" y="1415570"/>
            <a:ext cx="282000" cy="710700"/>
          </a:xfrm>
          <a:prstGeom prst="upArrow">
            <a:avLst>
              <a:gd name="adj1" fmla="val 50000"/>
              <a:gd name="adj2" fmla="val 50000"/>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1"/>
          <p:cNvSpPr txBox="1"/>
          <p:nvPr/>
        </p:nvSpPr>
        <p:spPr>
          <a:xfrm>
            <a:off x="2248417" y="2286364"/>
            <a:ext cx="1500516" cy="33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US" sz="1300" b="1" i="1" u="none" strike="noStrike" cap="none" dirty="0">
                <a:solidFill>
                  <a:srgbClr val="000000"/>
                </a:solidFill>
                <a:latin typeface="Arial"/>
                <a:ea typeface="Arial"/>
                <a:cs typeface="Arial"/>
                <a:sym typeface="Arial"/>
              </a:rPr>
              <a:t>ARDUINO NANO</a:t>
            </a:r>
            <a:endParaRPr sz="1300" b="1" i="1" u="none" strike="noStrike" cap="none" dirty="0">
              <a:solidFill>
                <a:srgbClr val="000000"/>
              </a:solidFill>
              <a:latin typeface="Arial"/>
              <a:ea typeface="Arial"/>
              <a:cs typeface="Arial"/>
              <a:sym typeface="Arial"/>
            </a:endParaRPr>
          </a:p>
        </p:txBody>
      </p:sp>
      <p:sp>
        <p:nvSpPr>
          <p:cNvPr id="116" name="Google Shape;116;p21"/>
          <p:cNvSpPr txBox="1"/>
          <p:nvPr/>
        </p:nvSpPr>
        <p:spPr>
          <a:xfrm>
            <a:off x="717343" y="2229914"/>
            <a:ext cx="685200" cy="25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1" u="none" strike="noStrike" cap="none" dirty="0">
                <a:solidFill>
                  <a:srgbClr val="000000"/>
                </a:solidFill>
                <a:latin typeface="Arial"/>
                <a:ea typeface="Arial"/>
                <a:cs typeface="Arial"/>
                <a:sym typeface="Arial"/>
              </a:rPr>
              <a:t>GPS</a:t>
            </a:r>
            <a:endParaRPr sz="1400" b="1" i="1" u="none" strike="noStrike" cap="none" dirty="0">
              <a:solidFill>
                <a:srgbClr val="000000"/>
              </a:solidFill>
              <a:latin typeface="Arial"/>
              <a:ea typeface="Arial"/>
              <a:cs typeface="Arial"/>
              <a:sym typeface="Arial"/>
            </a:endParaRPr>
          </a:p>
        </p:txBody>
      </p:sp>
      <p:sp>
        <p:nvSpPr>
          <p:cNvPr id="117" name="Google Shape;117;p21"/>
          <p:cNvSpPr txBox="1"/>
          <p:nvPr/>
        </p:nvSpPr>
        <p:spPr>
          <a:xfrm>
            <a:off x="6148551" y="2466968"/>
            <a:ext cx="1103587" cy="43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1" u="none" strike="noStrike" cap="none" dirty="0">
                <a:solidFill>
                  <a:srgbClr val="000000"/>
                </a:solidFill>
                <a:latin typeface="Arial"/>
                <a:ea typeface="Arial"/>
                <a:cs typeface="Arial"/>
                <a:sym typeface="Arial"/>
              </a:rPr>
              <a:t>SMS</a:t>
            </a:r>
            <a:r>
              <a:rPr lang="en-US" sz="1400" b="1" i="1" dirty="0">
                <a:solidFill>
                  <a:srgbClr val="000000"/>
                </a:solidFill>
                <a:latin typeface="Arial"/>
                <a:ea typeface="Arial"/>
                <a:cs typeface="Arial"/>
                <a:sym typeface="Arial"/>
              </a:rPr>
              <a:t>_APP</a:t>
            </a:r>
            <a:endParaRPr sz="1400" b="1" i="1" u="none" strike="noStrike" cap="none" dirty="0">
              <a:solidFill>
                <a:srgbClr val="000000"/>
              </a:solidFill>
              <a:latin typeface="Arial"/>
              <a:ea typeface="Arial"/>
              <a:cs typeface="Arial"/>
              <a:sym typeface="Arial"/>
            </a:endParaRPr>
          </a:p>
        </p:txBody>
      </p:sp>
      <p:sp>
        <p:nvSpPr>
          <p:cNvPr id="118" name="Google Shape;118;p21"/>
          <p:cNvSpPr txBox="1"/>
          <p:nvPr/>
        </p:nvSpPr>
        <p:spPr>
          <a:xfrm>
            <a:off x="426210" y="3992030"/>
            <a:ext cx="1394700" cy="485676"/>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1" dirty="0">
                <a:solidFill>
                  <a:srgbClr val="000000"/>
                </a:solidFill>
                <a:latin typeface="Arial"/>
                <a:ea typeface="Arial"/>
                <a:cs typeface="Arial"/>
                <a:sym typeface="Arial"/>
              </a:rPr>
              <a:t>Bluetooth </a:t>
            </a:r>
            <a:endParaRPr sz="1400" b="1" i="1" u="none" strike="noStrike" cap="none" dirty="0">
              <a:solidFill>
                <a:srgbClr val="000000"/>
              </a:solidFill>
              <a:latin typeface="Arial"/>
              <a:ea typeface="Arial"/>
              <a:cs typeface="Arial"/>
              <a:sym typeface="Arial"/>
            </a:endParaRPr>
          </a:p>
        </p:txBody>
      </p:sp>
      <p:sp>
        <p:nvSpPr>
          <p:cNvPr id="119" name="Google Shape;119;p21"/>
          <p:cNvSpPr txBox="1"/>
          <p:nvPr/>
        </p:nvSpPr>
        <p:spPr>
          <a:xfrm>
            <a:off x="2321782" y="773037"/>
            <a:ext cx="1056000" cy="330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1" u="none" strike="noStrike" cap="none" dirty="0">
                <a:solidFill>
                  <a:srgbClr val="000000"/>
                </a:solidFill>
                <a:latin typeface="Arial"/>
                <a:ea typeface="Arial"/>
                <a:cs typeface="Arial"/>
                <a:sym typeface="Arial"/>
              </a:rPr>
              <a:t>LCD DISPLAY</a:t>
            </a:r>
            <a:endParaRPr sz="1400" b="1" i="1" u="none" strike="noStrike" cap="none" dirty="0">
              <a:solidFill>
                <a:srgbClr val="000000"/>
              </a:solidFill>
              <a:latin typeface="Arial"/>
              <a:ea typeface="Arial"/>
              <a:cs typeface="Arial"/>
              <a:sym typeface="Arial"/>
            </a:endParaRPr>
          </a:p>
        </p:txBody>
      </p:sp>
      <p:sp>
        <p:nvSpPr>
          <p:cNvPr id="121" name="Google Shape;121;p21"/>
          <p:cNvSpPr/>
          <p:nvPr/>
        </p:nvSpPr>
        <p:spPr>
          <a:xfrm>
            <a:off x="2469243" y="3563006"/>
            <a:ext cx="898635" cy="378373"/>
          </a:xfrm>
          <a:prstGeom prst="roundRect">
            <a:avLst>
              <a:gd name="adj" fmla="val 16667"/>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1"/>
          <p:cNvSpPr txBox="1"/>
          <p:nvPr/>
        </p:nvSpPr>
        <p:spPr>
          <a:xfrm>
            <a:off x="2427595" y="3557468"/>
            <a:ext cx="951300" cy="28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1" u="none" strike="noStrike" cap="none" dirty="0">
                <a:solidFill>
                  <a:srgbClr val="000000"/>
                </a:solidFill>
                <a:latin typeface="Arial"/>
                <a:ea typeface="Arial"/>
                <a:cs typeface="Arial"/>
                <a:sym typeface="Arial"/>
              </a:rPr>
              <a:t>BUZZER</a:t>
            </a:r>
            <a:endParaRPr sz="1400" b="1" i="1" u="none" strike="noStrike" cap="none" dirty="0">
              <a:solidFill>
                <a:srgbClr val="000000"/>
              </a:solidFill>
              <a:latin typeface="Arial"/>
              <a:ea typeface="Arial"/>
              <a:cs typeface="Arial"/>
              <a:sym typeface="Arial"/>
            </a:endParaRPr>
          </a:p>
        </p:txBody>
      </p:sp>
      <p:sp>
        <p:nvSpPr>
          <p:cNvPr id="123" name="Google Shape;123;p21"/>
          <p:cNvSpPr/>
          <p:nvPr/>
        </p:nvSpPr>
        <p:spPr>
          <a:xfrm>
            <a:off x="6502663" y="1761202"/>
            <a:ext cx="282000" cy="625200"/>
          </a:xfrm>
          <a:prstGeom prst="upArrow">
            <a:avLst>
              <a:gd name="adj1" fmla="val 50000"/>
              <a:gd name="adj2" fmla="val 50000"/>
            </a:avLst>
          </a:prstGeom>
          <a:solidFill>
            <a:srgbClr val="5FCBEF"/>
          </a:solidFill>
          <a:ln w="19050"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1"/>
          <p:cNvSpPr/>
          <p:nvPr/>
        </p:nvSpPr>
        <p:spPr>
          <a:xfrm>
            <a:off x="6085489" y="1150884"/>
            <a:ext cx="1079939" cy="575442"/>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1"/>
          <p:cNvSpPr txBox="1"/>
          <p:nvPr/>
        </p:nvSpPr>
        <p:spPr>
          <a:xfrm>
            <a:off x="6074220" y="1241106"/>
            <a:ext cx="1196400" cy="25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1" u="none" strike="noStrike" cap="none" dirty="0">
                <a:solidFill>
                  <a:srgbClr val="000000"/>
                </a:solidFill>
                <a:latin typeface="Arial"/>
                <a:ea typeface="Arial"/>
                <a:cs typeface="Arial"/>
                <a:sym typeface="Arial"/>
              </a:rPr>
              <a:t>HOSPITAL</a:t>
            </a:r>
            <a:endParaRPr sz="1400" b="1" i="1" u="none" strike="noStrike" cap="none" dirty="0">
              <a:solidFill>
                <a:srgbClr val="000000"/>
              </a:solidFill>
              <a:latin typeface="Arial"/>
              <a:ea typeface="Arial"/>
              <a:cs typeface="Arial"/>
              <a:sym typeface="Arial"/>
            </a:endParaRPr>
          </a:p>
        </p:txBody>
      </p:sp>
      <p:sp>
        <p:nvSpPr>
          <p:cNvPr id="126" name="Google Shape;126;p21"/>
          <p:cNvSpPr txBox="1"/>
          <p:nvPr/>
        </p:nvSpPr>
        <p:spPr>
          <a:xfrm>
            <a:off x="6692913" y="1947327"/>
            <a:ext cx="653100" cy="25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1" u="none" strike="noStrike" cap="none">
                <a:solidFill>
                  <a:srgbClr val="000000"/>
                </a:solidFill>
                <a:latin typeface="Arial"/>
                <a:ea typeface="Arial"/>
                <a:cs typeface="Arial"/>
                <a:sym typeface="Arial"/>
              </a:rPr>
              <a:t>SMS</a:t>
            </a:r>
            <a:endParaRPr sz="1400" b="1" i="1" u="none" strike="noStrike" cap="none">
              <a:solidFill>
                <a:srgbClr val="000000"/>
              </a:solidFill>
              <a:latin typeface="Arial"/>
              <a:ea typeface="Arial"/>
              <a:cs typeface="Arial"/>
              <a:sym typeface="Arial"/>
            </a:endParaRPr>
          </a:p>
        </p:txBody>
      </p:sp>
      <p:sp>
        <p:nvSpPr>
          <p:cNvPr id="127" name="Google Shape;127;p21"/>
          <p:cNvSpPr/>
          <p:nvPr/>
        </p:nvSpPr>
        <p:spPr>
          <a:xfrm>
            <a:off x="7211999" y="2530899"/>
            <a:ext cx="370800" cy="282300"/>
          </a:xfrm>
          <a:prstGeom prst="rightArrow">
            <a:avLst>
              <a:gd name="adj1" fmla="val 50000"/>
              <a:gd name="adj2" fmla="val 50000"/>
            </a:avLst>
          </a:prstGeom>
          <a:solidFill>
            <a:srgbClr val="5FCBEF"/>
          </a:solidFill>
          <a:ln w="19050"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1"/>
          <p:cNvSpPr/>
          <p:nvPr/>
        </p:nvSpPr>
        <p:spPr>
          <a:xfrm>
            <a:off x="7631974" y="2388477"/>
            <a:ext cx="1169100" cy="54391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1"/>
          <p:cNvSpPr txBox="1"/>
          <p:nvPr/>
        </p:nvSpPr>
        <p:spPr>
          <a:xfrm>
            <a:off x="7631974" y="2454249"/>
            <a:ext cx="1169100" cy="28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1" u="none" strike="noStrike" cap="none" dirty="0">
                <a:solidFill>
                  <a:srgbClr val="000000"/>
                </a:solidFill>
                <a:latin typeface="Arial"/>
                <a:ea typeface="Arial"/>
                <a:cs typeface="Arial"/>
                <a:sym typeface="Arial"/>
              </a:rPr>
              <a:t>RELATIVES</a:t>
            </a:r>
            <a:endParaRPr sz="1400" b="1" i="1" u="none" strike="noStrike" cap="none" dirty="0">
              <a:solidFill>
                <a:srgbClr val="000000"/>
              </a:solidFill>
              <a:latin typeface="Arial"/>
              <a:ea typeface="Arial"/>
              <a:cs typeface="Arial"/>
              <a:sym typeface="Arial"/>
            </a:endParaRPr>
          </a:p>
        </p:txBody>
      </p:sp>
      <p:sp>
        <p:nvSpPr>
          <p:cNvPr id="130" name="Google Shape;130;p21"/>
          <p:cNvSpPr/>
          <p:nvPr/>
        </p:nvSpPr>
        <p:spPr>
          <a:xfrm>
            <a:off x="4374932" y="3373821"/>
            <a:ext cx="1087820" cy="528144"/>
          </a:xfrm>
          <a:prstGeom prst="roundRect">
            <a:avLst>
              <a:gd name="adj" fmla="val 16667"/>
            </a:avLst>
          </a:prstGeom>
          <a:solidFill>
            <a:srgbClr val="00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1"/>
          <p:cNvSpPr txBox="1"/>
          <p:nvPr/>
        </p:nvSpPr>
        <p:spPr>
          <a:xfrm>
            <a:off x="4181695" y="3342289"/>
            <a:ext cx="1450200" cy="245229"/>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1" u="none" strike="noStrike" cap="none" dirty="0">
                <a:solidFill>
                  <a:srgbClr val="000000"/>
                </a:solidFill>
                <a:latin typeface="Arial"/>
                <a:ea typeface="Arial"/>
                <a:cs typeface="Arial"/>
                <a:sym typeface="Arial"/>
              </a:rPr>
              <a:t>COLLISION SENSOR</a:t>
            </a:r>
            <a:endParaRPr sz="1400" b="1" i="1" u="none" strike="noStrike" cap="none" dirty="0">
              <a:solidFill>
                <a:srgbClr val="000000"/>
              </a:solidFill>
              <a:latin typeface="Arial"/>
              <a:ea typeface="Arial"/>
              <a:cs typeface="Arial"/>
              <a:sym typeface="Arial"/>
            </a:endParaRPr>
          </a:p>
        </p:txBody>
      </p:sp>
      <p:sp>
        <p:nvSpPr>
          <p:cNvPr id="132" name="Google Shape;132;p21"/>
          <p:cNvSpPr/>
          <p:nvPr/>
        </p:nvSpPr>
        <p:spPr>
          <a:xfrm>
            <a:off x="1753109" y="2908180"/>
            <a:ext cx="685200" cy="1135200"/>
          </a:xfrm>
          <a:prstGeom prst="bentUpArrow">
            <a:avLst>
              <a:gd name="adj1" fmla="val 25000"/>
              <a:gd name="adj2" fmla="val 25000"/>
              <a:gd name="adj3" fmla="val 25000"/>
            </a:avLst>
          </a:prstGeom>
          <a:solidFill>
            <a:srgbClr val="00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1"/>
          <p:cNvSpPr txBox="1"/>
          <p:nvPr/>
        </p:nvSpPr>
        <p:spPr>
          <a:xfrm>
            <a:off x="7043504" y="2177612"/>
            <a:ext cx="653100" cy="25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1" u="none" strike="noStrike" cap="none">
                <a:solidFill>
                  <a:srgbClr val="000000"/>
                </a:solidFill>
                <a:latin typeface="Arial"/>
                <a:ea typeface="Arial"/>
                <a:cs typeface="Arial"/>
                <a:sym typeface="Arial"/>
              </a:rPr>
              <a:t>SMS</a:t>
            </a:r>
            <a:endParaRPr sz="1400" b="1" i="1" u="none" strike="noStrike" cap="none">
              <a:solidFill>
                <a:srgbClr val="000000"/>
              </a:solidFill>
              <a:latin typeface="Arial"/>
              <a:ea typeface="Arial"/>
              <a:cs typeface="Arial"/>
              <a:sym typeface="Arial"/>
            </a:endParaRPr>
          </a:p>
        </p:txBody>
      </p:sp>
      <p:sp>
        <p:nvSpPr>
          <p:cNvPr id="9" name="Bent Arrow 8"/>
          <p:cNvSpPr/>
          <p:nvPr/>
        </p:nvSpPr>
        <p:spPr>
          <a:xfrm rot="5400000">
            <a:off x="1804312" y="1498171"/>
            <a:ext cx="651219" cy="595971"/>
          </a:xfrm>
          <a:prstGeom prst="bentArrow">
            <a:avLst/>
          </a:prstGeom>
          <a:solidFill>
            <a:srgbClr val="00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Google Shape;106;p21">
            <a:extLst>
              <a:ext uri="{FF2B5EF4-FFF2-40B4-BE49-F238E27FC236}">
                <a16:creationId xmlns:a16="http://schemas.microsoft.com/office/drawing/2014/main" id="{E3D1C863-BA92-4C04-A4D1-0D258E83F718}"/>
              </a:ext>
            </a:extLst>
          </p:cNvPr>
          <p:cNvSpPr/>
          <p:nvPr/>
        </p:nvSpPr>
        <p:spPr>
          <a:xfrm>
            <a:off x="4416812" y="2199290"/>
            <a:ext cx="888284" cy="567559"/>
          </a:xfrm>
          <a:prstGeom prst="rect">
            <a:avLst/>
          </a:prstGeom>
          <a:solidFill>
            <a:srgbClr val="FF0000"/>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115;p21">
            <a:extLst>
              <a:ext uri="{FF2B5EF4-FFF2-40B4-BE49-F238E27FC236}">
                <a16:creationId xmlns:a16="http://schemas.microsoft.com/office/drawing/2014/main" id="{FD35C010-9093-4A4D-AD01-0833C434086B}"/>
              </a:ext>
            </a:extLst>
          </p:cNvPr>
          <p:cNvSpPr txBox="1"/>
          <p:nvPr/>
        </p:nvSpPr>
        <p:spPr>
          <a:xfrm>
            <a:off x="4437828" y="2312641"/>
            <a:ext cx="898799" cy="33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US" sz="1300" b="1" i="1" u="none" strike="noStrike" cap="none" dirty="0">
                <a:solidFill>
                  <a:srgbClr val="000000"/>
                </a:solidFill>
                <a:latin typeface="Arial"/>
                <a:ea typeface="Arial"/>
                <a:cs typeface="Arial"/>
                <a:sym typeface="Arial"/>
              </a:rPr>
              <a:t>ESP8266</a:t>
            </a:r>
            <a:endParaRPr sz="1300" b="1" i="1" u="none" strike="noStrike" cap="none" dirty="0">
              <a:solidFill>
                <a:srgbClr val="000000"/>
              </a:solidFill>
              <a:latin typeface="Arial"/>
              <a:ea typeface="Arial"/>
              <a:cs typeface="Arial"/>
              <a:sym typeface="Arial"/>
            </a:endParaRPr>
          </a:p>
        </p:txBody>
      </p:sp>
      <p:sp>
        <p:nvSpPr>
          <p:cNvPr id="35" name="Google Shape;111;p21">
            <a:extLst>
              <a:ext uri="{FF2B5EF4-FFF2-40B4-BE49-F238E27FC236}">
                <a16:creationId xmlns:a16="http://schemas.microsoft.com/office/drawing/2014/main" id="{F7CDB56D-D760-4654-B9C2-34AC1474A2AC}"/>
              </a:ext>
            </a:extLst>
          </p:cNvPr>
          <p:cNvSpPr/>
          <p:nvPr/>
        </p:nvSpPr>
        <p:spPr>
          <a:xfrm rot="16200000">
            <a:off x="4585917" y="2900420"/>
            <a:ext cx="505844" cy="330600"/>
          </a:xfrm>
          <a:prstGeom prst="rightArrow">
            <a:avLst>
              <a:gd name="adj1" fmla="val 50000"/>
              <a:gd name="adj2" fmla="val 50000"/>
            </a:avLst>
          </a:prstGeom>
          <a:solidFill>
            <a:srgbClr val="00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130;p21">
            <a:extLst>
              <a:ext uri="{FF2B5EF4-FFF2-40B4-BE49-F238E27FC236}">
                <a16:creationId xmlns:a16="http://schemas.microsoft.com/office/drawing/2014/main" id="{FC622EE6-A553-430E-AF26-F6BE443C8F3B}"/>
              </a:ext>
            </a:extLst>
          </p:cNvPr>
          <p:cNvSpPr/>
          <p:nvPr/>
        </p:nvSpPr>
        <p:spPr>
          <a:xfrm>
            <a:off x="380313" y="1222570"/>
            <a:ext cx="1396101" cy="614112"/>
          </a:xfrm>
          <a:prstGeom prst="roundRect">
            <a:avLst>
              <a:gd name="adj" fmla="val 16667"/>
            </a:avLst>
          </a:prstGeom>
          <a:solidFill>
            <a:srgbClr val="00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1" u="none" strike="noStrike" cap="none" dirty="0">
                <a:solidFill>
                  <a:srgbClr val="000000"/>
                </a:solidFill>
                <a:latin typeface="Arial"/>
                <a:ea typeface="Arial"/>
                <a:cs typeface="Arial"/>
                <a:sym typeface="Arial"/>
              </a:rPr>
              <a:t>ULTRASONIC SENSOR</a:t>
            </a:r>
            <a:endParaRPr sz="1400" b="0" i="0" u="none" strike="noStrike" cap="none" dirty="0">
              <a:solidFill>
                <a:srgbClr val="000000"/>
              </a:solidFill>
              <a:latin typeface="Arial"/>
              <a:ea typeface="Arial"/>
              <a:cs typeface="Arial"/>
              <a:sym typeface="Arial"/>
            </a:endParaRPr>
          </a:p>
        </p:txBody>
      </p:sp>
      <p:sp>
        <p:nvSpPr>
          <p:cNvPr id="39" name="Google Shape;108;p21">
            <a:extLst>
              <a:ext uri="{FF2B5EF4-FFF2-40B4-BE49-F238E27FC236}">
                <a16:creationId xmlns:a16="http://schemas.microsoft.com/office/drawing/2014/main" id="{17971203-4B82-41F8-8AF3-B78D9E6FD377}"/>
              </a:ext>
            </a:extLst>
          </p:cNvPr>
          <p:cNvSpPr/>
          <p:nvPr/>
        </p:nvSpPr>
        <p:spPr>
          <a:xfrm>
            <a:off x="372430" y="2826625"/>
            <a:ext cx="1450427" cy="633906"/>
          </a:xfrm>
          <a:prstGeom prst="roundRect">
            <a:avLst>
              <a:gd name="adj" fmla="val 16667"/>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40" name="Google Shape;117;p21">
            <a:extLst>
              <a:ext uri="{FF2B5EF4-FFF2-40B4-BE49-F238E27FC236}">
                <a16:creationId xmlns:a16="http://schemas.microsoft.com/office/drawing/2014/main" id="{48165835-B3A6-4F07-8B57-F394F139B50C}"/>
              </a:ext>
            </a:extLst>
          </p:cNvPr>
          <p:cNvSpPr txBox="1"/>
          <p:nvPr/>
        </p:nvSpPr>
        <p:spPr>
          <a:xfrm>
            <a:off x="268014" y="2871615"/>
            <a:ext cx="1617904" cy="316034"/>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1" dirty="0">
                <a:solidFill>
                  <a:srgbClr val="000000"/>
                </a:solidFill>
                <a:latin typeface="Arial"/>
                <a:ea typeface="Arial"/>
                <a:cs typeface="Arial"/>
                <a:sym typeface="Arial"/>
              </a:rPr>
              <a:t> CAR_CONTROL APP</a:t>
            </a:r>
            <a:endParaRPr sz="1400" b="1" i="1" u="none" strike="noStrike" cap="none" dirty="0">
              <a:solidFill>
                <a:srgbClr val="000000"/>
              </a:solidFill>
              <a:latin typeface="Arial"/>
              <a:ea typeface="Arial"/>
              <a:cs typeface="Arial"/>
              <a:sym typeface="Arial"/>
            </a:endParaRPr>
          </a:p>
        </p:txBody>
      </p:sp>
      <p:sp>
        <p:nvSpPr>
          <p:cNvPr id="41" name="Google Shape;113;p21">
            <a:extLst>
              <a:ext uri="{FF2B5EF4-FFF2-40B4-BE49-F238E27FC236}">
                <a16:creationId xmlns:a16="http://schemas.microsoft.com/office/drawing/2014/main" id="{BC79A79B-4A48-426C-A1F4-8061D6E00E1E}"/>
              </a:ext>
            </a:extLst>
          </p:cNvPr>
          <p:cNvSpPr/>
          <p:nvPr/>
        </p:nvSpPr>
        <p:spPr>
          <a:xfrm rot="10800000">
            <a:off x="953657" y="3523593"/>
            <a:ext cx="282000" cy="371721"/>
          </a:xfrm>
          <a:prstGeom prst="upArrow">
            <a:avLst>
              <a:gd name="adj1" fmla="val 50000"/>
              <a:gd name="adj2" fmla="val 50000"/>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42" name="Google Shape;113;p21">
            <a:extLst>
              <a:ext uri="{FF2B5EF4-FFF2-40B4-BE49-F238E27FC236}">
                <a16:creationId xmlns:a16="http://schemas.microsoft.com/office/drawing/2014/main" id="{632DFF68-0636-49DC-9E0C-6A1ECB9E3D40}"/>
              </a:ext>
            </a:extLst>
          </p:cNvPr>
          <p:cNvSpPr/>
          <p:nvPr/>
        </p:nvSpPr>
        <p:spPr>
          <a:xfrm rot="10800000">
            <a:off x="3428843" y="2806262"/>
            <a:ext cx="282000" cy="1207295"/>
          </a:xfrm>
          <a:prstGeom prst="upArrow">
            <a:avLst>
              <a:gd name="adj1" fmla="val 50000"/>
              <a:gd name="adj2" fmla="val 50000"/>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121;p21">
            <a:extLst>
              <a:ext uri="{FF2B5EF4-FFF2-40B4-BE49-F238E27FC236}">
                <a16:creationId xmlns:a16="http://schemas.microsoft.com/office/drawing/2014/main" id="{82363148-610B-4C03-A9A2-56A0886C365E}"/>
              </a:ext>
            </a:extLst>
          </p:cNvPr>
          <p:cNvSpPr/>
          <p:nvPr/>
        </p:nvSpPr>
        <p:spPr>
          <a:xfrm>
            <a:off x="3115630" y="4078013"/>
            <a:ext cx="1143000" cy="557049"/>
          </a:xfrm>
          <a:prstGeom prst="roundRect">
            <a:avLst>
              <a:gd name="adj" fmla="val 16667"/>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122;p21">
            <a:extLst>
              <a:ext uri="{FF2B5EF4-FFF2-40B4-BE49-F238E27FC236}">
                <a16:creationId xmlns:a16="http://schemas.microsoft.com/office/drawing/2014/main" id="{E03F4A3D-542F-4549-BE13-90133E95F2EF}"/>
              </a:ext>
            </a:extLst>
          </p:cNvPr>
          <p:cNvSpPr txBox="1"/>
          <p:nvPr/>
        </p:nvSpPr>
        <p:spPr>
          <a:xfrm>
            <a:off x="3092374" y="4056709"/>
            <a:ext cx="1166255" cy="282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1" dirty="0">
                <a:solidFill>
                  <a:srgbClr val="000000"/>
                </a:solidFill>
                <a:latin typeface="Arial"/>
                <a:ea typeface="Arial"/>
                <a:cs typeface="Arial"/>
                <a:sym typeface="Arial"/>
              </a:rPr>
              <a:t>MOTOR CONTROL</a:t>
            </a:r>
            <a:endParaRPr sz="1400" b="1" i="1" u="none" strike="noStrike" cap="none" dirty="0">
              <a:solidFill>
                <a:srgbClr val="000000"/>
              </a:solidFill>
              <a:latin typeface="Arial"/>
              <a:ea typeface="Arial"/>
              <a:cs typeface="Arial"/>
              <a:sym typeface="Arial"/>
            </a:endParaRPr>
          </a:p>
        </p:txBody>
      </p:sp>
      <p:sp>
        <p:nvSpPr>
          <p:cNvPr id="45" name="Google Shape;111;p21">
            <a:extLst>
              <a:ext uri="{FF2B5EF4-FFF2-40B4-BE49-F238E27FC236}">
                <a16:creationId xmlns:a16="http://schemas.microsoft.com/office/drawing/2014/main" id="{A06BC046-63D7-4334-B8BD-4DDC78F7960F}"/>
              </a:ext>
            </a:extLst>
          </p:cNvPr>
          <p:cNvSpPr/>
          <p:nvPr/>
        </p:nvSpPr>
        <p:spPr>
          <a:xfrm rot="10800000">
            <a:off x="3813067" y="2267511"/>
            <a:ext cx="553981" cy="330600"/>
          </a:xfrm>
          <a:prstGeom prst="rightArrow">
            <a:avLst>
              <a:gd name="adj1" fmla="val 50000"/>
              <a:gd name="adj2" fmla="val 50000"/>
            </a:avLst>
          </a:prstGeom>
          <a:solidFill>
            <a:srgbClr val="00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114;p21">
            <a:extLst>
              <a:ext uri="{FF2B5EF4-FFF2-40B4-BE49-F238E27FC236}">
                <a16:creationId xmlns:a16="http://schemas.microsoft.com/office/drawing/2014/main" id="{E59936CA-54D7-4767-93FE-AB74B9435160}"/>
              </a:ext>
            </a:extLst>
          </p:cNvPr>
          <p:cNvSpPr/>
          <p:nvPr/>
        </p:nvSpPr>
        <p:spPr>
          <a:xfrm>
            <a:off x="4650569" y="1608081"/>
            <a:ext cx="282000" cy="544463"/>
          </a:xfrm>
          <a:prstGeom prst="upArrow">
            <a:avLst>
              <a:gd name="adj1" fmla="val 50000"/>
              <a:gd name="adj2" fmla="val 50000"/>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109;p21">
            <a:extLst>
              <a:ext uri="{FF2B5EF4-FFF2-40B4-BE49-F238E27FC236}">
                <a16:creationId xmlns:a16="http://schemas.microsoft.com/office/drawing/2014/main" id="{7A3B2AC6-91F7-4525-91C6-801FA4AE5FF1}"/>
              </a:ext>
            </a:extLst>
          </p:cNvPr>
          <p:cNvSpPr/>
          <p:nvPr/>
        </p:nvSpPr>
        <p:spPr>
          <a:xfrm>
            <a:off x="4508938" y="1035268"/>
            <a:ext cx="1237593" cy="520262"/>
          </a:xfrm>
          <a:prstGeom prst="roundRect">
            <a:avLst>
              <a:gd name="adj" fmla="val 16667"/>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119;p21">
            <a:extLst>
              <a:ext uri="{FF2B5EF4-FFF2-40B4-BE49-F238E27FC236}">
                <a16:creationId xmlns:a16="http://schemas.microsoft.com/office/drawing/2014/main" id="{7949D41C-3308-4242-91D3-C1419F6C3952}"/>
              </a:ext>
            </a:extLst>
          </p:cNvPr>
          <p:cNvSpPr txBox="1"/>
          <p:nvPr/>
        </p:nvSpPr>
        <p:spPr>
          <a:xfrm>
            <a:off x="4531581" y="1075209"/>
            <a:ext cx="1049412" cy="330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1" u="none" strike="noStrike" cap="none" dirty="0">
                <a:solidFill>
                  <a:srgbClr val="000000"/>
                </a:solidFill>
                <a:latin typeface="Arial"/>
                <a:ea typeface="Arial"/>
                <a:cs typeface="Arial"/>
                <a:sym typeface="Arial"/>
              </a:rPr>
              <a:t> UBIDOTS</a:t>
            </a:r>
            <a:endParaRPr sz="1400" b="1" i="1" u="none" strike="noStrike" cap="none" dirty="0">
              <a:solidFill>
                <a:srgbClr val="000000"/>
              </a:solidFill>
              <a:latin typeface="Arial"/>
              <a:ea typeface="Arial"/>
              <a:cs typeface="Arial"/>
              <a:sym typeface="Arial"/>
            </a:endParaRPr>
          </a:p>
        </p:txBody>
      </p:sp>
      <p:sp>
        <p:nvSpPr>
          <p:cNvPr id="50" name="Google Shape;132;p21">
            <a:extLst>
              <a:ext uri="{FF2B5EF4-FFF2-40B4-BE49-F238E27FC236}">
                <a16:creationId xmlns:a16="http://schemas.microsoft.com/office/drawing/2014/main" id="{9BE35032-4598-4BA8-AA04-693E5AD198C5}"/>
              </a:ext>
            </a:extLst>
          </p:cNvPr>
          <p:cNvSpPr/>
          <p:nvPr/>
        </p:nvSpPr>
        <p:spPr>
          <a:xfrm rot="5400000">
            <a:off x="5163206" y="1962808"/>
            <a:ext cx="1206061" cy="575441"/>
          </a:xfrm>
          <a:prstGeom prst="bentUpArrow">
            <a:avLst>
              <a:gd name="adj1" fmla="val 25000"/>
              <a:gd name="adj2" fmla="val 25000"/>
              <a:gd name="adj3" fmla="val 25000"/>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311700" y="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WORKING(METHODOLOGY)</a:t>
            </a:r>
            <a:endParaRPr/>
          </a:p>
        </p:txBody>
      </p:sp>
      <p:sp>
        <p:nvSpPr>
          <p:cNvPr id="143" name="Google Shape;143;p22"/>
          <p:cNvSpPr txBox="1">
            <a:spLocks noGrp="1"/>
          </p:cNvSpPr>
          <p:nvPr>
            <p:ph type="body" idx="1"/>
          </p:nvPr>
        </p:nvSpPr>
        <p:spPr>
          <a:xfrm>
            <a:off x="311700" y="653025"/>
            <a:ext cx="8520600" cy="3915900"/>
          </a:xfrm>
          <a:prstGeom prst="rect">
            <a:avLst/>
          </a:prstGeom>
          <a:noFill/>
          <a:ln>
            <a:noFill/>
          </a:ln>
        </p:spPr>
        <p:txBody>
          <a:bodyPr spcFirstLastPara="1" wrap="square" lIns="91425" tIns="91425" rIns="91425" bIns="91425" anchor="t" anchorCtr="0">
            <a:noAutofit/>
          </a:bodyPr>
          <a:lstStyle/>
          <a:p>
            <a:pPr marL="457200" marR="33020" lvl="0" indent="-330200" algn="just" rtl="0">
              <a:lnSpc>
                <a:spcPct val="146250"/>
              </a:lnSpc>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When other vehicles are nearby, buzzer will be turned on and the distance along with GPS location will be displayed in the LCD.</a:t>
            </a:r>
          </a:p>
          <a:p>
            <a:pPr marL="457200" marR="33020" lvl="0" indent="-330200" algn="just" rtl="0">
              <a:lnSpc>
                <a:spcPct val="146250"/>
              </a:lnSpc>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Similarly when accident occurs the GPS location will be displayed along with a message ACCIDENT on the LCD screen.</a:t>
            </a:r>
          </a:p>
          <a:p>
            <a:pPr marL="457200" marR="33020" lvl="0" indent="-330200" algn="just" rtl="0">
              <a:lnSpc>
                <a:spcPct val="146250"/>
              </a:lnSpc>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Not only that, the accident status variable in the UBIDOTS will be 1. And hence the mobile phone application(SMS_APP) will send SMS to the numbers being saved.</a:t>
            </a:r>
          </a:p>
          <a:p>
            <a:pPr marL="457200" marR="33020" lvl="0" indent="-330200" algn="just" rtl="0">
              <a:lnSpc>
                <a:spcPct val="146250"/>
              </a:lnSpc>
              <a:spcBef>
                <a:spcPts val="0"/>
              </a:spcBef>
              <a:spcAft>
                <a:spcPts val="0"/>
              </a:spcAft>
              <a:buClr>
                <a:schemeClr val="dk1"/>
              </a:buClr>
              <a:buSzPts val="1600"/>
              <a:buFont typeface="Times New Roman"/>
              <a:buChar char="●"/>
            </a:pPr>
            <a:endParaRPr lang="en-US" sz="16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low diagram 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963" y="0"/>
            <a:ext cx="4818062"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 y="0"/>
            <a:ext cx="4435813" cy="1292662"/>
          </a:xfrm>
          <a:prstGeom prst="rect">
            <a:avLst/>
          </a:prstGeom>
          <a:noFill/>
        </p:spPr>
        <p:txBody>
          <a:bodyPr wrap="square" rtlCol="0">
            <a:spAutoFit/>
          </a:bodyPr>
          <a:lstStyle/>
          <a:p>
            <a:r>
              <a:rPr lang="en-US" sz="2400" b="1" dirty="0"/>
              <a:t>SOFTWARE IMPLEMENTATION</a:t>
            </a:r>
          </a:p>
          <a:p>
            <a:endParaRPr lang="en-US" b="1" dirty="0"/>
          </a:p>
          <a:p>
            <a:r>
              <a:rPr lang="en-US" b="1" dirty="0"/>
              <a:t>Arduino unit</a:t>
            </a:r>
          </a:p>
          <a:p>
            <a:endParaRPr lang="en-US" dirty="0"/>
          </a:p>
        </p:txBody>
      </p:sp>
    </p:spTree>
    <p:extLst>
      <p:ext uri="{BB962C8B-B14F-4D97-AF65-F5344CB8AC3E}">
        <p14:creationId xmlns:p14="http://schemas.microsoft.com/office/powerpoint/2010/main" val="1607760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sp82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4936" y="0"/>
            <a:ext cx="3889375" cy="478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69651" y="291830"/>
            <a:ext cx="3112851" cy="369332"/>
          </a:xfrm>
          <a:prstGeom prst="rect">
            <a:avLst/>
          </a:prstGeom>
          <a:noFill/>
        </p:spPr>
        <p:txBody>
          <a:bodyPr wrap="square" rtlCol="0">
            <a:spAutoFit/>
          </a:bodyPr>
          <a:lstStyle/>
          <a:p>
            <a:r>
              <a:rPr lang="en-US" dirty="0"/>
              <a:t>ESP8266 unit</a:t>
            </a:r>
          </a:p>
        </p:txBody>
      </p:sp>
    </p:spTree>
    <p:extLst>
      <p:ext uri="{BB962C8B-B14F-4D97-AF65-F5344CB8AC3E}">
        <p14:creationId xmlns:p14="http://schemas.microsoft.com/office/powerpoint/2010/main" val="3137416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13950"/>
            <a:ext cx="8520600" cy="613200"/>
          </a:xfrm>
        </p:spPr>
        <p:txBody>
          <a:bodyPr/>
          <a:lstStyle/>
          <a:p>
            <a:r>
              <a:rPr lang="en-US" dirty="0"/>
              <a:t>SOFTWARE TOOL</a:t>
            </a:r>
          </a:p>
        </p:txBody>
      </p:sp>
      <p:sp>
        <p:nvSpPr>
          <p:cNvPr id="3" name="Text Placeholder 2"/>
          <p:cNvSpPr>
            <a:spLocks noGrp="1"/>
          </p:cNvSpPr>
          <p:nvPr>
            <p:ph type="body" idx="1"/>
          </p:nvPr>
        </p:nvSpPr>
        <p:spPr>
          <a:xfrm>
            <a:off x="201342" y="693681"/>
            <a:ext cx="5316589" cy="3909850"/>
          </a:xfrm>
        </p:spPr>
        <p:txBody>
          <a:bodyPr/>
          <a:lstStyle/>
          <a:p>
            <a:pPr marL="114300" indent="0">
              <a:buNone/>
            </a:pPr>
            <a:r>
              <a:rPr lang="en-US" sz="1400" b="1" dirty="0"/>
              <a:t>Arduino IDE :</a:t>
            </a:r>
          </a:p>
          <a:p>
            <a:r>
              <a:rPr lang="en-US" sz="1400" dirty="0"/>
              <a:t>It is used for writing code, compiling the code to check if any errors are there and uploading the code to the Arduino.</a:t>
            </a:r>
          </a:p>
          <a:p>
            <a:r>
              <a:rPr lang="en-US" sz="1400" dirty="0"/>
              <a:t>Arduino IDE is an open source software that support C/C++ languages. </a:t>
            </a:r>
          </a:p>
          <a:p>
            <a:r>
              <a:rPr lang="en-US" sz="1400" dirty="0"/>
              <a:t>It supports most of the available Arduino board including Arduino mega, Arduino Leonardo, Arduino Ethernet and more.</a:t>
            </a:r>
          </a:p>
          <a:p>
            <a:r>
              <a:rPr lang="en-US" sz="1400" dirty="0"/>
              <a:t>When a user writes code and compiles, the IDE will generate a Hex file for the code which will be sent to the board using a USB cable. </a:t>
            </a:r>
          </a:p>
        </p:txBody>
      </p:sp>
      <p:pic>
        <p:nvPicPr>
          <p:cNvPr id="4" name="Picture 3" descr="Introduction to arduino nano, intro to arduino nano, pin diagram of arduino nano, applications of arduino nano, arduino nano pinout, difference between Arduino nano and Arduino uno, arduino nano specifications">
            <a:extLst>
              <a:ext uri="{FF2B5EF4-FFF2-40B4-BE49-F238E27FC236}">
                <a16:creationId xmlns:a16="http://schemas.microsoft.com/office/drawing/2014/main" id="{0180921B-34BD-49EC-96D4-1E6A52AF0ED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20527" y="559676"/>
            <a:ext cx="2929790" cy="2349061"/>
          </a:xfrm>
          <a:prstGeom prst="rect">
            <a:avLst/>
          </a:prstGeom>
          <a:noFill/>
          <a:ln>
            <a:noFill/>
          </a:ln>
        </p:spPr>
      </p:pic>
    </p:spTree>
    <p:extLst>
      <p:ext uri="{BB962C8B-B14F-4D97-AF65-F5344CB8AC3E}">
        <p14:creationId xmlns:p14="http://schemas.microsoft.com/office/powerpoint/2010/main" val="1754606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36187"/>
            <a:ext cx="8520600" cy="4432613"/>
          </a:xfrm>
        </p:spPr>
        <p:txBody>
          <a:bodyPr/>
          <a:lstStyle/>
          <a:p>
            <a:pPr marL="114300" indent="0">
              <a:buNone/>
            </a:pPr>
            <a:r>
              <a:rPr lang="en-US" sz="2400" b="1" dirty="0"/>
              <a:t>UBIDOTS :</a:t>
            </a:r>
          </a:p>
          <a:p>
            <a:endParaRPr lang="en-US" sz="1400" b="1" dirty="0"/>
          </a:p>
          <a:p>
            <a:r>
              <a:rPr lang="en-US" sz="1600" dirty="0"/>
              <a:t>UBIDOTS is an IOT platform used to send/receive data to/from the cloud from any Internet-enabled device. </a:t>
            </a:r>
          </a:p>
          <a:p>
            <a:r>
              <a:rPr lang="en-US" sz="1600" dirty="0"/>
              <a:t>We can also deal with data in real-time.</a:t>
            </a:r>
          </a:p>
          <a:p>
            <a:r>
              <a:rPr lang="en-US" sz="1600" dirty="0"/>
              <a:t> UBIDOTS offers a REST API that allows us to read and write data to the resources available: data sources, variables, values. </a:t>
            </a:r>
          </a:p>
          <a:p>
            <a:r>
              <a:rPr lang="en-US" sz="1600" dirty="0"/>
              <a:t>UBIDOTS supports both HTTP and MQTT protocols.</a:t>
            </a:r>
          </a:p>
          <a:p>
            <a:r>
              <a:rPr lang="en-US" sz="1600" dirty="0"/>
              <a:t>Data in UBIDOTS is stored along with their timestamps.</a:t>
            </a:r>
          </a:p>
          <a:p>
            <a:r>
              <a:rPr lang="en-US" sz="1600" dirty="0"/>
              <a:t>Variables can be values such as numerical, context such as strings</a:t>
            </a:r>
            <a:r>
              <a:rPr lang="en-US" sz="1400" dirty="0"/>
              <a:t>.  </a:t>
            </a:r>
          </a:p>
          <a:p>
            <a:endParaRPr lang="en-US" sz="1400" b="1" dirty="0"/>
          </a:p>
        </p:txBody>
      </p:sp>
    </p:spTree>
    <p:extLst>
      <p:ext uri="{BB962C8B-B14F-4D97-AF65-F5344CB8AC3E}">
        <p14:creationId xmlns:p14="http://schemas.microsoft.com/office/powerpoint/2010/main" val="3189767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65" name="Google Shape;65;p14"/>
          <p:cNvSpPr txBox="1">
            <a:spLocks noGrp="1"/>
          </p:cNvSpPr>
          <p:nvPr>
            <p:ph type="body" idx="1"/>
          </p:nvPr>
        </p:nvSpPr>
        <p:spPr>
          <a:xfrm>
            <a:off x="311700" y="540150"/>
            <a:ext cx="8520600" cy="4028700"/>
          </a:xfrm>
          <a:prstGeom prst="rect">
            <a:avLst/>
          </a:prstGeom>
          <a:noFill/>
          <a:ln>
            <a:noFill/>
          </a:ln>
        </p:spPr>
        <p:txBody>
          <a:bodyPr spcFirstLastPara="1" wrap="square" lIns="91425" tIns="91425" rIns="91425" bIns="91425" anchor="t" anchorCtr="0">
            <a:noAutofit/>
          </a:bodyPr>
          <a:lstStyle/>
          <a:p>
            <a:pPr marL="457200" marR="33020" lvl="0" indent="-317500" algn="just" rtl="0">
              <a:lnSpc>
                <a:spcPct val="146250"/>
              </a:lnSpc>
              <a:spcBef>
                <a:spcPts val="0"/>
              </a:spcBef>
              <a:spcAft>
                <a:spcPts val="0"/>
              </a:spcAft>
              <a:buClr>
                <a:schemeClr val="dk1"/>
              </a:buClr>
              <a:buSzPts val="1400"/>
              <a:buFont typeface="Times New Roman"/>
              <a:buChar char="●"/>
            </a:pPr>
            <a:r>
              <a:rPr lang="en-US" dirty="0">
                <a:solidFill>
                  <a:schemeClr val="dk1"/>
                </a:solidFill>
                <a:latin typeface="Times New Roman"/>
                <a:ea typeface="Times New Roman"/>
                <a:cs typeface="Times New Roman"/>
                <a:sym typeface="Times New Roman"/>
              </a:rPr>
              <a:t>The usage of vehicles are rapidly increasing and at the same time the occurrence o</a:t>
            </a:r>
            <a:r>
              <a:rPr lang="en-US" dirty="0">
                <a:latin typeface="Times New Roman"/>
                <a:ea typeface="Times New Roman"/>
                <a:cs typeface="Times New Roman"/>
                <a:sym typeface="Times New Roman"/>
              </a:rPr>
              <a:t>f </a:t>
            </a:r>
            <a:r>
              <a:rPr lang="en-US" dirty="0">
                <a:solidFill>
                  <a:schemeClr val="dk1"/>
                </a:solidFill>
                <a:latin typeface="Times New Roman"/>
                <a:ea typeface="Times New Roman"/>
                <a:cs typeface="Times New Roman"/>
                <a:sym typeface="Times New Roman"/>
              </a:rPr>
              <a:t>accident </a:t>
            </a:r>
            <a:r>
              <a:rPr lang="en-US" dirty="0">
                <a:latin typeface="Times New Roman"/>
                <a:ea typeface="Times New Roman"/>
                <a:cs typeface="Times New Roman"/>
                <a:sym typeface="Times New Roman"/>
              </a:rPr>
              <a:t>ha</a:t>
            </a:r>
            <a:r>
              <a:rPr lang="en-US" dirty="0">
                <a:solidFill>
                  <a:schemeClr val="dk1"/>
                </a:solidFill>
                <a:latin typeface="Times New Roman"/>
                <a:ea typeface="Times New Roman"/>
                <a:cs typeface="Times New Roman"/>
                <a:sym typeface="Times New Roman"/>
              </a:rPr>
              <a:t>s also increased.</a:t>
            </a:r>
          </a:p>
          <a:p>
            <a:pPr marL="457200" marR="33020" lvl="0" indent="-317500" algn="just" rtl="0">
              <a:lnSpc>
                <a:spcPct val="146250"/>
              </a:lnSpc>
              <a:spcBef>
                <a:spcPts val="0"/>
              </a:spcBef>
              <a:spcAft>
                <a:spcPts val="0"/>
              </a:spcAft>
              <a:buClr>
                <a:schemeClr val="dk1"/>
              </a:buClr>
              <a:buSzPts val="1400"/>
              <a:buFont typeface="Times New Roman"/>
              <a:buChar char="●"/>
            </a:pPr>
            <a:r>
              <a:rPr lang="en-US" dirty="0">
                <a:solidFill>
                  <a:schemeClr val="dk1"/>
                </a:solidFill>
                <a:latin typeface="Times New Roman"/>
                <a:ea typeface="Times New Roman"/>
                <a:cs typeface="Times New Roman"/>
                <a:sym typeface="Times New Roman"/>
              </a:rPr>
              <a:t> No one can prevent the accident, but can save their life. </a:t>
            </a:r>
          </a:p>
          <a:p>
            <a:pPr marL="457200" marR="33020" lvl="0" indent="-317500" algn="just" rtl="0">
              <a:lnSpc>
                <a:spcPct val="146250"/>
              </a:lnSpc>
              <a:spcBef>
                <a:spcPts val="0"/>
              </a:spcBef>
              <a:spcAft>
                <a:spcPts val="0"/>
              </a:spcAft>
              <a:buClr>
                <a:schemeClr val="dk1"/>
              </a:buClr>
              <a:buSzPts val="1400"/>
              <a:buFont typeface="Times New Roman"/>
              <a:buChar char="●"/>
            </a:pPr>
            <a:r>
              <a:rPr lang="en-US" dirty="0">
                <a:solidFill>
                  <a:schemeClr val="dk1"/>
                </a:solidFill>
                <a:latin typeface="Times New Roman"/>
                <a:ea typeface="Times New Roman"/>
                <a:cs typeface="Times New Roman"/>
                <a:sym typeface="Times New Roman"/>
              </a:rPr>
              <a:t>The objective of our project is to detect the location of the vehicle where accident has occurred. </a:t>
            </a:r>
          </a:p>
          <a:p>
            <a:pPr marL="457200" marR="33020" lvl="0" indent="-317500" algn="just" rtl="0">
              <a:lnSpc>
                <a:spcPct val="146250"/>
              </a:lnSpc>
              <a:spcBef>
                <a:spcPts val="0"/>
              </a:spcBef>
              <a:spcAft>
                <a:spcPts val="0"/>
              </a:spcAft>
              <a:buClr>
                <a:schemeClr val="dk1"/>
              </a:buClr>
              <a:buSzPts val="1400"/>
              <a:buFont typeface="Times New Roman"/>
              <a:buChar char="●"/>
            </a:pPr>
            <a:r>
              <a:rPr lang="en-US" dirty="0">
                <a:solidFill>
                  <a:schemeClr val="dk1"/>
                </a:solidFill>
                <a:latin typeface="Times New Roman"/>
                <a:ea typeface="Times New Roman"/>
                <a:cs typeface="Times New Roman"/>
                <a:sym typeface="Times New Roman"/>
              </a:rPr>
              <a:t>This scheme is fully automate</a:t>
            </a:r>
            <a:r>
              <a:rPr lang="en-US" dirty="0">
                <a:latin typeface="Times New Roman"/>
                <a:ea typeface="Times New Roman"/>
                <a:cs typeface="Times New Roman"/>
                <a:sym typeface="Times New Roman"/>
              </a:rPr>
              <a:t>d</a:t>
            </a:r>
            <a:r>
              <a:rPr lang="en-US" dirty="0">
                <a:solidFill>
                  <a:schemeClr val="dk1"/>
                </a:solidFill>
                <a:latin typeface="Times New Roman"/>
                <a:ea typeface="Times New Roman"/>
                <a:cs typeface="Times New Roman"/>
                <a:sym typeface="Times New Roman"/>
              </a:rPr>
              <a:t>. </a:t>
            </a:r>
          </a:p>
          <a:p>
            <a:pPr marL="457200" marR="33020" lvl="0" indent="-317500" algn="just" rtl="0">
              <a:lnSpc>
                <a:spcPct val="146250"/>
              </a:lnSpc>
              <a:spcBef>
                <a:spcPts val="0"/>
              </a:spcBef>
              <a:spcAft>
                <a:spcPts val="0"/>
              </a:spcAft>
              <a:buClr>
                <a:schemeClr val="dk1"/>
              </a:buClr>
              <a:buSzPts val="1400"/>
              <a:buFont typeface="Times New Roman"/>
              <a:buChar char="●"/>
            </a:pPr>
            <a:r>
              <a:rPr lang="en-US" dirty="0">
                <a:solidFill>
                  <a:schemeClr val="dk1"/>
                </a:solidFill>
                <a:latin typeface="Times New Roman"/>
                <a:ea typeface="Times New Roman"/>
                <a:cs typeface="Times New Roman"/>
                <a:sym typeface="Times New Roman"/>
              </a:rPr>
              <a:t>This project consists of microcontroller board with sensors and display. This display unit is provided for user to view the parameters like accident occurred. </a:t>
            </a:r>
          </a:p>
          <a:p>
            <a:pPr marL="457200" marR="33020" lvl="0" indent="-317500" algn="just" rtl="0">
              <a:lnSpc>
                <a:spcPct val="146250"/>
              </a:lnSpc>
              <a:spcBef>
                <a:spcPts val="0"/>
              </a:spcBef>
              <a:spcAft>
                <a:spcPts val="0"/>
              </a:spcAft>
              <a:buClr>
                <a:schemeClr val="dk1"/>
              </a:buClr>
              <a:buSzPts val="1400"/>
              <a:buFont typeface="Times New Roman"/>
              <a:buChar char="●"/>
            </a:pPr>
            <a:r>
              <a:rPr lang="en-US" dirty="0">
                <a:solidFill>
                  <a:schemeClr val="dk1"/>
                </a:solidFill>
                <a:latin typeface="Times New Roman"/>
                <a:ea typeface="Times New Roman"/>
                <a:cs typeface="Times New Roman"/>
                <a:sym typeface="Times New Roman"/>
              </a:rPr>
              <a:t>The GPS is used to find the location </a:t>
            </a:r>
            <a:r>
              <a:rPr lang="en-US" dirty="0">
                <a:latin typeface="Times New Roman"/>
                <a:ea typeface="Times New Roman"/>
                <a:cs typeface="Times New Roman"/>
                <a:sym typeface="Times New Roman"/>
              </a:rPr>
              <a:t>where </a:t>
            </a:r>
            <a:r>
              <a:rPr lang="en-US" dirty="0">
                <a:solidFill>
                  <a:schemeClr val="dk1"/>
                </a:solidFill>
                <a:latin typeface="Times New Roman"/>
                <a:ea typeface="Times New Roman"/>
                <a:cs typeface="Times New Roman"/>
                <a:sym typeface="Times New Roman"/>
              </a:rPr>
              <a:t>accident </a:t>
            </a:r>
            <a:r>
              <a:rPr lang="en-US" dirty="0" err="1">
                <a:solidFill>
                  <a:schemeClr val="dk1"/>
                </a:solidFill>
                <a:latin typeface="Times New Roman"/>
                <a:ea typeface="Times New Roman"/>
                <a:cs typeface="Times New Roman"/>
                <a:sym typeface="Times New Roman"/>
              </a:rPr>
              <a:t>occured</a:t>
            </a:r>
            <a:r>
              <a:rPr lang="en-US" dirty="0">
                <a:solidFill>
                  <a:schemeClr val="dk1"/>
                </a:solidFill>
                <a:latin typeface="Times New Roman"/>
                <a:ea typeface="Times New Roman"/>
                <a:cs typeface="Times New Roman"/>
                <a:sym typeface="Times New Roman"/>
              </a:rPr>
              <a:t> as it continuously reads the data from satellite.</a:t>
            </a:r>
          </a:p>
          <a:p>
            <a:pPr marL="457200" marR="33020" lvl="0" indent="-317500" algn="just" rtl="0">
              <a:lnSpc>
                <a:spcPct val="146250"/>
              </a:lnSpc>
              <a:spcBef>
                <a:spcPts val="0"/>
              </a:spcBef>
              <a:spcAft>
                <a:spcPts val="0"/>
              </a:spcAft>
              <a:buClr>
                <a:schemeClr val="dk1"/>
              </a:buClr>
              <a:buSzPts val="1400"/>
              <a:buFont typeface="Times New Roman"/>
              <a:buChar char="●"/>
            </a:pPr>
            <a:r>
              <a:rPr lang="en-US" dirty="0">
                <a:latin typeface="Times New Roman"/>
                <a:ea typeface="Times New Roman"/>
                <a:cs typeface="Times New Roman"/>
                <a:sym typeface="Times New Roman"/>
              </a:rPr>
              <a:t>W</a:t>
            </a:r>
            <a:r>
              <a:rPr lang="en-US" dirty="0">
                <a:solidFill>
                  <a:schemeClr val="dk1"/>
                </a:solidFill>
                <a:latin typeface="Times New Roman"/>
                <a:ea typeface="Times New Roman"/>
                <a:cs typeface="Times New Roman"/>
                <a:sym typeface="Times New Roman"/>
              </a:rPr>
              <a:t>henever accident occur</a:t>
            </a:r>
            <a:r>
              <a:rPr lang="en-US" dirty="0">
                <a:latin typeface="Times New Roman"/>
                <a:ea typeface="Times New Roman"/>
                <a:cs typeface="Times New Roman"/>
                <a:sym typeface="Times New Roman"/>
              </a:rPr>
              <a:t>s</a:t>
            </a:r>
            <a:r>
              <a:rPr lang="en-US" dirty="0">
                <a:solidFill>
                  <a:schemeClr val="dk1"/>
                </a:solidFill>
                <a:latin typeface="Times New Roman"/>
                <a:ea typeface="Times New Roman"/>
                <a:cs typeface="Times New Roman"/>
                <a:sym typeface="Times New Roman"/>
              </a:rPr>
              <a:t> it sends the data to the microcontroller. </a:t>
            </a: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NEO-6M-0-001 GPS Module</a:t>
            </a:r>
          </a:p>
        </p:txBody>
      </p:sp>
      <p:sp>
        <p:nvSpPr>
          <p:cNvPr id="6" name="Text Placeholder 5"/>
          <p:cNvSpPr>
            <a:spLocks noGrp="1"/>
          </p:cNvSpPr>
          <p:nvPr>
            <p:ph type="body" idx="1"/>
          </p:nvPr>
        </p:nvSpPr>
        <p:spPr>
          <a:xfrm>
            <a:off x="311700" y="1171600"/>
            <a:ext cx="6372879" cy="3724250"/>
          </a:xfrm>
        </p:spPr>
        <p:txBody>
          <a:bodyPr/>
          <a:lstStyle/>
          <a:p>
            <a:r>
              <a:rPr lang="en-US" sz="1600" dirty="0">
                <a:latin typeface="Times New Roman" panose="02020603050405020304" pitchFamily="18" charset="0"/>
                <a:ea typeface="Calibri" panose="020F0502020204030204" pitchFamily="34" charset="0"/>
                <a:cs typeface="Times New Roman" panose="02020603050405020304" pitchFamily="18" charset="0"/>
              </a:rPr>
              <a:t>The u-</a:t>
            </a:r>
            <a:r>
              <a:rPr lang="en-US" sz="1600" dirty="0" err="1">
                <a:latin typeface="Times New Roman" panose="02020603050405020304" pitchFamily="18" charset="0"/>
                <a:ea typeface="Calibri" panose="020F0502020204030204" pitchFamily="34" charset="0"/>
                <a:cs typeface="Times New Roman" panose="02020603050405020304" pitchFamily="18" charset="0"/>
              </a:rPr>
              <a:t>blox</a:t>
            </a:r>
            <a:r>
              <a:rPr lang="en-US" sz="1600" dirty="0">
                <a:latin typeface="Times New Roman" panose="02020603050405020304" pitchFamily="18" charset="0"/>
                <a:ea typeface="Calibri" panose="020F0502020204030204" pitchFamily="34" charset="0"/>
                <a:cs typeface="Times New Roman" panose="02020603050405020304" pitchFamily="18" charset="0"/>
              </a:rPr>
              <a:t> NEO-6M GPS engine on these modules is quite a good one, and it also has high sensitivity for indoor applications.</a:t>
            </a:r>
          </a:p>
          <a:p>
            <a:r>
              <a:rPr lang="en-US" sz="1600" dirty="0">
                <a:latin typeface="Times New Roman" panose="02020603050405020304" pitchFamily="18" charset="0"/>
                <a:ea typeface="Calibri" panose="020F0502020204030204" pitchFamily="34" charset="0"/>
                <a:cs typeface="Times New Roman" panose="02020603050405020304" pitchFamily="18" charset="0"/>
              </a:rPr>
              <a:t>It has one MS621FE-compatible rechargeable battery for backup and EEPROM for storing configuration settings. The module works well with a DC input in the 3.3- to 5-V range  </a:t>
            </a:r>
          </a:p>
          <a:p>
            <a:r>
              <a:rPr lang="en-US" sz="1600" dirty="0">
                <a:latin typeface="Times New Roman" panose="02020603050405020304" pitchFamily="18" charset="0"/>
                <a:ea typeface="Calibri" panose="020F0502020204030204" pitchFamily="34" charset="0"/>
                <a:cs typeface="Times New Roman" panose="02020603050405020304" pitchFamily="18" charset="0"/>
              </a:rPr>
              <a:t>The NEO-6M module includes one configurable UART interface for serial communication, but the default UART (TTL) baud rate here is 9,600. </a:t>
            </a:r>
          </a:p>
          <a:p>
            <a:r>
              <a:rPr lang="en-US" sz="1600" dirty="0">
                <a:latin typeface="Times New Roman" panose="02020603050405020304" pitchFamily="18" charset="0"/>
                <a:cs typeface="Times New Roman" panose="02020603050405020304" pitchFamily="18" charset="0"/>
              </a:rPr>
              <a:t>GPS signal is right-hand circular-polarized (RHCP), the style of the GPS antenna is the patch antenna.</a:t>
            </a:r>
          </a:p>
          <a:p>
            <a:r>
              <a:rPr lang="en-US" sz="1600" dirty="0">
                <a:latin typeface="Times New Roman" panose="02020603050405020304" pitchFamily="18" charset="0"/>
                <a:ea typeface="Calibri" panose="020F0502020204030204" pitchFamily="34" charset="0"/>
                <a:cs typeface="Times New Roman" panose="02020603050405020304" pitchFamily="18" charset="0"/>
              </a:rPr>
              <a:t>The antenna must have full sky view for LOS with at least three satellite to calculate 2d position</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3F6E4257-5291-4098-9F4D-095426EC19B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1080" y="1265795"/>
            <a:ext cx="2413000" cy="1761184"/>
          </a:xfrm>
          <a:prstGeom prst="rect">
            <a:avLst/>
          </a:prstGeom>
          <a:noFill/>
          <a:ln>
            <a:noFill/>
          </a:ln>
        </p:spPr>
      </p:pic>
    </p:spTree>
    <p:extLst>
      <p:ext uri="{BB962C8B-B14F-4D97-AF65-F5344CB8AC3E}">
        <p14:creationId xmlns:p14="http://schemas.microsoft.com/office/powerpoint/2010/main" val="1226989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04315"/>
            <a:ext cx="8520600" cy="613200"/>
          </a:xfrm>
        </p:spPr>
        <p:txBody>
          <a:bodyPr/>
          <a:lstStyle/>
          <a:p>
            <a:r>
              <a:rPr lang="en-US" dirty="0">
                <a:latin typeface="Times New Roman" panose="02020603050405020304" pitchFamily="18" charset="0"/>
                <a:cs typeface="Times New Roman" panose="02020603050405020304" pitchFamily="18" charset="0"/>
              </a:rPr>
              <a:t>Features </a:t>
            </a:r>
          </a:p>
        </p:txBody>
      </p:sp>
      <p:sp>
        <p:nvSpPr>
          <p:cNvPr id="3" name="Text Placeholder 2"/>
          <p:cNvSpPr>
            <a:spLocks noGrp="1"/>
          </p:cNvSpPr>
          <p:nvPr>
            <p:ph type="body" idx="1"/>
          </p:nvPr>
        </p:nvSpPr>
        <p:spPr/>
        <p:txBody>
          <a:bodyPr/>
          <a:lstStyle/>
          <a:p>
            <a:pPr marL="342900" lvl="0">
              <a:lnSpc>
                <a:spcPct val="107000"/>
              </a:lnSpc>
              <a:buSzPts val="1000"/>
              <a:buFont typeface="Wingdings" panose="05000000000000000000" pitchFamily="2" charset="2"/>
              <a:buChar char=""/>
              <a:tabLst>
                <a:tab pos="457200" algn="l"/>
              </a:tabLst>
            </a:pPr>
            <a:r>
              <a:rPr lang="en-US" sz="1600"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This module has an external antenna and built-in EEPROM.</a:t>
            </a:r>
            <a:endParaRPr lang="en-US" sz="1600" dirty="0">
              <a:solidFill>
                <a:srgbClr val="3A3A3A"/>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a:lnSpc>
                <a:spcPct val="107000"/>
              </a:lnSpc>
              <a:buSzPts val="1000"/>
              <a:buFont typeface="Wingdings" panose="05000000000000000000" pitchFamily="2" charset="2"/>
              <a:buChar char=""/>
              <a:tabLst>
                <a:tab pos="457200" algn="l"/>
              </a:tabLst>
            </a:pPr>
            <a:r>
              <a:rPr lang="en-US" sz="1600"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Interface: RS232 TTL</a:t>
            </a:r>
            <a:endParaRPr lang="en-US" sz="1600" dirty="0">
              <a:solidFill>
                <a:srgbClr val="3A3A3A"/>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a:lnSpc>
                <a:spcPct val="107000"/>
              </a:lnSpc>
              <a:buSzPts val="1000"/>
              <a:buFont typeface="Wingdings" panose="05000000000000000000" pitchFamily="2" charset="2"/>
              <a:buChar char=""/>
              <a:tabLst>
                <a:tab pos="457200" algn="l"/>
              </a:tabLst>
            </a:pPr>
            <a:r>
              <a:rPr lang="en-US" sz="1600"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Power supply: 3V to 5V</a:t>
            </a:r>
            <a:endParaRPr lang="en-US" sz="1600" dirty="0">
              <a:solidFill>
                <a:srgbClr val="3A3A3A"/>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a:lnSpc>
                <a:spcPct val="107000"/>
              </a:lnSpc>
              <a:buSzPts val="1000"/>
              <a:buFont typeface="Wingdings" panose="05000000000000000000" pitchFamily="2" charset="2"/>
              <a:buChar char=""/>
              <a:tabLst>
                <a:tab pos="457200" algn="l"/>
              </a:tabLst>
            </a:pPr>
            <a:r>
              <a:rPr lang="en-US" sz="1600"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Default </a:t>
            </a:r>
            <a:r>
              <a:rPr lang="en-US" sz="1600" dirty="0" err="1">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baudrate</a:t>
            </a:r>
            <a:r>
              <a:rPr lang="en-US" sz="1600"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 9600 bps</a:t>
            </a:r>
            <a:endParaRPr lang="en-US" sz="1600" dirty="0">
              <a:solidFill>
                <a:srgbClr val="3A3A3A"/>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a:lnSpc>
                <a:spcPct val="107000"/>
              </a:lnSpc>
              <a:buSzPts val="1000"/>
              <a:buFont typeface="Wingdings" panose="05000000000000000000" pitchFamily="2" charset="2"/>
              <a:buChar char=""/>
              <a:tabLst>
                <a:tab pos="457200" algn="l"/>
              </a:tabLst>
            </a:pPr>
            <a:r>
              <a:rPr lang="en-US" sz="1600"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Works with standard NMEA sentences</a:t>
            </a:r>
            <a:endParaRPr lang="en-US" sz="1600" dirty="0">
              <a:solidFill>
                <a:srgbClr val="3A3A3A"/>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37117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HC SR04 ULTRASONIC SENSOR</a:t>
            </a:r>
          </a:p>
        </p:txBody>
      </p:sp>
      <p:sp>
        <p:nvSpPr>
          <p:cNvPr id="3" name="Text Placeholder 2"/>
          <p:cNvSpPr>
            <a:spLocks noGrp="1"/>
          </p:cNvSpPr>
          <p:nvPr>
            <p:ph type="body" idx="1"/>
          </p:nvPr>
        </p:nvSpPr>
        <p:spPr>
          <a:xfrm>
            <a:off x="311700" y="1171600"/>
            <a:ext cx="5710728" cy="3397200"/>
          </a:xfrm>
        </p:spPr>
        <p:txBody>
          <a:bodyPr/>
          <a:lstStyle/>
          <a:p>
            <a:r>
              <a:rPr lang="en-US" sz="1600" b="1" dirty="0">
                <a:latin typeface="Times New Roman" panose="02020603050405020304" pitchFamily="18" charset="0"/>
                <a:cs typeface="Times New Roman" panose="02020603050405020304" pitchFamily="18" charset="0"/>
              </a:rPr>
              <a:t>HC-SR04 Ultrasonic (US) sensor</a:t>
            </a:r>
            <a:r>
              <a:rPr lang="en-US" sz="1600" dirty="0">
                <a:latin typeface="Times New Roman" panose="02020603050405020304" pitchFamily="18" charset="0"/>
                <a:cs typeface="Times New Roman" panose="02020603050405020304" pitchFamily="18" charset="0"/>
              </a:rPr>
              <a:t> is a 4 pin module, whose pin names are VCC, Trigger, Echo and Ground respectively.</a:t>
            </a:r>
          </a:p>
          <a:p>
            <a:r>
              <a:rPr lang="en-US" sz="1600" dirty="0">
                <a:latin typeface="Times New Roman" panose="02020603050405020304" pitchFamily="18" charset="0"/>
                <a:cs typeface="Times New Roman" panose="02020603050405020304" pitchFamily="18" charset="0"/>
              </a:rPr>
              <a:t>The module has two eyes like projects in the front which forms the Ultrasonic transmitter and Receiver. The sensor works with the simple high school formula that  </a:t>
            </a:r>
            <a:r>
              <a:rPr lang="en-US" sz="1600" b="1" dirty="0">
                <a:latin typeface="Times New Roman" panose="02020603050405020304" pitchFamily="18" charset="0"/>
                <a:cs typeface="Times New Roman" panose="02020603050405020304" pitchFamily="18" charset="0"/>
              </a:rPr>
              <a:t>Distance = Speed × Time	</a:t>
            </a:r>
          </a:p>
          <a:p>
            <a:r>
              <a:rPr lang="en-US" sz="1600" dirty="0">
                <a:latin typeface="Times New Roman" panose="02020603050405020304" pitchFamily="18" charset="0"/>
                <a:cs typeface="Times New Roman" panose="02020603050405020304" pitchFamily="18" charset="0"/>
              </a:rPr>
              <a:t>The Ultrasonic transmitter transmits an ultrasonic wave, this wave travels in air and when it gets objected by any material it gets reflected back toward the sensor this reflected wave is observed by the Ultrasonic receiver module</a:t>
            </a:r>
          </a:p>
          <a:p>
            <a:r>
              <a:rPr lang="en-US" sz="1600" dirty="0">
                <a:latin typeface="Times New Roman" panose="02020603050405020304" pitchFamily="18" charset="0"/>
                <a:cs typeface="Times New Roman" panose="02020603050405020304" pitchFamily="18" charset="0"/>
              </a:rPr>
              <a:t>Universal speed of US wave at room conditions which is 330m/s. The circuitry inbuilt on the module will calculate time taken for US wave come back.    </a:t>
            </a:r>
          </a:p>
        </p:txBody>
      </p:sp>
      <p:pic>
        <p:nvPicPr>
          <p:cNvPr id="4" name="Picture 3">
            <a:extLst>
              <a:ext uri="{FF2B5EF4-FFF2-40B4-BE49-F238E27FC236}">
                <a16:creationId xmlns:a16="http://schemas.microsoft.com/office/drawing/2014/main" id="{939F11AF-B10C-4C9A-BA4D-6AAA7DFF949D}"/>
              </a:ext>
            </a:extLst>
          </p:cNvPr>
          <p:cNvPicPr/>
          <p:nvPr/>
        </p:nvPicPr>
        <p:blipFill>
          <a:blip r:embed="rId2">
            <a:extLst>
              <a:ext uri="{28A0092B-C50C-407E-A947-70E740481C1C}">
                <a14:useLocalDpi xmlns:a14="http://schemas.microsoft.com/office/drawing/2010/main" val="0"/>
              </a:ext>
            </a:extLst>
          </a:blip>
          <a:stretch>
            <a:fillRect/>
          </a:stretch>
        </p:blipFill>
        <p:spPr>
          <a:xfrm>
            <a:off x="5825358" y="1179665"/>
            <a:ext cx="2892326" cy="1689659"/>
          </a:xfrm>
          <a:prstGeom prst="rect">
            <a:avLst/>
          </a:prstGeom>
        </p:spPr>
      </p:pic>
    </p:spTree>
    <p:extLst>
      <p:ext uri="{BB962C8B-B14F-4D97-AF65-F5344CB8AC3E}">
        <p14:creationId xmlns:p14="http://schemas.microsoft.com/office/powerpoint/2010/main" val="2432697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HC-SR04 Sensor Features</a:t>
            </a:r>
            <a:br>
              <a:rPr lang="en-US" dirty="0"/>
            </a:br>
            <a:endParaRPr lang="en-US" dirty="0"/>
          </a:p>
        </p:txBody>
      </p:sp>
      <p:sp>
        <p:nvSpPr>
          <p:cNvPr id="3" name="Text Placeholder 2"/>
          <p:cNvSpPr>
            <a:spLocks noGrp="1"/>
          </p:cNvSpPr>
          <p:nvPr>
            <p:ph type="body" idx="1"/>
          </p:nvPr>
        </p:nvSpPr>
        <p:spPr/>
        <p:txBody>
          <a:bodyPr/>
          <a:lstStyle/>
          <a:p>
            <a:pPr lvl="0"/>
            <a:r>
              <a:rPr lang="en-US" sz="1600" dirty="0">
                <a:latin typeface="Times New Roman" panose="02020603050405020304" pitchFamily="18" charset="0"/>
                <a:cs typeface="Times New Roman" panose="02020603050405020304" pitchFamily="18" charset="0"/>
              </a:rPr>
              <a:t>Operating voltage: +5V</a:t>
            </a:r>
          </a:p>
          <a:p>
            <a:pPr lvl="0"/>
            <a:r>
              <a:rPr lang="en-US" sz="1600" dirty="0">
                <a:latin typeface="Times New Roman" panose="02020603050405020304" pitchFamily="18" charset="0"/>
                <a:cs typeface="Times New Roman" panose="02020603050405020304" pitchFamily="18" charset="0"/>
              </a:rPr>
              <a:t>Theoretical  Measuring Distance: 2cm to 450cm</a:t>
            </a:r>
          </a:p>
          <a:p>
            <a:pPr lvl="0"/>
            <a:r>
              <a:rPr lang="en-US" sz="1600" dirty="0">
                <a:latin typeface="Times New Roman" panose="02020603050405020304" pitchFamily="18" charset="0"/>
                <a:cs typeface="Times New Roman" panose="02020603050405020304" pitchFamily="18" charset="0"/>
              </a:rPr>
              <a:t>Practical Measuring Distance: 2cm to 80cm</a:t>
            </a:r>
          </a:p>
          <a:p>
            <a:pPr lvl="0"/>
            <a:r>
              <a:rPr lang="en-US" sz="1600" dirty="0">
                <a:latin typeface="Times New Roman" panose="02020603050405020304" pitchFamily="18" charset="0"/>
                <a:cs typeface="Times New Roman" panose="02020603050405020304" pitchFamily="18" charset="0"/>
              </a:rPr>
              <a:t>Accuracy: 3mm</a:t>
            </a:r>
          </a:p>
          <a:p>
            <a:pPr lvl="0"/>
            <a:r>
              <a:rPr lang="en-US" sz="1600" dirty="0">
                <a:latin typeface="Times New Roman" panose="02020603050405020304" pitchFamily="18" charset="0"/>
                <a:cs typeface="Times New Roman" panose="02020603050405020304" pitchFamily="18" charset="0"/>
              </a:rPr>
              <a:t>Measuring angle covered: &lt;15°</a:t>
            </a:r>
          </a:p>
          <a:p>
            <a:pPr lvl="0"/>
            <a:r>
              <a:rPr lang="en-US" sz="1600" dirty="0">
                <a:latin typeface="Times New Roman" panose="02020603050405020304" pitchFamily="18" charset="0"/>
                <a:cs typeface="Times New Roman" panose="02020603050405020304" pitchFamily="18" charset="0"/>
              </a:rPr>
              <a:t>Operating Current: &lt;15mA</a:t>
            </a:r>
          </a:p>
          <a:p>
            <a:pPr lvl="0"/>
            <a:r>
              <a:rPr lang="en-US" sz="1600" dirty="0">
                <a:latin typeface="Times New Roman" panose="02020603050405020304" pitchFamily="18" charset="0"/>
                <a:cs typeface="Times New Roman" panose="02020603050405020304" pitchFamily="18" charset="0"/>
              </a:rPr>
              <a:t>Operating Frequency: 40Hz</a:t>
            </a:r>
          </a:p>
          <a:p>
            <a:pPr marL="114300" indent="0">
              <a:buNone/>
            </a:pPr>
            <a:endParaRPr lang="en-US" dirty="0"/>
          </a:p>
        </p:txBody>
      </p:sp>
    </p:spTree>
    <p:extLst>
      <p:ext uri="{BB962C8B-B14F-4D97-AF65-F5344CB8AC3E}">
        <p14:creationId xmlns:p14="http://schemas.microsoft.com/office/powerpoint/2010/main" val="3678690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HC-05 BLUETOOTH </a:t>
            </a:r>
          </a:p>
        </p:txBody>
      </p:sp>
      <p:sp>
        <p:nvSpPr>
          <p:cNvPr id="3" name="Text Placeholder 2"/>
          <p:cNvSpPr>
            <a:spLocks noGrp="1"/>
          </p:cNvSpPr>
          <p:nvPr>
            <p:ph type="body" idx="1"/>
          </p:nvPr>
        </p:nvSpPr>
        <p:spPr>
          <a:xfrm>
            <a:off x="311700" y="1171600"/>
            <a:ext cx="6215224" cy="3397200"/>
          </a:xfrm>
        </p:spPr>
        <p:txBody>
          <a:bodyPr/>
          <a:lstStyle/>
          <a:p>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HC-05</a:t>
            </a:r>
            <a:r>
              <a:rPr lang="en-US" sz="1600" dirty="0">
                <a:latin typeface="Times New Roman" panose="02020603050405020304" pitchFamily="18" charset="0"/>
                <a:cs typeface="Times New Roman" panose="02020603050405020304" pitchFamily="18" charset="0"/>
              </a:rPr>
              <a:t> has two operating modes, one is the Data mode in which it can send and receive data from other Bluetooth devices </a:t>
            </a:r>
          </a:p>
          <a:p>
            <a:r>
              <a:rPr lang="en-US" sz="1600" dirty="0">
                <a:latin typeface="Times New Roman" panose="02020603050405020304" pitchFamily="18" charset="0"/>
                <a:cs typeface="Times New Roman" panose="02020603050405020304" pitchFamily="18" charset="0"/>
              </a:rPr>
              <a:t>The other is the AT Command mode where the default device settings can be changed. . We can operate the device in either of these two modes by using the key pin </a:t>
            </a:r>
          </a:p>
          <a:p>
            <a:r>
              <a:rPr lang="en-US" sz="1600" dirty="0">
                <a:latin typeface="Times New Roman" panose="02020603050405020304" pitchFamily="18" charset="0"/>
                <a:cs typeface="Times New Roman" panose="02020603050405020304" pitchFamily="18" charset="0"/>
              </a:rPr>
              <a:t>It has a operating voltage 4-6V and current 30mA and a range of less then 100m.</a:t>
            </a:r>
          </a:p>
          <a:p>
            <a:r>
              <a:rPr lang="en-US" sz="1600" dirty="0">
                <a:latin typeface="Times New Roman" panose="02020603050405020304" pitchFamily="18" charset="0"/>
                <a:cs typeface="Times New Roman" panose="02020603050405020304" pitchFamily="18" charset="0"/>
              </a:rPr>
              <a:t>Works with USART and TTL compatible. Follows IEEE 802.15.1 standard.</a:t>
            </a:r>
          </a:p>
          <a:p>
            <a:r>
              <a:rPr lang="en-US" sz="1600" dirty="0">
                <a:latin typeface="Times New Roman" panose="02020603050405020304" pitchFamily="18" charset="0"/>
                <a:cs typeface="Times New Roman" panose="02020603050405020304" pitchFamily="18" charset="0"/>
              </a:rPr>
              <a:t>Frequency-Hopping Spread Spectrum is used. Can operate in master and slave mode.</a:t>
            </a:r>
          </a:p>
        </p:txBody>
      </p:sp>
      <p:pic>
        <p:nvPicPr>
          <p:cNvPr id="4" name="Picture 3" descr="HC-05 Bluetooth Module">
            <a:extLst>
              <a:ext uri="{FF2B5EF4-FFF2-40B4-BE49-F238E27FC236}">
                <a16:creationId xmlns:a16="http://schemas.microsoft.com/office/drawing/2014/main" id="{1901F087-CCBD-4086-999B-CDFB6C309A55}"/>
              </a:ext>
            </a:extLst>
          </p:cNvPr>
          <p:cNvPicPr/>
          <p:nvPr/>
        </p:nvPicPr>
        <p:blipFill rotWithShape="1">
          <a:blip r:embed="rId2">
            <a:extLst>
              <a:ext uri="{28A0092B-C50C-407E-A947-70E740481C1C}">
                <a14:useLocalDpi xmlns:a14="http://schemas.microsoft.com/office/drawing/2010/main" val="0"/>
              </a:ext>
            </a:extLst>
          </a:blip>
          <a:srcRect t="8311" b="10937"/>
          <a:stretch/>
        </p:blipFill>
        <p:spPr bwMode="auto">
          <a:xfrm>
            <a:off x="6136420" y="1669820"/>
            <a:ext cx="2069532" cy="150431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10276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HC-05 Default Settings</a:t>
            </a:r>
            <a:br>
              <a:rPr lang="en-US" dirty="0"/>
            </a:br>
            <a:endParaRPr lang="en-US" dirty="0"/>
          </a:p>
        </p:txBody>
      </p:sp>
      <p:sp>
        <p:nvSpPr>
          <p:cNvPr id="3" name="Text Placeholder 2"/>
          <p:cNvSpPr>
            <a:spLocks noGrp="1"/>
          </p:cNvSpPr>
          <p:nvPr>
            <p:ph type="body" idx="1"/>
          </p:nvPr>
        </p:nvSpPr>
        <p:spPr/>
        <p:txBody>
          <a:bodyPr/>
          <a:lstStyle/>
          <a:p>
            <a:r>
              <a:rPr lang="en-US" sz="1600" dirty="0">
                <a:latin typeface="Times New Roman" panose="02020603050405020304" pitchFamily="18" charset="0"/>
                <a:cs typeface="Times New Roman" panose="02020603050405020304" pitchFamily="18" charset="0"/>
              </a:rPr>
              <a:t>Default Bluetooth Name: “HC-05”</a:t>
            </a:r>
          </a:p>
          <a:p>
            <a:r>
              <a:rPr lang="en-US" sz="1600" dirty="0">
                <a:latin typeface="Times New Roman" panose="02020603050405020304" pitchFamily="18" charset="0"/>
                <a:cs typeface="Times New Roman" panose="02020603050405020304" pitchFamily="18" charset="0"/>
              </a:rPr>
              <a:t>Default Password: 1234 or 0000</a:t>
            </a:r>
          </a:p>
          <a:p>
            <a:r>
              <a:rPr lang="en-US" sz="1600" dirty="0">
                <a:latin typeface="Times New Roman" panose="02020603050405020304" pitchFamily="18" charset="0"/>
                <a:cs typeface="Times New Roman" panose="02020603050405020304" pitchFamily="18" charset="0"/>
              </a:rPr>
              <a:t>Default Communication: Slave</a:t>
            </a:r>
          </a:p>
          <a:p>
            <a:r>
              <a:rPr lang="en-US" sz="1600" dirty="0">
                <a:latin typeface="Times New Roman" panose="02020603050405020304" pitchFamily="18" charset="0"/>
                <a:cs typeface="Times New Roman" panose="02020603050405020304" pitchFamily="18" charset="0"/>
              </a:rPr>
              <a:t>Default Mode: Data Mode</a:t>
            </a:r>
          </a:p>
          <a:p>
            <a:r>
              <a:rPr lang="en-US" sz="1600" dirty="0">
                <a:latin typeface="Times New Roman" panose="02020603050405020304" pitchFamily="18" charset="0"/>
                <a:cs typeface="Times New Roman" panose="02020603050405020304" pitchFamily="18" charset="0"/>
              </a:rPr>
              <a:t>Data Mode Baud Rate: 9600, 8, N, 1</a:t>
            </a:r>
          </a:p>
          <a:p>
            <a:r>
              <a:rPr lang="en-US" sz="1600" dirty="0">
                <a:latin typeface="Times New Roman" panose="02020603050405020304" pitchFamily="18" charset="0"/>
                <a:cs typeface="Times New Roman" panose="02020603050405020304" pitchFamily="18" charset="0"/>
              </a:rPr>
              <a:t>Command Mode Baud Rate: 38400, 8, N, 1</a:t>
            </a:r>
          </a:p>
          <a:p>
            <a:r>
              <a:rPr lang="en-US" sz="1600" dirty="0">
                <a:latin typeface="Times New Roman" panose="02020603050405020304" pitchFamily="18" charset="0"/>
                <a:cs typeface="Times New Roman" panose="02020603050405020304" pitchFamily="18" charset="0"/>
              </a:rPr>
              <a:t>Default firmware: LINVOR</a:t>
            </a:r>
          </a:p>
          <a:p>
            <a:endParaRPr lang="en-US" dirty="0"/>
          </a:p>
        </p:txBody>
      </p:sp>
    </p:spTree>
    <p:extLst>
      <p:ext uri="{BB962C8B-B14F-4D97-AF65-F5344CB8AC3E}">
        <p14:creationId xmlns:p14="http://schemas.microsoft.com/office/powerpoint/2010/main" val="3420987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NODEMCU /ESP8266 </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93003" y="1061242"/>
            <a:ext cx="4827859" cy="3397200"/>
          </a:xfrm>
        </p:spPr>
        <p:txBody>
          <a:bodyPr/>
          <a:lstStyle/>
          <a:p>
            <a:r>
              <a:rPr lang="en-US" sz="1600" dirty="0">
                <a:latin typeface="Times New Roman" panose="02020603050405020304" pitchFamily="18" charset="0"/>
                <a:cs typeface="Times New Roman" panose="02020603050405020304" pitchFamily="18" charset="0"/>
              </a:rPr>
              <a:t>ESP-12E module containing ESP8266 chip having TENSILICA XTENSA 32-bit LX106 RISC microprocessor. </a:t>
            </a:r>
          </a:p>
          <a:p>
            <a:r>
              <a:rPr lang="en-US" sz="1600" dirty="0">
                <a:latin typeface="Times New Roman" panose="02020603050405020304" pitchFamily="18" charset="0"/>
                <a:cs typeface="Times New Roman" panose="02020603050405020304" pitchFamily="18" charset="0"/>
              </a:rPr>
              <a:t>This microprocessor supports RTOS and operates at 80MHz to 160 MHz adjustable clock frequency. ESP8266 has 128 KB RAM and 4MB of Flash memory to store data and programs. </a:t>
            </a:r>
          </a:p>
          <a:p>
            <a:r>
              <a:rPr lang="en-US" sz="1600" dirty="0">
                <a:latin typeface="Times New Roman" panose="02020603050405020304" pitchFamily="18" charset="0"/>
                <a:cs typeface="Times New Roman" panose="02020603050405020304" pitchFamily="18" charset="0"/>
              </a:rPr>
              <a:t>Its high processing power with in-built Wi-Fi / Bluetooth and Deep Sleep Operating features make it ideal for IOT projects.</a:t>
            </a:r>
          </a:p>
          <a:p>
            <a:r>
              <a:rPr lang="en-US" sz="1600" dirty="0">
                <a:latin typeface="Times New Roman" panose="02020603050405020304" pitchFamily="18" charset="0"/>
                <a:cs typeface="Times New Roman" panose="02020603050405020304" pitchFamily="18" charset="0"/>
              </a:rPr>
              <a:t>ESP8266 can be powered using Micro USB jack and VIN pin (External Supply Pin). It supports UART, SPI, and I2C interface.</a:t>
            </a:r>
          </a:p>
          <a:p>
            <a:endParaRPr lang="en-US" dirty="0"/>
          </a:p>
        </p:txBody>
      </p:sp>
      <p:pic>
        <p:nvPicPr>
          <p:cNvPr id="4" name="Picture 3" descr="NodeMCU ESP8266 Layout">
            <a:extLst>
              <a:ext uri="{FF2B5EF4-FFF2-40B4-BE49-F238E27FC236}">
                <a16:creationId xmlns:a16="http://schemas.microsoft.com/office/drawing/2014/main" id="{3B182129-EFF9-4044-B956-8AC59FB437F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73566" y="1221827"/>
            <a:ext cx="3137337" cy="2262351"/>
          </a:xfrm>
          <a:prstGeom prst="rect">
            <a:avLst/>
          </a:prstGeom>
          <a:noFill/>
          <a:ln>
            <a:noFill/>
          </a:ln>
        </p:spPr>
      </p:pic>
    </p:spTree>
    <p:extLst>
      <p:ext uri="{BB962C8B-B14F-4D97-AF65-F5344CB8AC3E}">
        <p14:creationId xmlns:p14="http://schemas.microsoft.com/office/powerpoint/2010/main" val="769897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NODEMCU ESP8266 Specifications &amp; Features</a:t>
            </a:r>
            <a:br>
              <a:rPr lang="en-US" dirty="0"/>
            </a:br>
            <a:endParaRPr lang="en-US" dirty="0"/>
          </a:p>
        </p:txBody>
      </p:sp>
      <p:sp>
        <p:nvSpPr>
          <p:cNvPr id="5" name="Text Placeholder 4"/>
          <p:cNvSpPr>
            <a:spLocks noGrp="1"/>
          </p:cNvSpPr>
          <p:nvPr>
            <p:ph type="body" idx="1"/>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Microcontroller: TENSILICA 32-bit RISC CPU XTENSA LX106</a:t>
            </a:r>
          </a:p>
          <a:p>
            <a:pPr marL="342900" lvl="0" indent="-342900">
              <a:lnSpc>
                <a:spcPct val="107000"/>
              </a:lnSpc>
              <a:spcAft>
                <a:spcPts val="800"/>
              </a:spcAft>
              <a:buSzPts val="1000"/>
              <a:buFont typeface="Symbol" panose="05050102010706020507" pitchFamily="18" charset="2"/>
              <a:buChar char=""/>
              <a:tabLst>
                <a:tab pos="4572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Operating Voltage: 3.3V</a:t>
            </a:r>
          </a:p>
          <a:p>
            <a:pPr marL="342900" lvl="0" indent="-342900">
              <a:lnSpc>
                <a:spcPct val="107000"/>
              </a:lnSpc>
              <a:spcAft>
                <a:spcPts val="800"/>
              </a:spcAft>
              <a:buSzPts val="1000"/>
              <a:buFont typeface="Symbol" panose="05050102010706020507" pitchFamily="18" charset="2"/>
              <a:buChar char=""/>
              <a:tabLst>
                <a:tab pos="4572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Input Voltage: 7-12V</a:t>
            </a:r>
          </a:p>
          <a:p>
            <a:pPr marL="342900" lvl="0" indent="-342900">
              <a:lnSpc>
                <a:spcPct val="107000"/>
              </a:lnSpc>
              <a:spcAft>
                <a:spcPts val="800"/>
              </a:spcAft>
              <a:buSzPts val="1000"/>
              <a:buFont typeface="Symbol" panose="05050102010706020507" pitchFamily="18" charset="2"/>
              <a:buChar char=""/>
              <a:tabLst>
                <a:tab pos="4572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Digital I/O Pins (DIO): 16</a:t>
            </a:r>
          </a:p>
          <a:p>
            <a:pPr marL="342900" lvl="0" indent="-342900">
              <a:lnSpc>
                <a:spcPct val="107000"/>
              </a:lnSpc>
              <a:spcAft>
                <a:spcPts val="800"/>
              </a:spcAft>
              <a:buSzPts val="1000"/>
              <a:buFont typeface="Symbol" panose="05050102010706020507" pitchFamily="18" charset="2"/>
              <a:buChar char=""/>
              <a:tabLst>
                <a:tab pos="4572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Analog Input Pins (ADC): 1</a:t>
            </a:r>
          </a:p>
          <a:p>
            <a:pPr marL="342900" lvl="0" indent="-342900">
              <a:lnSpc>
                <a:spcPct val="107000"/>
              </a:lnSpc>
              <a:spcAft>
                <a:spcPts val="800"/>
              </a:spcAft>
              <a:buSzPts val="1000"/>
              <a:buFont typeface="Symbol" panose="05050102010706020507" pitchFamily="18" charset="2"/>
              <a:buChar char=""/>
              <a:tabLst>
                <a:tab pos="4572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UARTs: 1</a:t>
            </a:r>
          </a:p>
          <a:p>
            <a:pPr marL="342900" lvl="0" indent="-342900">
              <a:lnSpc>
                <a:spcPct val="107000"/>
              </a:lnSpc>
              <a:spcAft>
                <a:spcPts val="800"/>
              </a:spcAft>
              <a:buSzPts val="1000"/>
              <a:buFont typeface="Symbol" panose="05050102010706020507" pitchFamily="18" charset="2"/>
              <a:buChar char=""/>
              <a:tabLst>
                <a:tab pos="4572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SPIs: 1</a:t>
            </a:r>
          </a:p>
          <a:p>
            <a:endParaRPr lang="en-US" dirty="0"/>
          </a:p>
        </p:txBody>
      </p:sp>
      <p:sp>
        <p:nvSpPr>
          <p:cNvPr id="6" name="Text Placeholder 5"/>
          <p:cNvSpPr>
            <a:spLocks noGrp="1"/>
          </p:cNvSpPr>
          <p:nvPr>
            <p:ph type="body" idx="2"/>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I2Cs: 1</a:t>
            </a:r>
          </a:p>
          <a:p>
            <a:pPr marL="342900" lvl="0" indent="-342900">
              <a:lnSpc>
                <a:spcPct val="107000"/>
              </a:lnSpc>
              <a:spcAft>
                <a:spcPts val="800"/>
              </a:spcAft>
              <a:buSzPts val="1000"/>
              <a:buFont typeface="Symbol" panose="05050102010706020507" pitchFamily="18" charset="2"/>
              <a:buChar char=""/>
              <a:tabLst>
                <a:tab pos="4572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Flash Memory: 4 MB</a:t>
            </a:r>
          </a:p>
          <a:p>
            <a:pPr marL="342900" lvl="0" indent="-342900">
              <a:lnSpc>
                <a:spcPct val="107000"/>
              </a:lnSpc>
              <a:spcAft>
                <a:spcPts val="800"/>
              </a:spcAft>
              <a:buSzPts val="1000"/>
              <a:buFont typeface="Symbol" panose="05050102010706020507" pitchFamily="18" charset="2"/>
              <a:buChar char=""/>
              <a:tabLst>
                <a:tab pos="4572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SRAM: 64 KB</a:t>
            </a:r>
          </a:p>
          <a:p>
            <a:pPr marL="342900" lvl="0" indent="-342900">
              <a:lnSpc>
                <a:spcPct val="107000"/>
              </a:lnSpc>
              <a:spcAft>
                <a:spcPts val="800"/>
              </a:spcAft>
              <a:buSzPts val="1000"/>
              <a:buFont typeface="Symbol" panose="05050102010706020507" pitchFamily="18" charset="2"/>
              <a:buChar char=""/>
              <a:tabLst>
                <a:tab pos="4572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Clock Speed: 80 MHz</a:t>
            </a:r>
          </a:p>
          <a:p>
            <a:pPr marL="342900" lvl="0" indent="-342900">
              <a:lnSpc>
                <a:spcPct val="107000"/>
              </a:lnSpc>
              <a:spcAft>
                <a:spcPts val="800"/>
              </a:spcAft>
              <a:buSzPts val="1000"/>
              <a:buFont typeface="Symbol" panose="05050102010706020507" pitchFamily="18" charset="2"/>
              <a:buChar char=""/>
              <a:tabLst>
                <a:tab pos="4572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USB-TTL based on CP2102 is included onboard, Enabling Plug n Play</a:t>
            </a:r>
          </a:p>
          <a:p>
            <a:pPr marL="342900" lvl="0" indent="-342900">
              <a:lnSpc>
                <a:spcPct val="107000"/>
              </a:lnSpc>
              <a:spcAft>
                <a:spcPts val="800"/>
              </a:spcAft>
              <a:buSzPts val="1000"/>
              <a:buFont typeface="Symbol" panose="05050102010706020507" pitchFamily="18" charset="2"/>
              <a:buChar char=""/>
              <a:tabLst>
                <a:tab pos="4572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PCB Antenna</a:t>
            </a:r>
          </a:p>
          <a:p>
            <a:pPr marL="342900" lvl="0" indent="-342900">
              <a:lnSpc>
                <a:spcPct val="107000"/>
              </a:lnSpc>
              <a:spcAft>
                <a:spcPts val="800"/>
              </a:spcAft>
              <a:buSzPts val="1000"/>
              <a:buFont typeface="Symbol" panose="05050102010706020507" pitchFamily="18" charset="2"/>
              <a:buChar char=""/>
              <a:tabLst>
                <a:tab pos="4572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Small Sized module to fit smartly</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9145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LCD 1602 Parallel LCD Display and I2C adapter</a:t>
            </a:r>
          </a:p>
        </p:txBody>
      </p:sp>
      <p:sp>
        <p:nvSpPr>
          <p:cNvPr id="6" name="Text Placeholder 5"/>
          <p:cNvSpPr>
            <a:spLocks noGrp="1"/>
          </p:cNvSpPr>
          <p:nvPr>
            <p:ph type="body" idx="1"/>
          </p:nvPr>
        </p:nvSpPr>
        <p:spPr>
          <a:xfrm>
            <a:off x="311700" y="1171600"/>
            <a:ext cx="5245645" cy="3590900"/>
          </a:xfrm>
        </p:spPr>
        <p:txBody>
          <a:bodyPr/>
          <a:lstStyle/>
          <a:p>
            <a:r>
              <a:rPr lang="en-US" sz="1400" dirty="0">
                <a:latin typeface="Times New Roman" panose="02020603050405020304" pitchFamily="18" charset="0"/>
                <a:cs typeface="Times New Roman" panose="02020603050405020304" pitchFamily="18" charset="0"/>
              </a:rPr>
              <a:t>LCD is 16 character by 2 line display has a very clear and high contrast white text upon a blue background/backlight. This is great blue backlight LCD display.</a:t>
            </a:r>
          </a:p>
          <a:p>
            <a:r>
              <a:rPr lang="en-US" sz="1400" dirty="0">
                <a:latin typeface="Times New Roman" panose="02020603050405020304" pitchFamily="18" charset="0"/>
                <a:cs typeface="Times New Roman" panose="02020603050405020304" pitchFamily="18" charset="0"/>
              </a:rPr>
              <a:t>An I2C adapter is directly soldered right onto the pins of the display. Which saves 8 pins on controller. It is a type of serial bus which uses two bidirectional lines, serial data line and serial clock line. </a:t>
            </a:r>
          </a:p>
          <a:p>
            <a:r>
              <a:rPr lang="en-US" sz="1400" dirty="0">
                <a:latin typeface="Times New Roman" panose="02020603050405020304" pitchFamily="18" charset="0"/>
                <a:cs typeface="Times New Roman" panose="02020603050405020304" pitchFamily="18" charset="0"/>
              </a:rPr>
              <a:t>These modules are currently supplied with a default I2C address of either 0x27 or 0x3F. </a:t>
            </a:r>
          </a:p>
          <a:p>
            <a:r>
              <a:rPr lang="en-US" sz="1400" dirty="0">
                <a:latin typeface="Times New Roman" panose="02020603050405020304" pitchFamily="18" charset="0"/>
                <a:cs typeface="Times New Roman" panose="02020603050405020304" pitchFamily="18" charset="0"/>
              </a:rPr>
              <a:t>The module has a contrast adjustment pot on the underside of the display. This may require adjusting for the screen to display text correctly. Operating Voltage: 5V</a:t>
            </a:r>
          </a:p>
          <a:p>
            <a:endParaRPr lang="en-US" sz="1400" dirty="0"/>
          </a:p>
        </p:txBody>
      </p:sp>
      <p:pic>
        <p:nvPicPr>
          <p:cNvPr id="4" name="Picture 3" descr="Description: LCD type HD44780 pin diagram">
            <a:extLst>
              <a:ext uri="{FF2B5EF4-FFF2-40B4-BE49-F238E27FC236}">
                <a16:creationId xmlns:a16="http://schemas.microsoft.com/office/drawing/2014/main" id="{DC5BF6E6-3EB3-47B1-9F7C-F2CFD90BDF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5816" y="1540751"/>
            <a:ext cx="3160395" cy="1352550"/>
          </a:xfrm>
          <a:prstGeom prst="rect">
            <a:avLst/>
          </a:prstGeom>
          <a:noFill/>
          <a:ln>
            <a:noFill/>
          </a:ln>
        </p:spPr>
      </p:pic>
    </p:spTree>
    <p:extLst>
      <p:ext uri="{BB962C8B-B14F-4D97-AF65-F5344CB8AC3E}">
        <p14:creationId xmlns:p14="http://schemas.microsoft.com/office/powerpoint/2010/main" val="2358676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28600"/>
            <a:ext cx="8520600" cy="4705350"/>
          </a:xfrm>
        </p:spPr>
        <p:txBody>
          <a:bodyPr/>
          <a:lstStyle/>
          <a:p>
            <a:pPr>
              <a:buFont typeface="Arial" panose="020B0604020202020204" pitchFamily="34" charset="0"/>
              <a:buChar char="•"/>
            </a:pPr>
            <a:r>
              <a:rPr lang="en-US" sz="2000" b="1" dirty="0">
                <a:solidFill>
                  <a:schemeClr val="accent1">
                    <a:lumMod val="75000"/>
                  </a:schemeClr>
                </a:solidFill>
                <a:latin typeface="Times New Roman" panose="02020603050405020304" pitchFamily="18" charset="0"/>
                <a:cs typeface="Times New Roman" panose="02020603050405020304" pitchFamily="18" charset="0"/>
              </a:rPr>
              <a:t>Vibration Sensor</a:t>
            </a:r>
          </a:p>
          <a:p>
            <a:pPr marL="114300" indent="0">
              <a:buNone/>
            </a:pPr>
            <a:r>
              <a:rPr lang="en-US" dirty="0">
                <a:latin typeface="Times New Roman" panose="02020603050405020304" pitchFamily="18" charset="0"/>
                <a:cs typeface="Times New Roman" panose="02020603050405020304" pitchFamily="18" charset="0"/>
              </a:rPr>
              <a:t>These are piezoelectric accelerometers that sense vibration. </a:t>
            </a:r>
          </a:p>
          <a:p>
            <a:pPr marL="114300" indent="0">
              <a:buNone/>
            </a:pPr>
            <a:r>
              <a:rPr lang="en-US" dirty="0">
                <a:latin typeface="Times New Roman" panose="02020603050405020304" pitchFamily="18" charset="0"/>
                <a:cs typeface="Times New Roman" panose="02020603050405020304" pitchFamily="18" charset="0"/>
              </a:rPr>
              <a:t>The sensitivity of these sensors normally ranges from </a:t>
            </a:r>
          </a:p>
          <a:p>
            <a:pPr marL="114300" indent="0">
              <a:buNone/>
            </a:pPr>
            <a:r>
              <a:rPr lang="en-US" dirty="0">
                <a:latin typeface="Times New Roman" panose="02020603050405020304" pitchFamily="18" charset="0"/>
                <a:cs typeface="Times New Roman" panose="02020603050405020304" pitchFamily="18" charset="0"/>
              </a:rPr>
              <a:t>10 mV/g to 100mV/g. we use  accelerometer sensor.</a:t>
            </a:r>
          </a:p>
          <a:p>
            <a:pPr marL="114300" indent="0">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solidFill>
                  <a:schemeClr val="accent1">
                    <a:lumMod val="75000"/>
                  </a:schemeClr>
                </a:solidFill>
                <a:latin typeface="Times New Roman" panose="02020603050405020304" pitchFamily="18" charset="0"/>
                <a:cs typeface="Times New Roman" panose="02020603050405020304" pitchFamily="18" charset="0"/>
              </a:rPr>
              <a:t>Buzzer </a:t>
            </a:r>
          </a:p>
          <a:p>
            <a:pPr marL="114300" indent="0">
              <a:buNone/>
            </a:pPr>
            <a:r>
              <a:rPr lang="en-US" dirty="0">
                <a:latin typeface="Times New Roman" panose="02020603050405020304" pitchFamily="18" charset="0"/>
                <a:cs typeface="Times New Roman" panose="02020603050405020304" pitchFamily="18" charset="0"/>
              </a:rPr>
              <a:t>It is a piezoelectric buzzer uses piezoelectric effect ,that uses pulse </a:t>
            </a:r>
          </a:p>
          <a:p>
            <a:pPr marL="114300" indent="0">
              <a:buNone/>
            </a:pPr>
            <a:r>
              <a:rPr lang="en-US" dirty="0">
                <a:latin typeface="Times New Roman" panose="02020603050405020304" pitchFamily="18" charset="0"/>
                <a:cs typeface="Times New Roman" panose="02020603050405020304" pitchFamily="18" charset="0"/>
              </a:rPr>
              <a:t>current to drive the vibration of metal. operates at 1.5-15V DC, </a:t>
            </a:r>
          </a:p>
          <a:p>
            <a:pPr marL="114300" indent="0">
              <a:buNone/>
            </a:pPr>
            <a:r>
              <a:rPr lang="en-US" dirty="0">
                <a:latin typeface="Times New Roman" panose="02020603050405020304" pitchFamily="18" charset="0"/>
                <a:cs typeface="Times New Roman" panose="02020603050405020304" pitchFamily="18" charset="0"/>
              </a:rPr>
              <a:t>multi resonator oscillates and o/p 1.5-2.5KHz audio signal.</a:t>
            </a:r>
          </a:p>
          <a:p>
            <a:pPr marL="114300" indent="0">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solidFill>
                  <a:schemeClr val="accent1">
                    <a:lumMod val="75000"/>
                  </a:schemeClr>
                </a:solidFill>
                <a:latin typeface="Times New Roman" panose="02020603050405020304" pitchFamily="18" charset="0"/>
                <a:cs typeface="Times New Roman" panose="02020603050405020304" pitchFamily="18" charset="0"/>
              </a:rPr>
              <a:t>L293d Motor Driver</a:t>
            </a:r>
          </a:p>
          <a:p>
            <a:pPr marL="114300" indent="0">
              <a:buNone/>
            </a:pPr>
            <a:r>
              <a:rPr lang="en-US" dirty="0">
                <a:latin typeface="Times New Roman" panose="02020603050405020304" pitchFamily="18" charset="0"/>
                <a:cs typeface="Times New Roman" panose="02020603050405020304" pitchFamily="18" charset="0"/>
              </a:rPr>
              <a:t>The motor driver is a module for motors that allows you to control the working speed and direction of two motors simultaneously. This is designed to provide bidirectional drive currents at 5-36V.</a:t>
            </a:r>
          </a:p>
        </p:txBody>
      </p:sp>
      <p:pic>
        <p:nvPicPr>
          <p:cNvPr id="4" name="Picture 3" descr="Image result for piezo buzzer">
            <a:extLst>
              <a:ext uri="{FF2B5EF4-FFF2-40B4-BE49-F238E27FC236}">
                <a16:creationId xmlns:a16="http://schemas.microsoft.com/office/drawing/2014/main" id="{F1DBAA16-E53D-4A65-9EB5-B2EE80C1442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6680" y="1277905"/>
            <a:ext cx="1800225" cy="1499870"/>
          </a:xfrm>
          <a:prstGeom prst="rect">
            <a:avLst/>
          </a:prstGeom>
          <a:noFill/>
          <a:ln>
            <a:noFill/>
          </a:ln>
        </p:spPr>
      </p:pic>
      <p:pic>
        <p:nvPicPr>
          <p:cNvPr id="5" name="Picture 4" descr="vibration-sensor-module">
            <a:extLst>
              <a:ext uri="{FF2B5EF4-FFF2-40B4-BE49-F238E27FC236}">
                <a16:creationId xmlns:a16="http://schemas.microsoft.com/office/drawing/2014/main" id="{CF79E091-8AF5-4963-8011-903BC6F7DF9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36254" y="205367"/>
            <a:ext cx="2015884" cy="1008578"/>
          </a:xfrm>
          <a:prstGeom prst="rect">
            <a:avLst/>
          </a:prstGeom>
          <a:noFill/>
          <a:ln>
            <a:noFill/>
          </a:ln>
        </p:spPr>
      </p:pic>
    </p:spTree>
    <p:extLst>
      <p:ext uri="{BB962C8B-B14F-4D97-AF65-F5344CB8AC3E}">
        <p14:creationId xmlns:p14="http://schemas.microsoft.com/office/powerpoint/2010/main" val="3883427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521300" y="999375"/>
            <a:ext cx="3999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solidFill>
                  <a:schemeClr val="accent1">
                    <a:lumMod val="75000"/>
                  </a:schemeClr>
                </a:solidFill>
                <a:latin typeface="Times New Roman" panose="02020603050405020304" pitchFamily="18" charset="0"/>
                <a:cs typeface="Times New Roman" panose="02020603050405020304" pitchFamily="18" charset="0"/>
              </a:rPr>
              <a:t>Existing System</a:t>
            </a:r>
            <a:endParaRPr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1" name="Google Shape;71;p15"/>
          <p:cNvSpPr txBox="1">
            <a:spLocks noGrp="1"/>
          </p:cNvSpPr>
          <p:nvPr>
            <p:ph type="body" idx="1"/>
          </p:nvPr>
        </p:nvSpPr>
        <p:spPr>
          <a:xfrm>
            <a:off x="311700" y="1572075"/>
            <a:ext cx="3999900" cy="3200700"/>
          </a:xfrm>
          <a:prstGeom prst="rect">
            <a:avLst/>
          </a:prstGeom>
          <a:noFill/>
          <a:ln>
            <a:noFill/>
          </a:ln>
        </p:spPr>
        <p:txBody>
          <a:bodyPr spcFirstLastPara="1" wrap="square" lIns="91425" tIns="91425" rIns="91425" bIns="91425" anchor="t" anchorCtr="0">
            <a:noAutofit/>
          </a:bodyPr>
          <a:lstStyle/>
          <a:p>
            <a:pPr lvl="0" indent="-330200">
              <a:buSzPts val="1600"/>
            </a:pPr>
            <a:r>
              <a:rPr lang="en-US" sz="1600" dirty="0">
                <a:latin typeface="Times New Roman" panose="02020603050405020304" pitchFamily="18" charset="0"/>
                <a:cs typeface="Times New Roman" panose="02020603050405020304" pitchFamily="18" charset="0"/>
              </a:rPr>
              <a:t>Technology improvements in traffic management helped to reduce traffic</a:t>
            </a:r>
          </a:p>
          <a:p>
            <a:pPr lvl="0" indent="-330200">
              <a:buSzPts val="1600"/>
            </a:pPr>
            <a:r>
              <a:rPr lang="en-US" sz="1600" dirty="0">
                <a:latin typeface="Times New Roman" panose="02020603050405020304" pitchFamily="18" charset="0"/>
                <a:cs typeface="Times New Roman" panose="02020603050405020304" pitchFamily="18" charset="0"/>
              </a:rPr>
              <a:t>The late response to the emergency services when accident occurring in the remote area and in the late nights. </a:t>
            </a:r>
          </a:p>
          <a:p>
            <a:pPr marL="457200" lvl="0" indent="-330200" algn="l" rtl="0">
              <a:lnSpc>
                <a:spcPct val="115000"/>
              </a:lnSpc>
              <a:spcBef>
                <a:spcPts val="0"/>
              </a:spcBef>
              <a:spcAft>
                <a:spcPts val="0"/>
              </a:spcAft>
              <a:buSzPts val="1600"/>
              <a:buChar char="●"/>
            </a:pPr>
            <a:r>
              <a:rPr lang="en-US" sz="1600" dirty="0">
                <a:latin typeface="Times New Roman" panose="02020603050405020304" pitchFamily="18" charset="0"/>
                <a:cs typeface="Times New Roman" panose="02020603050405020304" pitchFamily="18" charset="0"/>
              </a:rPr>
              <a:t>Many a times an accident goes unnoticed. </a:t>
            </a:r>
          </a:p>
          <a:p>
            <a:pPr marL="457200" lvl="0" indent="-317500" algn="l" rtl="0">
              <a:lnSpc>
                <a:spcPct val="115000"/>
              </a:lnSpc>
              <a:spcBef>
                <a:spcPts val="0"/>
              </a:spcBef>
              <a:spcAft>
                <a:spcPts val="0"/>
              </a:spcAft>
              <a:buSzPts val="1400"/>
              <a:buChar char="●"/>
            </a:pPr>
            <a:r>
              <a:rPr lang="en-US" sz="1600" dirty="0">
                <a:latin typeface="Times New Roman" panose="02020603050405020304" pitchFamily="18" charset="0"/>
                <a:cs typeface="Times New Roman" panose="02020603050405020304" pitchFamily="18" charset="0"/>
              </a:rPr>
              <a:t>High rate of mortality of the accident vict</a:t>
            </a:r>
            <a:r>
              <a:rPr lang="en-US" sz="1500" dirty="0">
                <a:latin typeface="Times New Roman" panose="02020603050405020304" pitchFamily="18" charset="0"/>
                <a:cs typeface="Times New Roman" panose="02020603050405020304" pitchFamily="18" charset="0"/>
              </a:rPr>
              <a:t>ims. </a:t>
            </a:r>
          </a:p>
        </p:txBody>
      </p:sp>
      <p:sp>
        <p:nvSpPr>
          <p:cNvPr id="72" name="Google Shape;72;p15"/>
          <p:cNvSpPr txBox="1">
            <a:spLocks noGrp="1"/>
          </p:cNvSpPr>
          <p:nvPr>
            <p:ph type="body" idx="2"/>
          </p:nvPr>
        </p:nvSpPr>
        <p:spPr>
          <a:xfrm>
            <a:off x="4614725" y="1572075"/>
            <a:ext cx="3999900" cy="32007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US" sz="1600" dirty="0">
                <a:latin typeface="Times New Roman" panose="02020603050405020304" pitchFamily="18" charset="0"/>
                <a:cs typeface="Times New Roman" panose="02020603050405020304" pitchFamily="18" charset="0"/>
              </a:rPr>
              <a:t>We will implement the new system in which there is an automatic detection of accident. </a:t>
            </a:r>
          </a:p>
          <a:p>
            <a:pPr marL="457200" lvl="0" indent="-330200" algn="l" rtl="0">
              <a:lnSpc>
                <a:spcPct val="115000"/>
              </a:lnSpc>
              <a:spcBef>
                <a:spcPts val="0"/>
              </a:spcBef>
              <a:spcAft>
                <a:spcPts val="0"/>
              </a:spcAft>
              <a:buSzPts val="1600"/>
              <a:buChar char="●"/>
            </a:pPr>
            <a:r>
              <a:rPr lang="en-US" sz="1600" dirty="0">
                <a:latin typeface="Times New Roman" panose="02020603050405020304" pitchFamily="18" charset="0"/>
                <a:cs typeface="Times New Roman" panose="02020603050405020304" pitchFamily="18" charset="0"/>
              </a:rPr>
              <a:t>A sensor unit fitted in the vehicle detects the accident and sends the message to not only the emergency number but also to the victims relatives.</a:t>
            </a:r>
          </a:p>
          <a:p>
            <a:pPr marL="457200" lvl="0" indent="-330200" algn="l" rtl="0">
              <a:lnSpc>
                <a:spcPct val="115000"/>
              </a:lnSpc>
              <a:spcBef>
                <a:spcPts val="0"/>
              </a:spcBef>
              <a:spcAft>
                <a:spcPts val="0"/>
              </a:spcAft>
              <a:buSzPts val="1600"/>
              <a:buChar char="●"/>
            </a:pPr>
            <a:r>
              <a:rPr lang="en-US" sz="1600" dirty="0">
                <a:latin typeface="Times New Roman" panose="02020603050405020304" pitchFamily="18" charset="0"/>
                <a:cs typeface="Times New Roman" panose="02020603050405020304" pitchFamily="18" charset="0"/>
              </a:rPr>
              <a:t>Alerts the driver when unnoticed obstacle comes on the way</a:t>
            </a:r>
          </a:p>
        </p:txBody>
      </p:sp>
      <p:sp>
        <p:nvSpPr>
          <p:cNvPr id="73" name="Google Shape;73;p15"/>
          <p:cNvSpPr txBox="1">
            <a:spLocks noGrp="1"/>
          </p:cNvSpPr>
          <p:nvPr>
            <p:ph type="title" idx="4294967295"/>
          </p:nvPr>
        </p:nvSpPr>
        <p:spPr>
          <a:xfrm>
            <a:off x="5143500" y="966788"/>
            <a:ext cx="4000500" cy="5730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solidFill>
                  <a:schemeClr val="accent1">
                    <a:lumMod val="75000"/>
                  </a:schemeClr>
                </a:solidFill>
                <a:latin typeface="Times New Roman" panose="02020603050405020304" pitchFamily="18" charset="0"/>
                <a:cs typeface="Times New Roman" panose="02020603050405020304" pitchFamily="18" charset="0"/>
              </a:rPr>
              <a:t>Proposed System</a:t>
            </a:r>
            <a:endParaRPr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4" name="Google Shape;74;p15"/>
          <p:cNvSpPr txBox="1"/>
          <p:nvPr/>
        </p:nvSpPr>
        <p:spPr>
          <a:xfrm>
            <a:off x="311700" y="321725"/>
            <a:ext cx="5095200" cy="61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1">
                    <a:lumMod val="75000"/>
                  </a:schemeClr>
                </a:solidFill>
                <a:latin typeface="Times New Roman" panose="02020603050405020304" pitchFamily="18" charset="0"/>
                <a:ea typeface="Old Standard TT"/>
                <a:cs typeface="Times New Roman" panose="02020603050405020304" pitchFamily="18" charset="0"/>
                <a:sym typeface="Old Standard TT"/>
              </a:rPr>
              <a:t>PROBLEM STATEMENT</a:t>
            </a:r>
            <a:endParaRPr sz="3200" dirty="0">
              <a:solidFill>
                <a:schemeClr val="accent1">
                  <a:lumMod val="75000"/>
                </a:schemeClr>
              </a:solidFill>
              <a:latin typeface="Times New Roman" panose="02020603050405020304" pitchFamily="18" charset="0"/>
              <a:ea typeface="Old Standard TT"/>
              <a:cs typeface="Times New Roman" panose="02020603050405020304" pitchFamily="18" charset="0"/>
              <a:sym typeface="Old Standard T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ARDUINO NANO </a:t>
            </a:r>
          </a:p>
        </p:txBody>
      </p:sp>
      <p:sp>
        <p:nvSpPr>
          <p:cNvPr id="3" name="Text Placeholder 2"/>
          <p:cNvSpPr>
            <a:spLocks noGrp="1"/>
          </p:cNvSpPr>
          <p:nvPr>
            <p:ph type="body" idx="1"/>
          </p:nvPr>
        </p:nvSpPr>
        <p:spPr>
          <a:xfrm>
            <a:off x="311700" y="1171600"/>
            <a:ext cx="8520600" cy="3633864"/>
          </a:xfrm>
        </p:spPr>
        <p:txBody>
          <a:bodyPr/>
          <a:lstStyle/>
          <a:p>
            <a:pPr marL="114300" indent="0">
              <a:buNone/>
            </a:pPr>
            <a:r>
              <a:rPr lang="en-US" sz="1600" dirty="0"/>
              <a:t>Arduino board designs use a variety of microprocessors and controllers. The boards are equipped with sets of digital and analog input/output (I/O) pins that may be interfaced to various expansion boards ('shields') or breadboards (for prototyping) and other circuits. </a:t>
            </a:r>
          </a:p>
          <a:p>
            <a:pPr marL="114300" indent="0">
              <a:buNone/>
            </a:pPr>
            <a:r>
              <a:rPr lang="en-US" sz="1600" dirty="0"/>
              <a:t>The boards feature serial communications interfaces, including Universal Serial Bus (USB) on some models, which are also used for loading programs. The microcontrollers can be programmed using the C and C++ programming languages, using a standard API which is also known as the "Arduino language".</a:t>
            </a:r>
          </a:p>
          <a:p>
            <a:pPr marL="114300" indent="0">
              <a:buNone/>
            </a:pPr>
            <a:r>
              <a:rPr lang="en-US" sz="1600" dirty="0"/>
              <a:t>It consist of ATmega328 AVR microcontroller ,has a flash memory 32KB and clock 16MHz</a:t>
            </a:r>
          </a:p>
          <a:p>
            <a:pPr marL="114300" indent="0">
              <a:buNone/>
            </a:pPr>
            <a:r>
              <a:rPr lang="en-US" sz="1600" dirty="0"/>
              <a:t>8 analog and 22 digital pins (PWM pins 6)</a:t>
            </a:r>
          </a:p>
          <a:p>
            <a:pPr marL="114300" indent="0">
              <a:buNone/>
            </a:pPr>
            <a:r>
              <a:rPr lang="en-US" sz="1600" dirty="0"/>
              <a:t>Arduino microcontrollers are pre-programmed with a boot loader that simplifies uploading of programs to the on-chip flash memory. The default bootloader of the Arduino Uno is the Opti boot bootloader</a:t>
            </a:r>
          </a:p>
        </p:txBody>
      </p:sp>
    </p:spTree>
    <p:extLst>
      <p:ext uri="{BB962C8B-B14F-4D97-AF65-F5344CB8AC3E}">
        <p14:creationId xmlns:p14="http://schemas.microsoft.com/office/powerpoint/2010/main" val="1697023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699" y="164386"/>
            <a:ext cx="8657639" cy="4808305"/>
          </a:xfrm>
        </p:spPr>
        <p:txBody>
          <a:bodyPr/>
          <a:lstStyle/>
          <a:p>
            <a:pPr marL="139700" indent="0">
              <a:buNone/>
            </a:pPr>
            <a:endParaRPr lang="en-US" sz="2800" b="1" dirty="0">
              <a:latin typeface="Times New Roman" panose="02020603050405020304" pitchFamily="18" charset="0"/>
              <a:cs typeface="Times New Roman" panose="02020603050405020304" pitchFamily="18" charset="0"/>
            </a:endParaRPr>
          </a:p>
          <a:p>
            <a:pPr marL="139700" indent="0">
              <a:buNone/>
            </a:pPr>
            <a:r>
              <a:rPr lang="en-US" sz="2800" b="1" dirty="0" err="1">
                <a:latin typeface="Times New Roman" panose="02020603050405020304" pitchFamily="18" charset="0"/>
                <a:cs typeface="Times New Roman" panose="02020603050405020304" pitchFamily="18" charset="0"/>
              </a:rPr>
              <a:t>ImplementationVedio</a:t>
            </a:r>
            <a:endParaRPr lang="en-US" sz="2800" b="1" dirty="0">
              <a:latin typeface="Times New Roman" panose="02020603050405020304" pitchFamily="18" charset="0"/>
              <a:cs typeface="Times New Roman" panose="02020603050405020304" pitchFamily="18" charset="0"/>
            </a:endParaRPr>
          </a:p>
          <a:p>
            <a:pPr algn="l"/>
            <a:r>
              <a:rPr lang="it-IT" sz="1600" b="0" i="0" dirty="0">
                <a:solidFill>
                  <a:srgbClr val="24292E"/>
                </a:solidFill>
                <a:effectLst/>
                <a:latin typeface="-apple-system"/>
              </a:rPr>
              <a:t>phase1 vedio =&gt; </a:t>
            </a:r>
            <a:r>
              <a:rPr lang="it-IT" sz="1600" b="0" i="0" u="sng" dirty="0">
                <a:solidFill>
                  <a:srgbClr val="24292E"/>
                </a:solidFill>
                <a:effectLst/>
                <a:latin typeface="-apple-system"/>
                <a:hlinkClick r:id="rId2"/>
              </a:rPr>
              <a:t>https://drive.google.com/file/d/1A0ZYztwv8MT9_U6fgL6bj3JlaJL8NRi8/view?usp=sharing</a:t>
            </a:r>
            <a:endParaRPr lang="it-IT" sz="1600" b="0" i="0" dirty="0">
              <a:solidFill>
                <a:srgbClr val="24292E"/>
              </a:solidFill>
              <a:effectLst/>
              <a:latin typeface="-apple-system"/>
            </a:endParaRPr>
          </a:p>
          <a:p>
            <a:pPr algn="l"/>
            <a:r>
              <a:rPr lang="it-IT" sz="1600" b="0" i="0" dirty="0">
                <a:solidFill>
                  <a:srgbClr val="24292E"/>
                </a:solidFill>
                <a:effectLst/>
                <a:latin typeface="-apple-system"/>
              </a:rPr>
              <a:t>phase2 vedio =&gt; </a:t>
            </a:r>
            <a:r>
              <a:rPr lang="it-IT" sz="1600" b="0" i="0" u="none" strike="noStrike" dirty="0">
                <a:solidFill>
                  <a:srgbClr val="24292E"/>
                </a:solidFill>
                <a:effectLst/>
                <a:latin typeface="-apple-system"/>
                <a:hlinkClick r:id="rId3"/>
              </a:rPr>
              <a:t>https://drive.google.com/file/d/1iBRatA6kA1TU5_nEr0qQfQeY0tBu33Tb/view?usp=sharing</a:t>
            </a:r>
            <a:endParaRPr lang="it-IT" sz="1600" b="0" i="0" dirty="0">
              <a:solidFill>
                <a:srgbClr val="24292E"/>
              </a:solidFill>
              <a:effectLst/>
              <a:latin typeface="-apple-system"/>
            </a:endParaRPr>
          </a:p>
          <a:p>
            <a:pPr algn="l"/>
            <a:r>
              <a:rPr lang="it-IT" sz="1600" b="0" i="0" dirty="0">
                <a:solidFill>
                  <a:srgbClr val="24292E"/>
                </a:solidFill>
                <a:effectLst/>
                <a:latin typeface="-apple-system"/>
              </a:rPr>
              <a:t>phase3 vedio</a:t>
            </a:r>
          </a:p>
          <a:p>
            <a:pPr marL="139700" indent="0" algn="l">
              <a:buNone/>
            </a:pPr>
            <a:r>
              <a:rPr lang="it-IT" sz="1600" dirty="0">
                <a:solidFill>
                  <a:srgbClr val="24292E"/>
                </a:solidFill>
                <a:latin typeface="-apple-system"/>
              </a:rPr>
              <a:t> 	 </a:t>
            </a:r>
            <a:r>
              <a:rPr lang="it-IT" sz="1600" b="0" i="0" dirty="0">
                <a:solidFill>
                  <a:srgbClr val="24292E"/>
                </a:solidFill>
                <a:effectLst/>
                <a:latin typeface="-apple-system"/>
              </a:rPr>
              <a:t> =&gt; </a:t>
            </a:r>
            <a:r>
              <a:rPr lang="it-IT" sz="1600" b="0" i="0" u="none" strike="noStrike" dirty="0">
                <a:solidFill>
                  <a:srgbClr val="24292E"/>
                </a:solidFill>
                <a:effectLst/>
                <a:latin typeface="-apple-system"/>
                <a:hlinkClick r:id="rId4"/>
              </a:rPr>
              <a:t>https://drive.google.com/file/d/1vuV9zdcO2ioR7ldzeNKlt-gpCNgZObQ8/view?usp=sharing</a:t>
            </a:r>
            <a:endParaRPr lang="it-IT" sz="1600" b="0" i="0" dirty="0">
              <a:solidFill>
                <a:srgbClr val="24292E"/>
              </a:solidFill>
              <a:effectLst/>
              <a:latin typeface="-apple-system"/>
            </a:endParaRPr>
          </a:p>
          <a:p>
            <a:pPr marL="139700" indent="0">
              <a:buNone/>
            </a:pPr>
            <a:endParaRPr lang="en-US" sz="2800" dirty="0">
              <a:latin typeface="Times New Roman" panose="02020603050405020304" pitchFamily="18" charset="0"/>
              <a:cs typeface="Times New Roman" panose="02020603050405020304" pitchFamily="18" charset="0"/>
            </a:endParaRPr>
          </a:p>
          <a:p>
            <a:pPr marL="139700" indent="0">
              <a:buNone/>
            </a:pPr>
            <a:r>
              <a:rPr lang="en-US" sz="2800" dirty="0">
                <a:latin typeface="Times New Roman" panose="02020603050405020304" pitchFamily="18" charset="0"/>
                <a:cs typeface="Times New Roman" panose="02020603050405020304" pitchFamily="18" charset="0"/>
              </a:rPr>
              <a:t>code =&gt;</a:t>
            </a:r>
          </a:p>
          <a:p>
            <a:pPr marL="139700" indent="0">
              <a:buNone/>
            </a:pPr>
            <a:r>
              <a:rPr lang="en-US" sz="1800" dirty="0">
                <a:hlinkClick r:id="rId5" tooltip="https://github.com/Sampanna-T/Major_Project"/>
              </a:rPr>
              <a:t>https://github.com/Sampanna-T/Major_Project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2515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5098" y="252919"/>
            <a:ext cx="3404681" cy="120032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RESULT</a:t>
            </a:r>
          </a:p>
          <a:p>
            <a:endParaRPr lang="en-US" sz="28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Vehicle unit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759" y="894945"/>
            <a:ext cx="6873802" cy="3968885"/>
          </a:xfrm>
          <a:prstGeom prst="rect">
            <a:avLst/>
          </a:prstGeom>
        </p:spPr>
      </p:pic>
    </p:spTree>
    <p:extLst>
      <p:ext uri="{BB962C8B-B14F-4D97-AF65-F5344CB8AC3E}">
        <p14:creationId xmlns:p14="http://schemas.microsoft.com/office/powerpoint/2010/main" val="1878422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2373" y="0"/>
            <a:ext cx="5233481" cy="923330"/>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Accident status in </a:t>
            </a:r>
            <a:r>
              <a:rPr lang="en-US" b="1" dirty="0" err="1">
                <a:latin typeface="Times New Roman" panose="02020603050405020304" pitchFamily="18" charset="0"/>
                <a:cs typeface="Times New Roman" panose="02020603050405020304" pitchFamily="18" charset="0"/>
              </a:rPr>
              <a:t>ubidots</a:t>
            </a:r>
            <a:r>
              <a:rPr lang="en-US" b="1" dirty="0">
                <a:latin typeface="Times New Roman" panose="02020603050405020304" pitchFamily="18" charset="0"/>
                <a:cs typeface="Times New Roman" panose="02020603050405020304" pitchFamily="18" charset="0"/>
              </a:rPr>
              <a:t> server  before and after </a:t>
            </a:r>
            <a:r>
              <a:rPr lang="en-US" dirty="0">
                <a:latin typeface="Times New Roman" panose="02020603050405020304" pitchFamily="18" charset="0"/>
                <a:cs typeface="Times New Roman" panose="02020603050405020304" pitchFamily="18" charset="0"/>
              </a:rPr>
              <a:t>:</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9787" t="15854" r="17021" b="31892"/>
          <a:stretch/>
        </p:blipFill>
        <p:spPr>
          <a:xfrm>
            <a:off x="272373" y="1420237"/>
            <a:ext cx="3968885" cy="3463047"/>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48723" t="24468" r="17234" b="22849"/>
          <a:stretch/>
        </p:blipFill>
        <p:spPr>
          <a:xfrm>
            <a:off x="4513634" y="1420237"/>
            <a:ext cx="4241259" cy="3463047"/>
          </a:xfrm>
          <a:prstGeom prst="rect">
            <a:avLst/>
          </a:prstGeom>
        </p:spPr>
      </p:pic>
    </p:spTree>
    <p:extLst>
      <p:ext uri="{BB962C8B-B14F-4D97-AF65-F5344CB8AC3E}">
        <p14:creationId xmlns:p14="http://schemas.microsoft.com/office/powerpoint/2010/main" val="8454602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481" y="0"/>
            <a:ext cx="3521413" cy="5143500"/>
          </a:xfrm>
          <a:prstGeom prst="rect">
            <a:avLst/>
          </a:prstGeom>
        </p:spPr>
      </p:pic>
      <p:sp>
        <p:nvSpPr>
          <p:cNvPr id="3" name="Rectangle 2"/>
          <p:cNvSpPr/>
          <p:nvPr/>
        </p:nvSpPr>
        <p:spPr>
          <a:xfrm>
            <a:off x="165370" y="186321"/>
            <a:ext cx="4572000" cy="646331"/>
          </a:xfrm>
          <a:prstGeom prst="rect">
            <a:avLst/>
          </a:prstGeom>
        </p:spPr>
        <p:txBody>
          <a:bodyPr>
            <a:spAutoFit/>
          </a:bodyPr>
          <a:lstStyle/>
          <a:p>
            <a:r>
              <a:rPr lang="en-US" b="1" dirty="0">
                <a:latin typeface="Times New Roman" panose="02020603050405020304" pitchFamily="18" charset="0"/>
                <a:cs typeface="Times New Roman" panose="02020603050405020304" pitchFamily="18" charset="0"/>
              </a:rPr>
              <a:t>Mobile application </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19517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1330" y="0"/>
            <a:ext cx="4054973" cy="4902740"/>
          </a:xfrm>
          <a:prstGeom prst="rect">
            <a:avLst/>
          </a:prstGeom>
        </p:spPr>
      </p:pic>
      <p:sp>
        <p:nvSpPr>
          <p:cNvPr id="5" name="TextBox 4"/>
          <p:cNvSpPr txBox="1"/>
          <p:nvPr/>
        </p:nvSpPr>
        <p:spPr>
          <a:xfrm>
            <a:off x="0" y="0"/>
            <a:ext cx="4202349"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SMS message to number and the location of accident on the map</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345" r="-1345" b="56536"/>
          <a:stretch/>
        </p:blipFill>
        <p:spPr>
          <a:xfrm>
            <a:off x="350197" y="1206231"/>
            <a:ext cx="3852152" cy="3443590"/>
          </a:xfrm>
          <a:prstGeom prst="rect">
            <a:avLst/>
          </a:prstGeom>
        </p:spPr>
      </p:pic>
    </p:spTree>
    <p:extLst>
      <p:ext uri="{BB962C8B-B14F-4D97-AF65-F5344CB8AC3E}">
        <p14:creationId xmlns:p14="http://schemas.microsoft.com/office/powerpoint/2010/main" val="2928134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7916"/>
              </a:lnSpc>
              <a:spcBef>
                <a:spcPts val="0"/>
              </a:spcBef>
              <a:spcAft>
                <a:spcPts val="485"/>
              </a:spcAft>
              <a:buClr>
                <a:schemeClr val="dk1"/>
              </a:buClr>
              <a:buSzPts val="1100"/>
              <a:buFont typeface="Arial"/>
              <a:buNone/>
            </a:pPr>
            <a:r>
              <a:rPr lang="en" dirty="0">
                <a:latin typeface="Times New Roman"/>
                <a:ea typeface="Times New Roman"/>
                <a:cs typeface="Times New Roman"/>
                <a:sym typeface="Times New Roman"/>
              </a:rPr>
              <a:t>ADVANTAGES </a:t>
            </a:r>
            <a:endParaRPr sz="4000" dirty="0"/>
          </a:p>
        </p:txBody>
      </p:sp>
      <p:sp>
        <p:nvSpPr>
          <p:cNvPr id="160" name="Google Shape;160;p25"/>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As soon as accident occurs, the message is sent to the nearby hospital which saves the time in case of emergency.</a:t>
            </a:r>
            <a:endParaRPr sz="1800"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Low cost for maintenance.</a:t>
            </a:r>
            <a:endParaRPr sz="1800"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Can be used by any moving vehicle as it is not bulky.</a:t>
            </a:r>
          </a:p>
          <a:p>
            <a:pPr lvl="0"/>
            <a:r>
              <a:rPr lang="en-US" sz="1800" dirty="0">
                <a:latin typeface="Times New Roman" panose="02020603050405020304" pitchFamily="18" charset="0"/>
                <a:cs typeface="Times New Roman" panose="02020603050405020304" pitchFamily="18" charset="0"/>
              </a:rPr>
              <a:t>The alert message regarding the accident is sent automatically.</a:t>
            </a:r>
          </a:p>
          <a:p>
            <a:pPr lvl="0"/>
            <a:r>
              <a:rPr lang="en-US" sz="1800" dirty="0">
                <a:latin typeface="Times New Roman" panose="02020603050405020304" pitchFamily="18" charset="0"/>
                <a:cs typeface="Times New Roman" panose="02020603050405020304" pitchFamily="18" charset="0"/>
              </a:rPr>
              <a:t>This system can be used for a social cause.</a:t>
            </a:r>
          </a:p>
          <a:p>
            <a:pPr lvl="0"/>
            <a:r>
              <a:rPr lang="en-US" sz="1800" dirty="0">
                <a:latin typeface="Times New Roman" panose="02020603050405020304" pitchFamily="18" charset="0"/>
                <a:cs typeface="Times New Roman" panose="02020603050405020304" pitchFamily="18" charset="0"/>
              </a:rPr>
              <a:t>It does not need any operation manually.</a:t>
            </a:r>
          </a:p>
          <a:p>
            <a:pPr marL="457200" lvl="0" indent="-342900" algn="l" rtl="0">
              <a:lnSpc>
                <a:spcPct val="115000"/>
              </a:lnSpc>
              <a:spcBef>
                <a:spcPts val="0"/>
              </a:spcBef>
              <a:spcAft>
                <a:spcPts val="0"/>
              </a:spcAft>
              <a:buSzPts val="1800"/>
              <a:buChar char="●"/>
            </a:pP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latin typeface="Times New Roman" panose="02020603050405020304" pitchFamily="18" charset="0"/>
                <a:cs typeface="Times New Roman" panose="02020603050405020304" pitchFamily="18" charset="0"/>
              </a:rPr>
              <a:t>LIMITATIONS</a:t>
            </a:r>
            <a:endParaRPr dirty="0">
              <a:latin typeface="Times New Roman" panose="02020603050405020304" pitchFamily="18" charset="0"/>
              <a:cs typeface="Times New Roman" panose="02020603050405020304" pitchFamily="18" charset="0"/>
            </a:endParaRPr>
          </a:p>
        </p:txBody>
      </p:sp>
      <p:sp>
        <p:nvSpPr>
          <p:cNvPr id="166" name="Google Shape;166;p26"/>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The whole system is based on the fact that network is available, if network fails then the entire system fails.</a:t>
            </a:r>
            <a:endParaRPr sz="1800"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Constant supply of power is essential and incase batteries are used it has to be replaced every time when it gets discharged completely.</a:t>
            </a:r>
          </a:p>
          <a:p>
            <a:pPr marL="457200" lvl="0" indent="-342900" algn="l" rtl="0">
              <a:lnSpc>
                <a:spcPct val="115000"/>
              </a:lnSpc>
              <a:spcBef>
                <a:spcPts val="0"/>
              </a:spcBef>
              <a:spcAft>
                <a:spcPts val="0"/>
              </a:spcAft>
              <a:buSzPts val="1800"/>
              <a:buChar char="●"/>
            </a:pPr>
            <a:r>
              <a:rPr lang="en-US" sz="1800" dirty="0">
                <a:latin typeface="Times New Roman" panose="02020603050405020304" pitchFamily="18" charset="0"/>
                <a:cs typeface="Times New Roman" panose="02020603050405020304" pitchFamily="18" charset="0"/>
              </a:rPr>
              <a:t>G</a:t>
            </a:r>
            <a:r>
              <a:rPr lang="en" sz="1800" dirty="0">
                <a:latin typeface="Times New Roman" panose="02020603050405020304" pitchFamily="18" charset="0"/>
                <a:cs typeface="Times New Roman" panose="02020603050405020304" pitchFamily="18" charset="0"/>
              </a:rPr>
              <a:t>ps receiver consumes more power.</a:t>
            </a:r>
            <a:endParaRPr sz="1800"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Might have a bit of delay because of all the circuit components.</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59200" y="156400"/>
            <a:ext cx="5180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dirty="0"/>
              <a:t> </a:t>
            </a:r>
            <a:r>
              <a:rPr lang="en" dirty="0">
                <a:latin typeface="Times New Roman" panose="02020603050405020304" pitchFamily="18" charset="0"/>
                <a:cs typeface="Times New Roman" panose="02020603050405020304" pitchFamily="18" charset="0"/>
              </a:rPr>
              <a:t>FUTURE ENHANCEMENT</a:t>
            </a:r>
            <a:endParaRPr dirty="0">
              <a:latin typeface="Times New Roman" panose="02020603050405020304" pitchFamily="18" charset="0"/>
              <a:cs typeface="Times New Roman" panose="02020603050405020304" pitchFamily="18" charset="0"/>
            </a:endParaRPr>
          </a:p>
        </p:txBody>
      </p:sp>
      <p:sp>
        <p:nvSpPr>
          <p:cNvPr id="172" name="Google Shape;172;p27"/>
          <p:cNvSpPr txBox="1">
            <a:spLocks noGrp="1"/>
          </p:cNvSpPr>
          <p:nvPr>
            <p:ph type="body" idx="1"/>
          </p:nvPr>
        </p:nvSpPr>
        <p:spPr>
          <a:xfrm>
            <a:off x="311700" y="1152475"/>
            <a:ext cx="4098300" cy="34164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800" dirty="0">
                <a:latin typeface="Times New Roman" panose="02020603050405020304" pitchFamily="18" charset="0"/>
                <a:cs typeface="Times New Roman" panose="02020603050405020304" pitchFamily="18" charset="0"/>
              </a:rPr>
              <a:t>The proposed system deals with the detection of the accidents. But this can be extended by providing medication to the victims at the accident spot.</a:t>
            </a:r>
          </a:p>
          <a:p>
            <a:pPr marL="457200" lvl="0" indent="-330200" algn="l" rtl="0">
              <a:lnSpc>
                <a:spcPct val="115000"/>
              </a:lnSpc>
              <a:spcBef>
                <a:spcPts val="0"/>
              </a:spcBef>
              <a:spcAft>
                <a:spcPts val="0"/>
              </a:spcAft>
              <a:buSzPts val="1600"/>
              <a:buChar char="●"/>
            </a:pPr>
            <a:r>
              <a:rPr lang="en" sz="1800" dirty="0">
                <a:latin typeface="Times New Roman" panose="02020603050405020304" pitchFamily="18" charset="0"/>
                <a:cs typeface="Times New Roman" panose="02020603050405020304" pitchFamily="18" charset="0"/>
              </a:rPr>
              <a:t>We can also improve our system by</a:t>
            </a:r>
          </a:p>
          <a:p>
            <a:pPr marL="127000" lvl="0" indent="0" algn="l" rtl="0">
              <a:lnSpc>
                <a:spcPct val="115000"/>
              </a:lnSpc>
              <a:spcBef>
                <a:spcPts val="0"/>
              </a:spcBef>
              <a:spcAft>
                <a:spcPts val="0"/>
              </a:spcAft>
              <a:buSzPts val="1600"/>
              <a:buNone/>
            </a:pPr>
            <a:r>
              <a:rPr lang="en" sz="1800">
                <a:latin typeface="Times New Roman" panose="02020603050405020304" pitchFamily="18" charset="0"/>
                <a:cs typeface="Times New Roman" panose="02020603050405020304" pitchFamily="18" charset="0"/>
              </a:rPr>
              <a:t>	 getting </a:t>
            </a:r>
            <a:r>
              <a:rPr lang="en" sz="1800" dirty="0">
                <a:latin typeface="Times New Roman" panose="02020603050405020304" pitchFamily="18" charset="0"/>
                <a:cs typeface="Times New Roman" panose="02020603050405020304" pitchFamily="18" charset="0"/>
              </a:rPr>
              <a:t>the mobile </a:t>
            </a:r>
            <a:r>
              <a:rPr lang="en" sz="1800">
                <a:latin typeface="Times New Roman" panose="02020603050405020304" pitchFamily="18" charset="0"/>
                <a:cs typeface="Times New Roman" panose="02020603050405020304" pitchFamily="18" charset="0"/>
              </a:rPr>
              <a:t>numbers  		dynamically.</a:t>
            </a:r>
            <a:endParaRPr lang="en" sz="1800" dirty="0">
              <a:latin typeface="Times New Roman" panose="02020603050405020304" pitchFamily="18" charset="0"/>
              <a:cs typeface="Times New Roman" panose="02020603050405020304" pitchFamily="18" charset="0"/>
            </a:endParaRPr>
          </a:p>
          <a:p>
            <a:pPr marL="127000" lvl="0" indent="0" algn="l" rtl="0">
              <a:lnSpc>
                <a:spcPct val="115000"/>
              </a:lnSpc>
              <a:spcBef>
                <a:spcPts val="0"/>
              </a:spcBef>
              <a:spcAft>
                <a:spcPts val="0"/>
              </a:spcAft>
              <a:buSzPts val="1600"/>
              <a:buNone/>
            </a:pPr>
            <a:r>
              <a:rPr lang="en" sz="1800" dirty="0">
                <a:latin typeface="Times New Roman" panose="02020603050405020304" pitchFamily="18" charset="0"/>
                <a:cs typeface="Times New Roman" panose="02020603050405020304" pitchFamily="18" charset="0"/>
              </a:rPr>
              <a:t> </a:t>
            </a:r>
            <a:endParaRPr sz="1800" dirty="0">
              <a:latin typeface="Times New Roman" panose="02020603050405020304" pitchFamily="18" charset="0"/>
              <a:cs typeface="Times New Roman" panose="02020603050405020304" pitchFamily="18" charset="0"/>
            </a:endParaRPr>
          </a:p>
        </p:txBody>
      </p:sp>
      <p:sp>
        <p:nvSpPr>
          <p:cNvPr id="173" name="Google Shape;173;p27"/>
          <p:cNvSpPr txBox="1">
            <a:spLocks noGrp="1"/>
          </p:cNvSpPr>
          <p:nvPr>
            <p:ph type="title" idx="4294967295"/>
          </p:nvPr>
        </p:nvSpPr>
        <p:spPr>
          <a:xfrm>
            <a:off x="4498975" y="157163"/>
            <a:ext cx="4645025" cy="571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latin typeface="Times New Roman" panose="02020603050405020304" pitchFamily="18" charset="0"/>
                <a:cs typeface="Times New Roman" panose="02020603050405020304" pitchFamily="18" charset="0"/>
              </a:rPr>
              <a:t>         APPLICATIONS</a:t>
            </a:r>
            <a:endParaRPr dirty="0">
              <a:latin typeface="Times New Roman" panose="02020603050405020304" pitchFamily="18" charset="0"/>
              <a:cs typeface="Times New Roman" panose="02020603050405020304" pitchFamily="18" charset="0"/>
            </a:endParaRPr>
          </a:p>
        </p:txBody>
      </p:sp>
      <p:sp>
        <p:nvSpPr>
          <p:cNvPr id="174" name="Google Shape;174;p27"/>
          <p:cNvSpPr txBox="1">
            <a:spLocks noGrp="1"/>
          </p:cNvSpPr>
          <p:nvPr>
            <p:ph type="body" idx="4294967295"/>
          </p:nvPr>
        </p:nvSpPr>
        <p:spPr>
          <a:xfrm>
            <a:off x="5045075" y="1119188"/>
            <a:ext cx="4098925" cy="34163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US" sz="1800" dirty="0">
                <a:latin typeface="Times New Roman" panose="02020603050405020304" pitchFamily="18" charset="0"/>
                <a:cs typeface="Times New Roman" panose="02020603050405020304" pitchFamily="18" charset="0"/>
              </a:rPr>
              <a:t>Stolen vehicle recovery </a:t>
            </a:r>
            <a:endParaRPr sz="1800" dirty="0">
              <a:latin typeface="Times New Roman" panose="02020603050405020304" pitchFamily="18" charset="0"/>
              <a:cs typeface="Times New Roman" panose="02020603050405020304" pitchFamily="18" charset="0"/>
            </a:endParaRPr>
          </a:p>
          <a:p>
            <a:pPr marL="457200" lvl="0" indent="-330200" algn="l" rtl="0">
              <a:lnSpc>
                <a:spcPct val="115000"/>
              </a:lnSpc>
              <a:spcBef>
                <a:spcPts val="0"/>
              </a:spcBef>
              <a:spcAft>
                <a:spcPts val="0"/>
              </a:spcAft>
              <a:buSzPts val="1600"/>
              <a:buChar char="●"/>
            </a:pPr>
            <a:r>
              <a:rPr lang="en-US" sz="1800" dirty="0">
                <a:latin typeface="Times New Roman" panose="02020603050405020304" pitchFamily="18" charset="0"/>
                <a:cs typeface="Times New Roman" panose="02020603050405020304" pitchFamily="18" charset="0"/>
              </a:rPr>
              <a:t>T</a:t>
            </a:r>
            <a:r>
              <a:rPr lang="en" sz="1800" dirty="0">
                <a:latin typeface="Times New Roman" panose="02020603050405020304" pitchFamily="18" charset="0"/>
                <a:cs typeface="Times New Roman" panose="02020603050405020304" pitchFamily="18" charset="0"/>
              </a:rPr>
              <a:t>his system can be integrated with air bags system </a:t>
            </a:r>
          </a:p>
          <a:p>
            <a:pPr marL="457200" lvl="0" indent="-330200" algn="l" rtl="0">
              <a:lnSpc>
                <a:spcPct val="115000"/>
              </a:lnSpc>
              <a:spcBef>
                <a:spcPts val="0"/>
              </a:spcBef>
              <a:spcAft>
                <a:spcPts val="0"/>
              </a:spcAft>
              <a:buSzPts val="1600"/>
              <a:buChar char="●"/>
            </a:pPr>
            <a:r>
              <a:rPr lang="en-US" sz="1800" dirty="0">
                <a:latin typeface="Times New Roman" panose="02020603050405020304" pitchFamily="18" charset="0"/>
                <a:cs typeface="Times New Roman" panose="02020603050405020304" pitchFamily="18" charset="0"/>
              </a:rPr>
              <a:t>S</a:t>
            </a:r>
            <a:r>
              <a:rPr lang="en" sz="1800" dirty="0">
                <a:latin typeface="Times New Roman" panose="02020603050405020304" pitchFamily="18" charset="0"/>
                <a:cs typeface="Times New Roman" panose="02020603050405020304" pitchFamily="18" charset="0"/>
              </a:rPr>
              <a:t>chool bus, cab companies to detect if any accident occurs.</a:t>
            </a:r>
          </a:p>
          <a:p>
            <a:pPr marL="457200" lvl="0" indent="-330200" algn="l" rtl="0">
              <a:lnSpc>
                <a:spcPct val="115000"/>
              </a:lnSpc>
              <a:spcBef>
                <a:spcPts val="0"/>
              </a:spcBef>
              <a:spcAft>
                <a:spcPts val="0"/>
              </a:spcAft>
              <a:buSzPts val="1600"/>
              <a:buChar char="●"/>
            </a:pPr>
            <a:r>
              <a:rPr lang="en-US" sz="1800" dirty="0">
                <a:latin typeface="Times New Roman" panose="02020603050405020304" pitchFamily="18" charset="0"/>
                <a:cs typeface="Times New Roman" panose="02020603050405020304" pitchFamily="18" charset="0"/>
              </a:rPr>
              <a:t>T</a:t>
            </a:r>
            <a:r>
              <a:rPr lang="en" sz="1800" dirty="0">
                <a:latin typeface="Times New Roman" panose="02020603050405020304" pitchFamily="18" charset="0"/>
                <a:cs typeface="Times New Roman" panose="02020603050405020304" pitchFamily="18" charset="0"/>
              </a:rPr>
              <a:t>his can be implemented to brake system to avoid accident and control speed. </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lvl="0"/>
            <a:r>
              <a:rPr lang="en-US" dirty="0"/>
              <a:t> CONCLUSIONS</a:t>
            </a:r>
            <a:endParaRPr dirty="0"/>
          </a:p>
        </p:txBody>
      </p:sp>
      <p:sp>
        <p:nvSpPr>
          <p:cNvPr id="180" name="Google Shape;180;p28"/>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127000" marR="33020" lvl="0" indent="0" algn="just">
              <a:lnSpc>
                <a:spcPct val="146250"/>
              </a:lnSpc>
              <a:buSzPts val="1600"/>
              <a:buNone/>
            </a:pPr>
            <a:r>
              <a:rPr lang="en-US" sz="1600" dirty="0">
                <a:solidFill>
                  <a:schemeClr val="tx1"/>
                </a:solidFill>
                <a:latin typeface="Times New Roman"/>
                <a:ea typeface="Times New Roman"/>
                <a:cs typeface="Times New Roman"/>
                <a:sym typeface="Times New Roman"/>
              </a:rPr>
              <a:t>The proposed system is developed to provide the information about the accident </a:t>
            </a:r>
            <a:r>
              <a:rPr lang="en-US" sz="1600" dirty="0" err="1">
                <a:solidFill>
                  <a:schemeClr val="tx1"/>
                </a:solidFill>
                <a:latin typeface="Times New Roman"/>
                <a:ea typeface="Times New Roman"/>
                <a:cs typeface="Times New Roman"/>
                <a:sym typeface="Times New Roman"/>
              </a:rPr>
              <a:t>occured</a:t>
            </a:r>
            <a:r>
              <a:rPr lang="en-US" sz="1600" dirty="0">
                <a:solidFill>
                  <a:schemeClr val="tx1"/>
                </a:solidFill>
                <a:latin typeface="Times New Roman"/>
                <a:ea typeface="Times New Roman"/>
                <a:cs typeface="Times New Roman"/>
                <a:sym typeface="Times New Roman"/>
              </a:rPr>
              <a:t> and the location of the accident. It helps to easily provide the assistant and help to the victim of the accident. This system uses GPS module to locate the vehicle. The system alerts driver if obstacle is very near to the car. The SMS is sent to the emergency number. The use of Automatic vehicle accident alert system to minimize unwanted accidents to a great extent compared to normal behavior. </a:t>
            </a:r>
            <a:endParaRPr sz="1600" dirty="0">
              <a:solidFill>
                <a:schemeClr val="tx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7417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LITERATURE SURVEY</a:t>
            </a:r>
            <a:endParaRPr dirty="0">
              <a:latin typeface="Times New Roman" panose="02020603050405020304" pitchFamily="18" charset="0"/>
              <a:cs typeface="Times New Roman" panose="02020603050405020304" pitchFamily="18" charset="0"/>
            </a:endParaRPr>
          </a:p>
        </p:txBody>
      </p:sp>
      <p:sp>
        <p:nvSpPr>
          <p:cNvPr id="80" name="Google Shape;80;p16"/>
          <p:cNvSpPr txBox="1">
            <a:spLocks noGrp="1"/>
          </p:cNvSpPr>
          <p:nvPr>
            <p:ph type="body" idx="1"/>
          </p:nvPr>
        </p:nvSpPr>
        <p:spPr>
          <a:xfrm>
            <a:off x="311700" y="653025"/>
            <a:ext cx="8520600" cy="42243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700" dirty="0">
                <a:latin typeface="Times New Roman"/>
                <a:ea typeface="Times New Roman"/>
                <a:cs typeface="Times New Roman"/>
                <a:sym typeface="Times New Roman"/>
              </a:rPr>
              <a:t>1)</a:t>
            </a:r>
            <a:endParaRPr sz="1700" dirty="0">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700" u="sng" dirty="0">
                <a:latin typeface="Times New Roman"/>
                <a:ea typeface="Times New Roman"/>
                <a:cs typeface="Times New Roman"/>
                <a:sym typeface="Times New Roman"/>
              </a:rPr>
              <a:t>AUTHOR</a:t>
            </a:r>
            <a:r>
              <a:rPr lang="en" sz="1700" dirty="0">
                <a:latin typeface="Times New Roman"/>
                <a:ea typeface="Times New Roman"/>
                <a:cs typeface="Times New Roman"/>
                <a:sym typeface="Times New Roman"/>
              </a:rPr>
              <a:t> : </a:t>
            </a:r>
            <a:endParaRPr sz="1700" dirty="0">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700" dirty="0">
                <a:latin typeface="Times New Roman"/>
                <a:ea typeface="Times New Roman"/>
                <a:cs typeface="Times New Roman"/>
                <a:sym typeface="Times New Roman"/>
              </a:rPr>
              <a:t>Prashant Kapri, Shubham Patane and Arul Shalon A presented an idea on  </a:t>
            </a:r>
            <a:r>
              <a:rPr lang="en" sz="1700" b="1" dirty="0">
                <a:solidFill>
                  <a:srgbClr val="FF0000"/>
                </a:solidFill>
                <a:latin typeface="Times New Roman"/>
                <a:ea typeface="Times New Roman"/>
                <a:cs typeface="Times New Roman"/>
                <a:sym typeface="Times New Roman"/>
              </a:rPr>
              <a:t>Accident detection     and Alert system </a:t>
            </a:r>
            <a:r>
              <a:rPr lang="en" sz="1700" dirty="0">
                <a:solidFill>
                  <a:srgbClr val="000000"/>
                </a:solidFill>
                <a:latin typeface="Times New Roman"/>
                <a:ea typeface="Times New Roman"/>
                <a:cs typeface="Times New Roman"/>
                <a:sym typeface="Times New Roman"/>
              </a:rPr>
              <a:t>in 2018.</a:t>
            </a:r>
            <a:endParaRPr sz="1700" dirty="0">
              <a:solidFill>
                <a:srgbClr val="000000"/>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700" dirty="0">
              <a:solidFill>
                <a:srgbClr val="000000"/>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700" u="sng" dirty="0">
                <a:solidFill>
                  <a:srgbClr val="000000"/>
                </a:solidFill>
                <a:latin typeface="Times New Roman"/>
                <a:ea typeface="Times New Roman"/>
                <a:cs typeface="Times New Roman"/>
                <a:sym typeface="Times New Roman"/>
              </a:rPr>
              <a:t>IDEA</a:t>
            </a:r>
            <a:r>
              <a:rPr lang="en" sz="1700" dirty="0">
                <a:solidFill>
                  <a:srgbClr val="000000"/>
                </a:solidFill>
                <a:latin typeface="Times New Roman"/>
                <a:ea typeface="Times New Roman"/>
                <a:cs typeface="Times New Roman"/>
                <a:sym typeface="Times New Roman"/>
              </a:rPr>
              <a:t> : In the project they have used a smart phone application called ADAS software which helps in finding whether accident occured or not by using the sensors present in the mobile phone (like accelerometer). It basically stores the accident related information in the ADAS software, so the internet is mandatory.</a:t>
            </a:r>
            <a:endParaRPr sz="1700" dirty="0">
              <a:solidFill>
                <a:srgbClr val="000000"/>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70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129083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REFERENCE</a:t>
            </a:r>
            <a:endParaRPr dirty="0"/>
          </a:p>
        </p:txBody>
      </p:sp>
      <p:sp>
        <p:nvSpPr>
          <p:cNvPr id="186" name="Google Shape;186;p29"/>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lvl="0" indent="0">
              <a:buNone/>
            </a:pPr>
            <a:r>
              <a:rPr lang="en" sz="1600" dirty="0"/>
              <a:t>[1] </a:t>
            </a:r>
            <a:r>
              <a:rPr lang="en-US" sz="1600" dirty="0"/>
              <a:t>“GSM &amp; GPS Based Vehicle Theft Control System” </a:t>
            </a:r>
            <a:r>
              <a:rPr lang="en-US" sz="1600" dirty="0">
                <a:latin typeface="Times New Roman" panose="02020603050405020304" pitchFamily="18" charset="0"/>
                <a:cs typeface="Times New Roman" panose="02020603050405020304" pitchFamily="18" charset="0"/>
              </a:rPr>
              <a:t>  S.S. </a:t>
            </a:r>
            <a:r>
              <a:rPr lang="en-US" sz="1600" dirty="0" err="1">
                <a:latin typeface="Times New Roman" panose="02020603050405020304" pitchFamily="18" charset="0"/>
                <a:cs typeface="Times New Roman" panose="02020603050405020304" pitchFamily="18" charset="0"/>
              </a:rPr>
              <a:t>Kanese</a:t>
            </a:r>
            <a:r>
              <a:rPr lang="en-US" sz="1600" dirty="0">
                <a:latin typeface="Times New Roman" panose="02020603050405020304" pitchFamily="18" charset="0"/>
                <a:cs typeface="Times New Roman" panose="02020603050405020304" pitchFamily="18" charset="0"/>
              </a:rPr>
              <a:t>, S.A. Yadav, S.B </a:t>
            </a:r>
            <a:r>
              <a:rPr lang="en-US" sz="1600" dirty="0" err="1">
                <a:latin typeface="Times New Roman" panose="02020603050405020304" pitchFamily="18" charset="0"/>
                <a:cs typeface="Times New Roman" panose="02020603050405020304" pitchFamily="18" charset="0"/>
              </a:rPr>
              <a:t>Jadav</a:t>
            </a:r>
            <a:r>
              <a:rPr lang="en-US" sz="1600" dirty="0">
                <a:latin typeface="Times New Roman" panose="02020603050405020304" pitchFamily="18" charset="0"/>
                <a:cs typeface="Times New Roman" panose="02020603050405020304" pitchFamily="18" charset="0"/>
              </a:rPr>
              <a:t>, M.M Kadam (IRJET--</a:t>
            </a:r>
            <a:r>
              <a:rPr lang="en-US" sz="1600" dirty="0"/>
              <a:t> Volume: 05 Issue: 03 | Mar-2018</a:t>
            </a:r>
            <a:r>
              <a:rPr lang="en-US" sz="1600" dirty="0">
                <a:latin typeface="Times New Roman" panose="02020603050405020304" pitchFamily="18" charset="0"/>
                <a:cs typeface="Times New Roman" panose="02020603050405020304" pitchFamily="18" charset="0"/>
              </a:rPr>
              <a:t>).</a:t>
            </a:r>
          </a:p>
          <a:p>
            <a:pPr marL="0" lvl="0" indent="0">
              <a:buNone/>
            </a:pPr>
            <a:endParaRPr lang="en" sz="1600" dirty="0"/>
          </a:p>
          <a:p>
            <a:pPr marL="0" lvl="0" indent="0">
              <a:buNone/>
            </a:pPr>
            <a:r>
              <a:rPr lang="en" sz="1600" dirty="0"/>
              <a:t>[2] </a:t>
            </a:r>
            <a:r>
              <a:rPr lang="en-US" sz="1600" dirty="0">
                <a:latin typeface="Times New Roman" panose="02020603050405020304" pitchFamily="18" charset="0"/>
                <a:cs typeface="Times New Roman" panose="02020603050405020304" pitchFamily="18" charset="0"/>
              </a:rPr>
              <a:t>Automatic Vehicle Accident Detection and Messaging System Using GSM and GPS Modem by </a:t>
            </a:r>
            <a:r>
              <a:rPr lang="en-US" sz="1600" dirty="0" err="1">
                <a:latin typeface="Times New Roman" panose="02020603050405020304" pitchFamily="18" charset="0"/>
                <a:cs typeface="Times New Roman" panose="02020603050405020304" pitchFamily="18" charset="0"/>
              </a:rPr>
              <a:t>Nimisha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Chaturvedi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Pallika</a:t>
            </a:r>
            <a:r>
              <a:rPr lang="en-US" sz="1600" dirty="0">
                <a:latin typeface="Times New Roman" panose="02020603050405020304" pitchFamily="18" charset="0"/>
                <a:cs typeface="Times New Roman" panose="02020603050405020304" pitchFamily="18" charset="0"/>
              </a:rPr>
              <a:t> Srivastava</a:t>
            </a:r>
            <a:r>
              <a:rPr lang="en-US" sz="1600" i="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(IRJET--Volume: 05 Issue: 03 | Mar-2018)</a:t>
            </a:r>
          </a:p>
          <a:p>
            <a:pPr marL="0" lvl="0" indent="0">
              <a:buNone/>
            </a:pPr>
            <a:endParaRPr lang="en" sz="1600" i="1" dirty="0"/>
          </a:p>
          <a:p>
            <a:pPr marL="0" indent="0">
              <a:buNone/>
            </a:pPr>
            <a:r>
              <a:rPr lang="en" sz="1600" dirty="0"/>
              <a:t> [3]</a:t>
            </a:r>
            <a:r>
              <a:rPr lang="en-US" sz="1600" dirty="0">
                <a:latin typeface="Times New Roman" panose="02020603050405020304" pitchFamily="18" charset="0"/>
                <a:cs typeface="Times New Roman" panose="02020603050405020304" pitchFamily="18" charset="0"/>
              </a:rPr>
              <a:t> WOMEN SAFETY DEVICE WITH GPS, GSM AND HEALTH MONITORING SYSTEM </a:t>
            </a:r>
            <a:r>
              <a:rPr lang="en-US" sz="1600" dirty="0" err="1">
                <a:latin typeface="Times New Roman" panose="02020603050405020304" pitchFamily="18" charset="0"/>
                <a:cs typeface="Times New Roman" panose="02020603050405020304" pitchFamily="18" charset="0"/>
              </a:rPr>
              <a:t>Piyush</a:t>
            </a:r>
            <a:r>
              <a:rPr lang="en-US" sz="1600" dirty="0">
                <a:latin typeface="Times New Roman" panose="02020603050405020304" pitchFamily="18" charset="0"/>
                <a:cs typeface="Times New Roman" panose="02020603050405020304" pitchFamily="18" charset="0"/>
              </a:rPr>
              <a:t> Kumar Verma1, </a:t>
            </a:r>
            <a:r>
              <a:rPr lang="en-US" sz="1600" dirty="0" err="1">
                <a:latin typeface="Times New Roman" panose="02020603050405020304" pitchFamily="18" charset="0"/>
                <a:cs typeface="Times New Roman" panose="02020603050405020304" pitchFamily="18" charset="0"/>
              </a:rPr>
              <a:t>Arpit</a:t>
            </a:r>
            <a:r>
              <a:rPr lang="en-US" sz="1600" dirty="0">
                <a:latin typeface="Times New Roman" panose="02020603050405020304" pitchFamily="18" charset="0"/>
                <a:cs typeface="Times New Roman" panose="02020603050405020304" pitchFamily="18" charset="0"/>
              </a:rPr>
              <a:t> Sharma2, </a:t>
            </a:r>
            <a:r>
              <a:rPr lang="en-US" sz="1600" dirty="0" err="1">
                <a:latin typeface="Times New Roman" panose="02020603050405020304" pitchFamily="18" charset="0"/>
                <a:cs typeface="Times New Roman" panose="02020603050405020304" pitchFamily="18" charset="0"/>
              </a:rPr>
              <a:t>Dhruv</a:t>
            </a:r>
            <a:r>
              <a:rPr lang="en-US" sz="1600" dirty="0">
                <a:latin typeface="Times New Roman" panose="02020603050405020304" pitchFamily="18" charset="0"/>
                <a:cs typeface="Times New Roman" panose="02020603050405020304" pitchFamily="18" charset="0"/>
              </a:rPr>
              <a:t> Varshney3, Manish Zadoo4(IRJET--</a:t>
            </a:r>
            <a:r>
              <a:rPr lang="en-US" sz="1600" dirty="0"/>
              <a:t>Volume: 05 Issue: 03 | Mar-2018 </a:t>
            </a:r>
            <a:r>
              <a:rPr lang="en-US" sz="1600" dirty="0">
                <a:latin typeface="Times New Roman" panose="02020603050405020304" pitchFamily="18" charset="0"/>
                <a:cs typeface="Times New Roman" panose="02020603050405020304" pitchFamily="18" charset="0"/>
              </a:rPr>
              <a:t>)</a:t>
            </a:r>
          </a:p>
          <a:p>
            <a:pPr marL="0" lvl="0" indent="0" algn="l" rtl="0">
              <a:lnSpc>
                <a:spcPct val="115000"/>
              </a:lnSpc>
              <a:spcBef>
                <a:spcPts val="0"/>
              </a:spcBef>
              <a:spcAft>
                <a:spcPts val="0"/>
              </a:spcAft>
              <a:buSzPts val="1800"/>
              <a:buNone/>
            </a:pPr>
            <a:endParaRPr sz="16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body" idx="1"/>
          </p:nvPr>
        </p:nvSpPr>
        <p:spPr>
          <a:xfrm>
            <a:off x="239781" y="158229"/>
            <a:ext cx="8520600" cy="4359300"/>
          </a:xfrm>
          <a:prstGeom prst="rect">
            <a:avLst/>
          </a:prstGeom>
          <a:noFill/>
          <a:ln>
            <a:noFill/>
          </a:ln>
        </p:spPr>
        <p:txBody>
          <a:bodyPr spcFirstLastPara="1" wrap="square" lIns="91425" tIns="91425" rIns="91425" bIns="91425" anchor="t" anchorCtr="0">
            <a:noAutofit/>
          </a:bodyPr>
          <a:lstStyle/>
          <a:p>
            <a:pPr marL="0" lvl="0" indent="0">
              <a:buNone/>
            </a:pPr>
            <a:r>
              <a:rPr lang="en" sz="1600" dirty="0"/>
              <a:t>[4]</a:t>
            </a:r>
            <a:r>
              <a:rPr lang="en-US" sz="1600" dirty="0"/>
              <a:t> GPS Based Real Time Vehicle Tracking System for Kid’s Safety Using RFID and GSM.(IJARIIT-- Volume: 04 Issue: 01 | 2018)</a:t>
            </a:r>
            <a:endParaRPr sz="1600" dirty="0"/>
          </a:p>
          <a:p>
            <a:pPr marL="0" lvl="0" indent="0">
              <a:spcBef>
                <a:spcPts val="1600"/>
              </a:spcBef>
              <a:spcAft>
                <a:spcPts val="1600"/>
              </a:spcAft>
              <a:buNone/>
            </a:pPr>
            <a:r>
              <a:rPr lang="en" sz="1600" dirty="0"/>
              <a:t>[5] </a:t>
            </a:r>
            <a:r>
              <a:rPr lang="en-US" sz="1600" dirty="0"/>
              <a:t>Marie Bernadette </a:t>
            </a:r>
            <a:r>
              <a:rPr lang="en-US" sz="1600" dirty="0" err="1"/>
              <a:t>Pautet</a:t>
            </a:r>
            <a:r>
              <a:rPr lang="en-US" sz="1600" dirty="0"/>
              <a:t> and Michel </a:t>
            </a:r>
            <a:r>
              <a:rPr lang="en-US" sz="1600" dirty="0" err="1"/>
              <a:t>Mauley</a:t>
            </a:r>
            <a:r>
              <a:rPr lang="en-US" sz="1600" dirty="0"/>
              <a:t>, “The GSM system for mobile communications,” 1992. </a:t>
            </a:r>
            <a:endParaRPr sz="16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body" idx="1"/>
          </p:nvPr>
        </p:nvSpPr>
        <p:spPr>
          <a:xfrm>
            <a:off x="2857975" y="1828475"/>
            <a:ext cx="3277200" cy="598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3400"/>
              <a:t>THANK YOU</a:t>
            </a:r>
            <a:endParaRPr sz="3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body" idx="4294967295"/>
          </p:nvPr>
        </p:nvSpPr>
        <p:spPr>
          <a:xfrm>
            <a:off x="0" y="120650"/>
            <a:ext cx="8521700" cy="475615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700" u="sng">
                <a:latin typeface="Times New Roman"/>
                <a:ea typeface="Times New Roman"/>
                <a:cs typeface="Times New Roman"/>
                <a:sym typeface="Times New Roman"/>
              </a:rPr>
              <a:t>ADVANTAGES</a:t>
            </a:r>
            <a:r>
              <a:rPr lang="en" sz="1700">
                <a:latin typeface="Times New Roman"/>
                <a:ea typeface="Times New Roman"/>
                <a:cs typeface="Times New Roman"/>
                <a:sym typeface="Times New Roman"/>
              </a:rPr>
              <a:t> :  </a:t>
            </a:r>
            <a:endParaRPr sz="1700">
              <a:latin typeface="Times New Roman"/>
              <a:ea typeface="Times New Roman"/>
              <a:cs typeface="Times New Roman"/>
              <a:sym typeface="Times New Roman"/>
            </a:endParaRPr>
          </a:p>
          <a:p>
            <a:pPr marL="457200" lvl="0" indent="-336550" algn="l" rtl="0">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No additional hardware is required (mobile phone is sufficient).</a:t>
            </a:r>
            <a:endParaRPr sz="1700">
              <a:latin typeface="Times New Roman"/>
              <a:ea typeface="Times New Roman"/>
              <a:cs typeface="Times New Roman"/>
              <a:sym typeface="Times New Roman"/>
            </a:endParaRPr>
          </a:p>
          <a:p>
            <a:pPr marL="457200" lvl="0" indent="-336550" algn="l" rtl="0">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Even tracking the location and velocity of the vehicle can be easily calculated by using the GPS and accelerometer present in the vehicle.</a:t>
            </a:r>
            <a:endParaRPr sz="1700">
              <a:latin typeface="Times New Roman"/>
              <a:ea typeface="Times New Roman"/>
              <a:cs typeface="Times New Roman"/>
              <a:sym typeface="Times New Roman"/>
            </a:endParaRPr>
          </a:p>
          <a:p>
            <a:pPr marL="457200" lvl="0" indent="-336550" algn="l" rtl="0">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Maintenance cost is less.</a:t>
            </a:r>
            <a:endParaRPr sz="1700">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700">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700" u="sng">
                <a:latin typeface="Times New Roman"/>
                <a:ea typeface="Times New Roman"/>
                <a:cs typeface="Times New Roman"/>
                <a:sym typeface="Times New Roman"/>
              </a:rPr>
              <a:t>LIMITATIONS</a:t>
            </a:r>
            <a:r>
              <a:rPr lang="en"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marL="457200" lvl="0" indent="-336550" algn="l" rtl="0">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Requires internet all the time.</a:t>
            </a:r>
            <a:endParaRPr sz="1700">
              <a:latin typeface="Times New Roman"/>
              <a:ea typeface="Times New Roman"/>
              <a:cs typeface="Times New Roman"/>
              <a:sym typeface="Times New Roman"/>
            </a:endParaRPr>
          </a:p>
          <a:p>
            <a:pPr marL="457200" lvl="0" indent="-336550" algn="l" rtl="0">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Readings from the accelerometer may give positive response (i.e even if brake is applied suddenly the accelerometer says that accident is detected)</a:t>
            </a:r>
            <a:endParaRPr sz="1700">
              <a:latin typeface="Times New Roman"/>
              <a:ea typeface="Times New Roman"/>
              <a:cs typeface="Times New Roman"/>
              <a:sym typeface="Times New Roman"/>
            </a:endParaRPr>
          </a:p>
          <a:p>
            <a:pPr marL="457200" lvl="0" indent="-336550" algn="l" rtl="0">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User has to carry mobile phone all the time.</a:t>
            </a:r>
            <a:endParaRPr sz="1700">
              <a:latin typeface="Times New Roman"/>
              <a:ea typeface="Times New Roman"/>
              <a:cs typeface="Times New Roman"/>
              <a:sym typeface="Times New Roman"/>
            </a:endParaRPr>
          </a:p>
        </p:txBody>
      </p:sp>
    </p:spTree>
    <p:extLst>
      <p:ext uri="{BB962C8B-B14F-4D97-AF65-F5344CB8AC3E}">
        <p14:creationId xmlns:p14="http://schemas.microsoft.com/office/powerpoint/2010/main" val="3494035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body" idx="1"/>
          </p:nvPr>
        </p:nvSpPr>
        <p:spPr>
          <a:xfrm>
            <a:off x="311700" y="104800"/>
            <a:ext cx="8520600" cy="46920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2)</a:t>
            </a:r>
            <a:endParaRPr>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u="sng">
                <a:latin typeface="Times New Roman"/>
                <a:ea typeface="Times New Roman"/>
                <a:cs typeface="Times New Roman"/>
                <a:sym typeface="Times New Roman"/>
              </a:rPr>
              <a:t>AUTHOR</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1600">
                <a:latin typeface="Times New Roman"/>
                <a:ea typeface="Times New Roman"/>
                <a:cs typeface="Times New Roman"/>
                <a:sym typeface="Times New Roman"/>
              </a:rPr>
              <a:t>T Kalyani, S monika, B Naresh, Mahendra Vucha</a:t>
            </a:r>
            <a:r>
              <a:rPr lang="en" sz="1700">
                <a:latin typeface="Times New Roman"/>
                <a:ea typeface="Times New Roman"/>
                <a:cs typeface="Times New Roman"/>
                <a:sym typeface="Times New Roman"/>
              </a:rPr>
              <a:t> presented an idea on </a:t>
            </a:r>
            <a:r>
              <a:rPr lang="en" sz="1700" b="1">
                <a:solidFill>
                  <a:srgbClr val="FF0000"/>
                </a:solidFill>
                <a:latin typeface="Times New Roman"/>
                <a:ea typeface="Times New Roman"/>
                <a:cs typeface="Times New Roman"/>
                <a:sym typeface="Times New Roman"/>
              </a:rPr>
              <a:t>Accident detection and Alert system </a:t>
            </a:r>
            <a:r>
              <a:rPr lang="en" sz="1700">
                <a:latin typeface="Times New Roman"/>
                <a:ea typeface="Times New Roman"/>
                <a:cs typeface="Times New Roman"/>
                <a:sym typeface="Times New Roman"/>
              </a:rPr>
              <a:t>in 2019 in International Journal of Innovative Technology and Exploring Engineering (IJITEE).</a:t>
            </a:r>
            <a:endParaRPr sz="1700">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sz="1700">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1700" u="sng">
                <a:latin typeface="Times New Roman"/>
                <a:ea typeface="Times New Roman"/>
                <a:cs typeface="Times New Roman"/>
                <a:sym typeface="Times New Roman"/>
              </a:rPr>
              <a:t>IDEA</a:t>
            </a:r>
            <a:r>
              <a:rPr lang="en"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1700">
                <a:latin typeface="Times New Roman"/>
                <a:ea typeface="Times New Roman"/>
                <a:cs typeface="Times New Roman"/>
                <a:sym typeface="Times New Roman"/>
              </a:rPr>
              <a:t>Additional hardware like GSM, GPS, vibration sensors are used here to detect accident and send SMS. And even Internet connectivity option is not available.</a:t>
            </a:r>
            <a:endParaRPr sz="1700">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sz="170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a:latin typeface="Times New Roman"/>
              <a:ea typeface="Times New Roman"/>
              <a:cs typeface="Times New Roman"/>
              <a:sym typeface="Times New Roman"/>
            </a:endParaRPr>
          </a:p>
        </p:txBody>
      </p:sp>
    </p:spTree>
    <p:extLst>
      <p:ext uri="{BB962C8B-B14F-4D97-AF65-F5344CB8AC3E}">
        <p14:creationId xmlns:p14="http://schemas.microsoft.com/office/powerpoint/2010/main" val="3819473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body" idx="1"/>
          </p:nvPr>
        </p:nvSpPr>
        <p:spPr>
          <a:xfrm>
            <a:off x="311700" y="112875"/>
            <a:ext cx="8520600" cy="46839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700" u="sng" dirty="0">
                <a:latin typeface="Times New Roman"/>
                <a:ea typeface="Times New Roman"/>
                <a:cs typeface="Times New Roman"/>
                <a:sym typeface="Times New Roman"/>
              </a:rPr>
              <a:t>ADVANTAGES</a:t>
            </a:r>
            <a:r>
              <a:rPr lang="en" sz="1700" dirty="0">
                <a:latin typeface="Times New Roman"/>
                <a:ea typeface="Times New Roman"/>
                <a:cs typeface="Times New Roman"/>
                <a:sym typeface="Times New Roman"/>
              </a:rPr>
              <a:t> :</a:t>
            </a:r>
            <a:endParaRPr sz="1700" dirty="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 sz="1700" dirty="0">
                <a:latin typeface="Times New Roman"/>
                <a:ea typeface="Times New Roman"/>
                <a:cs typeface="Times New Roman"/>
                <a:sym typeface="Times New Roman"/>
              </a:rPr>
              <a:t>Uses separate hardware like GPS, GSM, vibration sensor for detection and alerting.</a:t>
            </a:r>
            <a:endParaRPr sz="1700" dirty="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 sz="1700" dirty="0">
                <a:latin typeface="Times New Roman"/>
                <a:ea typeface="Times New Roman"/>
                <a:cs typeface="Times New Roman"/>
                <a:sym typeface="Times New Roman"/>
              </a:rPr>
              <a:t>The device doesn’t have to be connected to the internet.</a:t>
            </a:r>
            <a:endParaRPr sz="1700" u="sng" dirty="0">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sz="1700" u="sng" dirty="0">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1700" u="sng" dirty="0">
                <a:latin typeface="Times New Roman"/>
                <a:ea typeface="Times New Roman"/>
                <a:cs typeface="Times New Roman"/>
                <a:sym typeface="Times New Roman"/>
              </a:rPr>
              <a:t>LIMITATIONS</a:t>
            </a:r>
            <a:r>
              <a:rPr lang="en" sz="1700" dirty="0">
                <a:latin typeface="Times New Roman"/>
                <a:ea typeface="Times New Roman"/>
                <a:cs typeface="Times New Roman"/>
                <a:sym typeface="Times New Roman"/>
              </a:rPr>
              <a:t> :</a:t>
            </a:r>
            <a:endParaRPr sz="1700" dirty="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 sz="1700" dirty="0">
                <a:latin typeface="Times New Roman"/>
                <a:ea typeface="Times New Roman"/>
                <a:cs typeface="Times New Roman"/>
                <a:sym typeface="Times New Roman"/>
              </a:rPr>
              <a:t>Doesn’t have the option to connect to the internet (This is important because near by hospitals contact information has to be fetched using google server. But in this case the contacts are hardcoded).</a:t>
            </a:r>
            <a:endParaRPr sz="1700" dirty="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 sz="1700" dirty="0">
                <a:latin typeface="Times New Roman"/>
                <a:ea typeface="Times New Roman"/>
                <a:cs typeface="Times New Roman"/>
                <a:sym typeface="Times New Roman"/>
              </a:rPr>
              <a:t>Also doesn’t have an option of buzzer to alert other vehicles from coming close .</a:t>
            </a: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485420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body" idx="1"/>
          </p:nvPr>
        </p:nvSpPr>
        <p:spPr>
          <a:xfrm>
            <a:off x="311700" y="112875"/>
            <a:ext cx="8520600" cy="46839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700" dirty="0">
                <a:latin typeface="Times New Roman"/>
                <a:ea typeface="Times New Roman"/>
                <a:cs typeface="Times New Roman"/>
                <a:sym typeface="Times New Roman"/>
              </a:rPr>
              <a:t>3)</a:t>
            </a: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u="sng" dirty="0">
                <a:latin typeface="Times New Roman"/>
                <a:ea typeface="Times New Roman"/>
                <a:cs typeface="Times New Roman"/>
                <a:sym typeface="Times New Roman"/>
              </a:rPr>
              <a:t>AUTHOR</a:t>
            </a:r>
            <a:r>
              <a:rPr lang="en" sz="1700" dirty="0">
                <a:latin typeface="Times New Roman"/>
                <a:ea typeface="Times New Roman"/>
                <a:cs typeface="Times New Roman"/>
                <a:sym typeface="Times New Roman"/>
              </a:rPr>
              <a:t> :</a:t>
            </a: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dirty="0">
                <a:latin typeface="Times New Roman"/>
                <a:ea typeface="Times New Roman"/>
                <a:cs typeface="Times New Roman"/>
                <a:sym typeface="Times New Roman"/>
              </a:rPr>
              <a:t>Vaishali Shrivastava, Manasi Gyanchandani presented </a:t>
            </a:r>
            <a:r>
              <a:rPr lang="en" sz="1700" b="1" dirty="0">
                <a:solidFill>
                  <a:srgbClr val="FF0000"/>
                </a:solidFill>
                <a:latin typeface="Times New Roman"/>
                <a:ea typeface="Times New Roman"/>
                <a:cs typeface="Times New Roman"/>
                <a:sym typeface="Times New Roman"/>
              </a:rPr>
              <a:t>a review paper on pre and post Accident Detection and Alert System: an IoT Application for Complete Safety of the Vehicles </a:t>
            </a:r>
            <a:r>
              <a:rPr lang="en" sz="1700" dirty="0">
                <a:solidFill>
                  <a:srgbClr val="000000"/>
                </a:solidFill>
                <a:latin typeface="Times New Roman"/>
                <a:ea typeface="Times New Roman"/>
                <a:cs typeface="Times New Roman"/>
                <a:sym typeface="Times New Roman"/>
              </a:rPr>
              <a:t>in 2020.</a:t>
            </a:r>
            <a:endParaRPr sz="17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u="sng" dirty="0">
                <a:solidFill>
                  <a:srgbClr val="000000"/>
                </a:solidFill>
                <a:latin typeface="Times New Roman"/>
                <a:ea typeface="Times New Roman"/>
                <a:cs typeface="Times New Roman"/>
                <a:sym typeface="Times New Roman"/>
              </a:rPr>
              <a:t>IDEA</a:t>
            </a:r>
            <a:r>
              <a:rPr lang="en" sz="1700" dirty="0">
                <a:solidFill>
                  <a:srgbClr val="000000"/>
                </a:solidFill>
                <a:latin typeface="Times New Roman"/>
                <a:ea typeface="Times New Roman"/>
                <a:cs typeface="Times New Roman"/>
                <a:sym typeface="Times New Roman"/>
              </a:rPr>
              <a:t> :</a:t>
            </a:r>
            <a:endParaRPr sz="17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dirty="0">
                <a:solidFill>
                  <a:srgbClr val="000000"/>
                </a:solidFill>
                <a:latin typeface="Times New Roman"/>
                <a:ea typeface="Times New Roman"/>
                <a:cs typeface="Times New Roman"/>
                <a:sym typeface="Times New Roman"/>
              </a:rPr>
              <a:t>In this project it is stated that vehicles can be equipped with certain devices that allows vehicles to communicate with each other. The technology used is called VANET (Vehicular Adhoc Network). In VANET each vehicle is treated as a node and hence accident can be avoided.</a:t>
            </a:r>
            <a:endParaRPr sz="17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dirty="0">
                <a:solidFill>
                  <a:srgbClr val="000000"/>
                </a:solidFill>
                <a:latin typeface="Times New Roman"/>
                <a:ea typeface="Times New Roman"/>
                <a:cs typeface="Times New Roman"/>
                <a:sym typeface="Times New Roman"/>
              </a:rPr>
              <a:t>For detection GSM, GPS, Accelerometer and vibration sensors are used.</a:t>
            </a:r>
            <a:endParaRPr sz="17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819349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body" idx="1"/>
          </p:nvPr>
        </p:nvSpPr>
        <p:spPr>
          <a:xfrm>
            <a:off x="311700" y="112875"/>
            <a:ext cx="8520600" cy="46839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700" u="sng">
                <a:latin typeface="Times New Roman"/>
                <a:ea typeface="Times New Roman"/>
                <a:cs typeface="Times New Roman"/>
                <a:sym typeface="Times New Roman"/>
              </a:rPr>
              <a:t>ADVANTAGES</a:t>
            </a:r>
            <a:r>
              <a:rPr lang="en"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Initially accident is avoided using VANET technology and for detection GSM, GPS, accelerometer etc are used.</a:t>
            </a:r>
            <a:endParaRPr sz="170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More accurate results are obtained due to accident avoidance and accident detection.</a:t>
            </a:r>
            <a:endParaRPr sz="170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u="sng">
                <a:latin typeface="Times New Roman"/>
                <a:ea typeface="Times New Roman"/>
                <a:cs typeface="Times New Roman"/>
                <a:sym typeface="Times New Roman"/>
              </a:rPr>
              <a:t>LIMITATIONS</a:t>
            </a:r>
            <a:r>
              <a:rPr lang="en"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Older vehicles are not equipped with VANET devices, So accident avoidance cannot be used in older vehicles.</a:t>
            </a:r>
            <a:endParaRPr sz="170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Hardware cost increases.</a:t>
            </a:r>
            <a:endParaRPr sz="170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Entire plan is based on the fact that vehicles are connected via VANET, which means if network is not available then the entire concept fails.</a:t>
            </a:r>
            <a:endParaRPr sz="170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a:latin typeface="Times New Roman"/>
              <a:ea typeface="Times New Roman"/>
              <a:cs typeface="Times New Roman"/>
              <a:sym typeface="Times New Roman"/>
            </a:endParaRPr>
          </a:p>
        </p:txBody>
      </p:sp>
    </p:spTree>
    <p:extLst>
      <p:ext uri="{BB962C8B-B14F-4D97-AF65-F5344CB8AC3E}">
        <p14:creationId xmlns:p14="http://schemas.microsoft.com/office/powerpoint/2010/main" val="2596747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3601</TotalTime>
  <Words>3066</Words>
  <Application>Microsoft Office PowerPoint</Application>
  <PresentationFormat>On-screen Show (16:9)</PresentationFormat>
  <Paragraphs>267</Paragraphs>
  <Slides>42</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Wingdings 3</vt:lpstr>
      <vt:lpstr>Symbol</vt:lpstr>
      <vt:lpstr>Trebuchet MS</vt:lpstr>
      <vt:lpstr>Wingdings</vt:lpstr>
      <vt:lpstr>Old Standard TT</vt:lpstr>
      <vt:lpstr>Calibri</vt:lpstr>
      <vt:lpstr>Times New Roman</vt:lpstr>
      <vt:lpstr>-apple-system</vt:lpstr>
      <vt:lpstr>Arial</vt:lpstr>
      <vt:lpstr>Facet</vt:lpstr>
      <vt:lpstr>THE NATIONAL INSTITUTE OF ENGINEERING MYSURU          DEPARTMENT OF ELECTRONICS AND  COMMUNICATION ENGINEERING   MAJOR PROJECT [EC0304]  AUTOMATIC ACCIDENT DETECTION AND AMBULANCE RESCUE  Under the guidance of Dr. Anjanappa C Assistance Professor, Dept. of ECE. </vt:lpstr>
      <vt:lpstr>INTRODUCTION</vt:lpstr>
      <vt:lpstr>Existing System</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BLOCK DIAGRAM</vt:lpstr>
      <vt:lpstr>WORKING(METHODOLOGY)</vt:lpstr>
      <vt:lpstr>PowerPoint Presentation</vt:lpstr>
      <vt:lpstr>PowerPoint Presentation</vt:lpstr>
      <vt:lpstr>SOFTWARE TOOL</vt:lpstr>
      <vt:lpstr>PowerPoint Presentation</vt:lpstr>
      <vt:lpstr>NEO-6M-0-001 GPS Module</vt:lpstr>
      <vt:lpstr>Features </vt:lpstr>
      <vt:lpstr>HC SR04 ULTRASONIC SENSOR</vt:lpstr>
      <vt:lpstr>HC-SR04 Sensor Features </vt:lpstr>
      <vt:lpstr>HC-05 BLUETOOTH </vt:lpstr>
      <vt:lpstr>HC-05 Default Settings </vt:lpstr>
      <vt:lpstr>NODEMCU /ESP8266 </vt:lpstr>
      <vt:lpstr>NODEMCU ESP8266 Specifications &amp; Features </vt:lpstr>
      <vt:lpstr>LCD 1602 Parallel LCD Display and I2C adapter</vt:lpstr>
      <vt:lpstr>PowerPoint Presentation</vt:lpstr>
      <vt:lpstr>ARDUINO NANO </vt:lpstr>
      <vt:lpstr>PowerPoint Presentation</vt:lpstr>
      <vt:lpstr>PowerPoint Presentation</vt:lpstr>
      <vt:lpstr>PowerPoint Presentation</vt:lpstr>
      <vt:lpstr>PowerPoint Presentation</vt:lpstr>
      <vt:lpstr>PowerPoint Presentation</vt:lpstr>
      <vt:lpstr>ADVANTAGES </vt:lpstr>
      <vt:lpstr>LIMITATIONS</vt:lpstr>
      <vt:lpstr> FUTURE ENHANCEMENT</vt:lpstr>
      <vt:lpstr> CONCLUSIONS</vt:lpstr>
      <vt:lpstr>REFERENCE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Vishnu Bhargav</dc:creator>
  <cp:lastModifiedBy>Sampanna T</cp:lastModifiedBy>
  <cp:revision>94</cp:revision>
  <dcterms:modified xsi:type="dcterms:W3CDTF">2021-07-12T08:37:23Z</dcterms:modified>
</cp:coreProperties>
</file>