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01" r:id="rId1"/>
  </p:sldMasterIdLst>
  <p:notesMasterIdLst>
    <p:notesMasterId r:id="rId49"/>
  </p:notesMasterIdLst>
  <p:sldIdLst>
    <p:sldId id="308" r:id="rId2"/>
    <p:sldId id="257" r:id="rId3"/>
    <p:sldId id="258" r:id="rId4"/>
    <p:sldId id="281" r:id="rId5"/>
    <p:sldId id="282" r:id="rId6"/>
    <p:sldId id="283" r:id="rId7"/>
    <p:sldId id="284" r:id="rId8"/>
    <p:sldId id="285" r:id="rId9"/>
    <p:sldId id="286" r:id="rId10"/>
    <p:sldId id="287" r:id="rId11"/>
    <p:sldId id="288" r:id="rId12"/>
    <p:sldId id="289" r:id="rId13"/>
    <p:sldId id="301" r:id="rId14"/>
    <p:sldId id="302" r:id="rId15"/>
    <p:sldId id="304" r:id="rId16"/>
    <p:sldId id="306" r:id="rId17"/>
    <p:sldId id="307" r:id="rId18"/>
    <p:sldId id="305" r:id="rId19"/>
    <p:sldId id="264" r:id="rId20"/>
    <p:sldId id="265" r:id="rId21"/>
    <p:sldId id="290" r:id="rId22"/>
    <p:sldId id="291" r:id="rId23"/>
    <p:sldId id="292" r:id="rId24"/>
    <p:sldId id="293" r:id="rId25"/>
    <p:sldId id="294" r:id="rId26"/>
    <p:sldId id="295" r:id="rId27"/>
    <p:sldId id="296" r:id="rId28"/>
    <p:sldId id="297" r:id="rId29"/>
    <p:sldId id="298" r:id="rId30"/>
    <p:sldId id="299" r:id="rId31"/>
    <p:sldId id="309" r:id="rId32"/>
    <p:sldId id="310" r:id="rId33"/>
    <p:sldId id="311" r:id="rId34"/>
    <p:sldId id="312" r:id="rId35"/>
    <p:sldId id="313" r:id="rId36"/>
    <p:sldId id="280" r:id="rId37"/>
    <p:sldId id="314" r:id="rId38"/>
    <p:sldId id="315" r:id="rId39"/>
    <p:sldId id="316" r:id="rId40"/>
    <p:sldId id="317" r:id="rId41"/>
    <p:sldId id="268" r:id="rId42"/>
    <p:sldId id="269" r:id="rId43"/>
    <p:sldId id="270" r:id="rId44"/>
    <p:sldId id="271" r:id="rId45"/>
    <p:sldId id="272" r:id="rId46"/>
    <p:sldId id="273" r:id="rId47"/>
    <p:sldId id="274" r:id="rId48"/>
  </p:sldIdLst>
  <p:sldSz cx="9144000" cy="5143500" type="screen16x9"/>
  <p:notesSz cx="6858000" cy="9144000"/>
  <p:embeddedFontLst>
    <p:embeddedFont>
      <p:font typeface="Calibri" panose="020F0502020204030204" pitchFamily="34" charset="0"/>
      <p:regular r:id="rId50"/>
      <p:bold r:id="rId51"/>
      <p:italic r:id="rId52"/>
      <p:boldItalic r:id="rId53"/>
    </p:embeddedFont>
    <p:embeddedFont>
      <p:font typeface="Old Standard TT" panose="020B0604020202020204" charset="0"/>
      <p:regular r:id="rId54"/>
      <p:bold r:id="rId55"/>
      <p:italic r:id="rId56"/>
    </p:embeddedFont>
    <p:embeddedFont>
      <p:font typeface="Trebuchet MS" panose="020B0603020202020204" pitchFamily="34" charset="0"/>
      <p:regular r:id="rId57"/>
      <p:bold r:id="rId58"/>
      <p:italic r:id="rId59"/>
      <p:boldItalic r:id="rId60"/>
    </p:embeddedFont>
    <p:embeddedFont>
      <p:font typeface="Wingdings 3" panose="05040102010807070707" pitchFamily="18" charset="2"/>
      <p:regular r:id="rId6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30" autoAdjust="0"/>
    <p:restoredTop sz="94632" autoAdjust="0"/>
  </p:normalViewPr>
  <p:slideViewPr>
    <p:cSldViewPr snapToGrid="0">
      <p:cViewPr varScale="1">
        <p:scale>
          <a:sx n="121" d="100"/>
          <a:sy n="121" d="100"/>
        </p:scale>
        <p:origin x="97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355817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3845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b5f03f04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b5f03f0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705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b5f03f04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b5f03f04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024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b5f03f0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b5f03f0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21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b5f03f04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b5f03f0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058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b5f03f04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b5f03f04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313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b5f03f0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b5f03f0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102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b5f03f04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b5f03f0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559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b5f03f04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b5f03f04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214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9586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983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9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6473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6831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4069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3059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2011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4546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93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779d08c4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779d08c4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91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779d08c4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779d08c4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100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779d08c4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779d08c4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49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779d08c4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779d08c4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411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779d08c4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779d08c4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430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b5f03f04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b5f03f04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697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b5f03f0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b5f03f0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810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25993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48154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29857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04098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8879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4361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92313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943904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7" name="Google Shape;17;p3"/>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 name="Google Shape;18;p3"/>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47975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20337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
        <p:cNvGrpSpPr/>
        <p:nvPr/>
      </p:nvGrpSpPr>
      <p:grpSpPr>
        <a:xfrm>
          <a:off x="0" y="0"/>
          <a:ext cx="0" cy="0"/>
          <a:chOff x="0" y="0"/>
          <a:chExt cx="0" cy="0"/>
        </a:xfrm>
      </p:grpSpPr>
      <p:sp>
        <p:nvSpPr>
          <p:cNvPr id="29" name="Google Shape;29;p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5721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19298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36567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57497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7/11/2021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521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99446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182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2555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C7616CA0-919D-4A49-9C8A-62FDFB3A5183}" type="datetimeFigureOut">
              <a:rPr lang="en-US" smtClean="0"/>
              <a:t>7/11/2021</a:t>
            </a:fld>
            <a:endParaRPr lang="en-US" dirty="0"/>
          </a:p>
        </p:txBody>
      </p:sp>
    </p:spTree>
    <p:extLst>
      <p:ext uri="{BB962C8B-B14F-4D97-AF65-F5344CB8AC3E}">
        <p14:creationId xmlns:p14="http://schemas.microsoft.com/office/powerpoint/2010/main" val="34690693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0298CD5-6C1E-4009-B41F-6DF62E31D3BE}" type="datetimeFigureOut">
              <a:rPr lang="en-US" smtClean="0"/>
              <a:pPr/>
              <a:t>7/11/2021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1015952"/>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 id="2147483919" r:id="rId18"/>
    <p:sldLayoutId id="2147483920" r:id="rId19"/>
  </p:sldLayoutIdLst>
  <mc:AlternateContent xmlns:mc="http://schemas.openxmlformats.org/markup-compatibility/2006" xmlns:p14="http://schemas.microsoft.com/office/powerpoint/2010/main">
    <mc:Choice Requires="p14">
      <p:transition spd="slow" p14:dur="25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ampanna-T/Major_Project" TargetMode="External"/><Relationship Id="rId2" Type="http://schemas.openxmlformats.org/officeDocument/2006/relationships/hyperlink" Target="https://drive.google.com/file/d/1vuV9zdcO2ioR7ldzeNKlt-gpCNgZObQ8/view?usp=sharing" TargetMode="Externa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E540-FBB8-4160-A372-111CC3E385E0}"/>
              </a:ext>
            </a:extLst>
          </p:cNvPr>
          <p:cNvSpPr>
            <a:spLocks noGrp="1"/>
          </p:cNvSpPr>
          <p:nvPr>
            <p:ph type="title"/>
          </p:nvPr>
        </p:nvSpPr>
        <p:spPr>
          <a:xfrm>
            <a:off x="283535" y="92783"/>
            <a:ext cx="8591107" cy="3656967"/>
          </a:xfrm>
        </p:spPr>
        <p:txBody>
          <a:bodyPr>
            <a:normAutofit fontScale="90000"/>
          </a:bodyPr>
          <a:lstStyle/>
          <a:p>
            <a:pPr algn="ctr"/>
            <a:r>
              <a:rPr lang="en-IN" sz="2400" b="1" dirty="0">
                <a:solidFill>
                  <a:schemeClr val="tx1"/>
                </a:solidFill>
                <a:latin typeface="Times New Roman" panose="02020603050405020304" pitchFamily="18" charset="0"/>
                <a:cs typeface="Times New Roman" panose="02020603050405020304" pitchFamily="18" charset="0"/>
              </a:rPr>
              <a:t>THE NATIONAL INSTITUTE OF ENGINEERING</a:t>
            </a:r>
            <a:br>
              <a:rPr lang="en-IN" sz="2400" b="1"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MYSURU</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t>
            </a:r>
            <a:br>
              <a:rPr lang="en-IN" sz="2000" dirty="0">
                <a:solidFill>
                  <a:schemeClr val="tx1"/>
                </a:solidFill>
                <a:latin typeface="Times New Roman" panose="02020603050405020304" pitchFamily="18" charset="0"/>
                <a:cs typeface="Times New Roman" panose="02020603050405020304" pitchFamily="18" charset="0"/>
              </a:rPr>
            </a:br>
            <a:r>
              <a:rPr lang="en-IN" sz="1900" dirty="0">
                <a:solidFill>
                  <a:schemeClr val="tx1"/>
                </a:solidFill>
                <a:latin typeface="Times New Roman" panose="02020603050405020304" pitchFamily="18" charset="0"/>
                <a:cs typeface="Times New Roman" panose="02020603050405020304" pitchFamily="18" charset="0"/>
              </a:rPr>
              <a:t>DEPARTMENT OF ELECTRONICS AND</a:t>
            </a:r>
            <a:br>
              <a:rPr lang="en-IN" sz="1900" dirty="0">
                <a:solidFill>
                  <a:schemeClr val="tx1"/>
                </a:solidFill>
                <a:latin typeface="Times New Roman" panose="02020603050405020304" pitchFamily="18" charset="0"/>
                <a:cs typeface="Times New Roman" panose="02020603050405020304" pitchFamily="18" charset="0"/>
              </a:rPr>
            </a:br>
            <a:r>
              <a:rPr lang="en-IN" sz="1900" dirty="0">
                <a:solidFill>
                  <a:schemeClr val="tx1"/>
                </a:solidFill>
                <a:latin typeface="Times New Roman" panose="02020603050405020304" pitchFamily="18" charset="0"/>
                <a:cs typeface="Times New Roman" panose="02020603050405020304" pitchFamily="18" charset="0"/>
              </a:rPr>
              <a:t> COMMUNICATION ENGINEERING </a:t>
            </a:r>
            <a:br>
              <a:rPr lang="en-IN" sz="20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MAJOR PROJECT [EC0304]</a:t>
            </a:r>
            <a:br>
              <a:rPr lang="en-IN" sz="19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AUTOMATIC ACCIDENT DETECTION AND AMBULANCE RESCUE</a:t>
            </a:r>
            <a:br>
              <a:rPr lang="en-IN" sz="20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r>
              <a:rPr lang="en-IN" sz="1900" dirty="0">
                <a:solidFill>
                  <a:schemeClr val="tx1"/>
                </a:solidFill>
                <a:latin typeface="Times New Roman" panose="02020603050405020304" pitchFamily="18" charset="0"/>
                <a:cs typeface="Times New Roman" panose="02020603050405020304" pitchFamily="18" charset="0"/>
              </a:rPr>
              <a:t>Under the guidance of</a:t>
            </a:r>
            <a:br>
              <a:rPr lang="en-IN" sz="2000" dirty="0">
                <a:solidFill>
                  <a:schemeClr val="tx1"/>
                </a:solidFill>
                <a:latin typeface="Times New Roman" panose="02020603050405020304" pitchFamily="18" charset="0"/>
                <a:cs typeface="Times New Roman" panose="02020603050405020304" pitchFamily="18" charset="0"/>
              </a:rPr>
            </a:br>
            <a:r>
              <a:rPr lang="en-IN" sz="1800" b="1" dirty="0" err="1">
                <a:solidFill>
                  <a:schemeClr val="tx1"/>
                </a:solidFill>
                <a:latin typeface="Times New Roman" panose="02020603050405020304" pitchFamily="18" charset="0"/>
                <a:cs typeface="Times New Roman" panose="02020603050405020304" pitchFamily="18" charset="0"/>
              </a:rPr>
              <a:t>Dr.</a:t>
            </a:r>
            <a:r>
              <a:rPr lang="en-IN" sz="1800" b="1" dirty="0">
                <a:solidFill>
                  <a:schemeClr val="tx1"/>
                </a:solidFill>
                <a:latin typeface="Times New Roman" panose="02020603050405020304" pitchFamily="18" charset="0"/>
                <a:cs typeface="Times New Roman" panose="02020603050405020304" pitchFamily="18" charset="0"/>
              </a:rPr>
              <a:t> </a:t>
            </a:r>
            <a:r>
              <a:rPr lang="en-IN" sz="1800" b="1" dirty="0" err="1">
                <a:solidFill>
                  <a:schemeClr val="tx1"/>
                </a:solidFill>
                <a:latin typeface="Times New Roman" panose="02020603050405020304" pitchFamily="18" charset="0"/>
                <a:cs typeface="Times New Roman" panose="02020603050405020304" pitchFamily="18" charset="0"/>
              </a:rPr>
              <a:t>Anjanappa</a:t>
            </a:r>
            <a:r>
              <a:rPr lang="en-IN" sz="1800" b="1" dirty="0">
                <a:solidFill>
                  <a:schemeClr val="tx1"/>
                </a:solidFill>
                <a:latin typeface="Times New Roman" panose="02020603050405020304" pitchFamily="18" charset="0"/>
                <a:cs typeface="Times New Roman" panose="02020603050405020304" pitchFamily="18" charset="0"/>
              </a:rPr>
              <a:t> C</a:t>
            </a:r>
            <a:br>
              <a:rPr lang="en-IN" sz="1800" b="1"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Assistance Professor, Dept. of ECE.</a:t>
            </a:r>
            <a:br>
              <a:rPr lang="en-IN" sz="1800" b="1"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3F9FF4-F18F-4EE1-B172-31E129A6442C}"/>
              </a:ext>
            </a:extLst>
          </p:cNvPr>
          <p:cNvSpPr>
            <a:spLocks noGrp="1"/>
          </p:cNvSpPr>
          <p:nvPr>
            <p:ph idx="1"/>
          </p:nvPr>
        </p:nvSpPr>
        <p:spPr>
          <a:xfrm>
            <a:off x="1906772" y="3749750"/>
            <a:ext cx="4791740" cy="1393750"/>
          </a:xfrm>
        </p:spPr>
        <p:txBody>
          <a:bodyPr>
            <a:normAutofit fontScale="85000" lnSpcReduction="20000"/>
          </a:bodyPr>
          <a:lstStyle/>
          <a:p>
            <a:pPr marL="0" indent="0" algn="ctr">
              <a:buNone/>
            </a:pPr>
            <a:r>
              <a:rPr lang="en-IN" sz="1600" dirty="0">
                <a:latin typeface="Times New Roman" panose="02020603050405020304" pitchFamily="18" charset="0"/>
                <a:cs typeface="Times New Roman" panose="02020603050405020304" pitchFamily="18" charset="0"/>
              </a:rPr>
              <a:t>Submitted By:</a:t>
            </a:r>
          </a:p>
          <a:p>
            <a:pPr marL="0" indent="0" algn="ctr">
              <a:buNone/>
            </a:pPr>
            <a:r>
              <a:rPr lang="en-IN" sz="1600" dirty="0" err="1">
                <a:latin typeface="Times New Roman" panose="02020603050405020304" pitchFamily="18" charset="0"/>
                <a:cs typeface="Times New Roman" panose="02020603050405020304" pitchFamily="18" charset="0"/>
              </a:rPr>
              <a:t>Sampanna</a:t>
            </a:r>
            <a:r>
              <a:rPr lang="en-IN" sz="1600" dirty="0">
                <a:latin typeface="Times New Roman" panose="02020603050405020304" pitchFamily="18" charset="0"/>
                <a:cs typeface="Times New Roman" panose="02020603050405020304" pitchFamily="18" charset="0"/>
              </a:rPr>
              <a:t> T                   :   4NI17EC104</a:t>
            </a:r>
          </a:p>
          <a:p>
            <a:pPr marL="0" indent="0" algn="ctr">
              <a:buNone/>
            </a:pPr>
            <a:r>
              <a:rPr lang="en-IN" sz="1600" dirty="0">
                <a:latin typeface="Times New Roman" panose="02020603050405020304" pitchFamily="18" charset="0"/>
                <a:cs typeface="Times New Roman" panose="02020603050405020304" pitchFamily="18" charset="0"/>
              </a:rPr>
              <a:t>M </a:t>
            </a:r>
            <a:r>
              <a:rPr lang="en-IN" sz="1600" dirty="0" err="1">
                <a:latin typeface="Times New Roman" panose="02020603050405020304" pitchFamily="18" charset="0"/>
                <a:cs typeface="Times New Roman" panose="02020603050405020304" pitchFamily="18" charset="0"/>
              </a:rPr>
              <a:t>Shamitha</a:t>
            </a:r>
            <a:r>
              <a:rPr lang="en-IN" sz="1600" dirty="0">
                <a:latin typeface="Times New Roman" panose="02020603050405020304" pitchFamily="18" charset="0"/>
                <a:cs typeface="Times New Roman" panose="02020603050405020304" pitchFamily="18" charset="0"/>
              </a:rPr>
              <a:t>                    :   4NI15EC096</a:t>
            </a:r>
          </a:p>
          <a:p>
            <a:pPr marL="0" indent="0" algn="ctr">
              <a:buNone/>
            </a:pPr>
            <a:r>
              <a:rPr lang="en-IN" sz="1600" dirty="0">
                <a:latin typeface="Times New Roman" panose="02020603050405020304" pitchFamily="18" charset="0"/>
                <a:cs typeface="Times New Roman" panose="02020603050405020304" pitchFamily="18" charset="0"/>
              </a:rPr>
              <a:t>Sagar Ashok </a:t>
            </a:r>
            <a:r>
              <a:rPr lang="en-IN" sz="1600" dirty="0" err="1">
                <a:latin typeface="Times New Roman" panose="02020603050405020304" pitchFamily="18" charset="0"/>
                <a:cs typeface="Times New Roman" panose="02020603050405020304" pitchFamily="18" charset="0"/>
              </a:rPr>
              <a:t>Ganagi</a:t>
            </a:r>
            <a:r>
              <a:rPr lang="en-IN" sz="1600" dirty="0">
                <a:latin typeface="Times New Roman" panose="02020603050405020304" pitchFamily="18" charset="0"/>
                <a:cs typeface="Times New Roman" panose="02020603050405020304" pitchFamily="18" charset="0"/>
              </a:rPr>
              <a:t>       :   4NI17EC072</a:t>
            </a:r>
          </a:p>
          <a:p>
            <a:pPr marL="0" indent="0" algn="ctr">
              <a:buNone/>
            </a:pPr>
            <a:r>
              <a:rPr lang="en-IN" sz="1600" dirty="0">
                <a:latin typeface="Times New Roman" panose="02020603050405020304" pitchFamily="18" charset="0"/>
                <a:cs typeface="Times New Roman" panose="02020603050405020304" pitchFamily="18" charset="0"/>
              </a:rPr>
              <a:t>Vishnu Bhargav B </a:t>
            </a:r>
            <a:r>
              <a:rPr lang="en-IN" sz="1600" dirty="0" err="1">
                <a:latin typeface="Times New Roman" panose="02020603050405020304" pitchFamily="18" charset="0"/>
                <a:cs typeface="Times New Roman" panose="02020603050405020304" pitchFamily="18" charset="0"/>
              </a:rPr>
              <a:t>Jois</a:t>
            </a:r>
            <a:r>
              <a:rPr lang="en-IN" sz="1600" dirty="0">
                <a:latin typeface="Times New Roman" panose="02020603050405020304" pitchFamily="18" charset="0"/>
                <a:cs typeface="Times New Roman" panose="02020603050405020304" pitchFamily="18" charset="0"/>
              </a:rPr>
              <a:t>   :   4NI17EC100   </a:t>
            </a:r>
          </a:p>
        </p:txBody>
      </p:sp>
      <p:pic>
        <p:nvPicPr>
          <p:cNvPr id="4" name="Picture 3">
            <a:extLst>
              <a:ext uri="{FF2B5EF4-FFF2-40B4-BE49-F238E27FC236}">
                <a16:creationId xmlns:a16="http://schemas.microsoft.com/office/drawing/2014/main" id="{01AFECD0-EA8A-43E3-A573-8FED624E25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850" y="114049"/>
            <a:ext cx="686302" cy="686302"/>
          </a:xfrm>
          <a:prstGeom prst="rect">
            <a:avLst/>
          </a:prstGeom>
        </p:spPr>
      </p:pic>
      <p:pic>
        <p:nvPicPr>
          <p:cNvPr id="5" name="Picture 4">
            <a:extLst>
              <a:ext uri="{FF2B5EF4-FFF2-40B4-BE49-F238E27FC236}">
                <a16:creationId xmlns:a16="http://schemas.microsoft.com/office/drawing/2014/main" id="{DA684FD8-FE6C-4C6B-8784-95ECAF3D26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5538" y="25522"/>
            <a:ext cx="863356" cy="863356"/>
          </a:xfrm>
          <a:prstGeom prst="rect">
            <a:avLst/>
          </a:prstGeom>
        </p:spPr>
      </p:pic>
    </p:spTree>
    <p:extLst>
      <p:ext uri="{BB962C8B-B14F-4D97-AF65-F5344CB8AC3E}">
        <p14:creationId xmlns:p14="http://schemas.microsoft.com/office/powerpoint/2010/main" val="3905553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3)</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AUTHOR</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Vaishali Shrivastava, Manasi Gyanchandani presented </a:t>
            </a:r>
            <a:r>
              <a:rPr lang="en" sz="1700" b="1" dirty="0">
                <a:solidFill>
                  <a:srgbClr val="FF0000"/>
                </a:solidFill>
                <a:latin typeface="Times New Roman"/>
                <a:ea typeface="Times New Roman"/>
                <a:cs typeface="Times New Roman"/>
                <a:sym typeface="Times New Roman"/>
              </a:rPr>
              <a:t>a review paper on pre and post Accident Detection and Alert System: an IoT Application for Complete Safety of the Vehicles </a:t>
            </a:r>
            <a:r>
              <a:rPr lang="en" sz="1700" dirty="0">
                <a:solidFill>
                  <a:srgbClr val="000000"/>
                </a:solidFill>
                <a:latin typeface="Times New Roman"/>
                <a:ea typeface="Times New Roman"/>
                <a:cs typeface="Times New Roman"/>
                <a:sym typeface="Times New Roman"/>
              </a:rPr>
              <a:t>in 2020.</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solidFill>
                  <a:srgbClr val="000000"/>
                </a:solidFill>
                <a:latin typeface="Times New Roman"/>
                <a:ea typeface="Times New Roman"/>
                <a:cs typeface="Times New Roman"/>
                <a:sym typeface="Times New Roman"/>
              </a:rPr>
              <a:t>IDEA</a:t>
            </a:r>
            <a:r>
              <a:rPr lang="en" sz="1700" dirty="0">
                <a:solidFill>
                  <a:srgbClr val="000000"/>
                </a:solidFill>
                <a:latin typeface="Times New Roman"/>
                <a:ea typeface="Times New Roman"/>
                <a:cs typeface="Times New Roman"/>
                <a:sym typeface="Times New Roman"/>
              </a:rPr>
              <a:t> :</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solidFill>
                  <a:srgbClr val="000000"/>
                </a:solidFill>
                <a:latin typeface="Times New Roman"/>
                <a:ea typeface="Times New Roman"/>
                <a:cs typeface="Times New Roman"/>
                <a:sym typeface="Times New Roman"/>
              </a:rPr>
              <a:t>In this project it is stated that vehicles can be equipped with certain devices that allows vehicles to communicate with each other. The technology used is called VANET (Vehicular Adhoc Network). In VANET each vehicle is treated as a node and hence accident can be avoided.</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solidFill>
                  <a:srgbClr val="000000"/>
                </a:solidFill>
                <a:latin typeface="Times New Roman"/>
                <a:ea typeface="Times New Roman"/>
                <a:cs typeface="Times New Roman"/>
                <a:sym typeface="Times New Roman"/>
              </a:rPr>
              <a:t>For detection GSM, GPS, Accelerometer and vibration sensors are used.</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81934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u="sng">
                <a:latin typeface="Times New Roman"/>
                <a:ea typeface="Times New Roman"/>
                <a:cs typeface="Times New Roman"/>
                <a:sym typeface="Times New Roman"/>
              </a:rPr>
              <a:t>ADVANTAGES</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Initially accident is avoided using VANET technology and for detection GSM, GPS, accelerometer etc are used.</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More accurate results are obtained due to accident avoidance and accident detection.</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a:latin typeface="Times New Roman"/>
                <a:ea typeface="Times New Roman"/>
                <a:cs typeface="Times New Roman"/>
                <a:sym typeface="Times New Roman"/>
              </a:rPr>
              <a:t>LIMITATIONS</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Older vehicles are not equipped with VANET devices, So accident avoidance cannot be used in older vehicles.</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Hardware cost increases.</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Entire plan is based on the fact that vehicles are connected via VANET, which means if network is not available then the entire concept fails.</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a:latin typeface="Times New Roman"/>
              <a:ea typeface="Times New Roman"/>
              <a:cs typeface="Times New Roman"/>
              <a:sym typeface="Times New Roman"/>
            </a:endParaRPr>
          </a:p>
        </p:txBody>
      </p:sp>
    </p:spTree>
    <p:extLst>
      <p:ext uri="{BB962C8B-B14F-4D97-AF65-F5344CB8AC3E}">
        <p14:creationId xmlns:p14="http://schemas.microsoft.com/office/powerpoint/2010/main" val="259674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body" idx="1"/>
          </p:nvPr>
        </p:nvSpPr>
        <p:spPr>
          <a:xfrm>
            <a:off x="311700" y="303425"/>
            <a:ext cx="8520600" cy="42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u="sng">
                <a:latin typeface="Times New Roman"/>
                <a:ea typeface="Times New Roman"/>
                <a:cs typeface="Times New Roman"/>
                <a:sym typeface="Times New Roman"/>
              </a:rPr>
              <a:t>PROPOSED SYSTEM</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Accident avoidance is done using Ultrasonic sensor and hence is also applicable for older devices as well.</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Hardware cost is less when compared to VANET technology.</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The limitation of the entire system failing when network is not available is also true in this case as well.</a:t>
            </a:r>
            <a:endParaRPr sz="1700">
              <a:latin typeface="Times New Roman"/>
              <a:ea typeface="Times New Roman"/>
              <a:cs typeface="Times New Roman"/>
              <a:sym typeface="Times New Roman"/>
            </a:endParaRPr>
          </a:p>
        </p:txBody>
      </p:sp>
    </p:spTree>
    <p:extLst>
      <p:ext uri="{BB962C8B-B14F-4D97-AF65-F5344CB8AC3E}">
        <p14:creationId xmlns:p14="http://schemas.microsoft.com/office/powerpoint/2010/main" val="157795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4)</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AUTHOR</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S.S.Kanase, S.A.Yadav, S.B.Jadav, M.M.Kadam have presented an idea on </a:t>
            </a:r>
            <a:r>
              <a:rPr lang="en" sz="1700" b="1" dirty="0">
                <a:solidFill>
                  <a:schemeClr val="accent6">
                    <a:lumMod val="75000"/>
                  </a:schemeClr>
                </a:solidFill>
                <a:latin typeface="Times New Roman"/>
                <a:ea typeface="Times New Roman"/>
                <a:cs typeface="Times New Roman"/>
                <a:sym typeface="Times New Roman"/>
              </a:rPr>
              <a:t>Tracking the Stolen Vehicle </a:t>
            </a:r>
            <a:r>
              <a:rPr lang="en" sz="1700" dirty="0">
                <a:solidFill>
                  <a:srgbClr val="000000"/>
                </a:solidFill>
                <a:latin typeface="Times New Roman"/>
                <a:ea typeface="Times New Roman"/>
                <a:cs typeface="Times New Roman"/>
                <a:sym typeface="Times New Roman"/>
              </a:rPr>
              <a:t>in </a:t>
            </a:r>
            <a:r>
              <a:rPr lang="en" sz="1700" dirty="0">
                <a:solidFill>
                  <a:schemeClr val="tx1"/>
                </a:solidFill>
                <a:latin typeface="Times New Roman"/>
                <a:ea typeface="Times New Roman"/>
                <a:cs typeface="Times New Roman"/>
                <a:sym typeface="Times New Roman"/>
              </a:rPr>
              <a:t>2018</a:t>
            </a:r>
            <a:r>
              <a:rPr lang="en" sz="1700" dirty="0">
                <a:solidFill>
                  <a:srgbClr val="000000"/>
                </a:solidFill>
                <a:latin typeface="Times New Roman"/>
                <a:ea typeface="Times New Roman"/>
                <a:cs typeface="Times New Roman"/>
                <a:sym typeface="Times New Roman"/>
              </a:rPr>
              <a:t>.</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solidFill>
                  <a:srgbClr val="000000"/>
                </a:solidFill>
                <a:latin typeface="Times New Roman"/>
                <a:ea typeface="Times New Roman"/>
                <a:cs typeface="Times New Roman"/>
                <a:sym typeface="Times New Roman"/>
              </a:rPr>
              <a:t>IDEA</a:t>
            </a:r>
            <a:r>
              <a:rPr lang="en" sz="1700" dirty="0">
                <a:solidFill>
                  <a:srgbClr val="000000"/>
                </a:solidFill>
                <a:latin typeface="Times New Roman"/>
                <a:ea typeface="Times New Roman"/>
                <a:cs typeface="Times New Roman"/>
                <a:sym typeface="Times New Roman"/>
              </a:rPr>
              <a:t> :</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solidFill>
                  <a:srgbClr val="000000"/>
                </a:solidFill>
                <a:latin typeface="Times New Roman"/>
                <a:ea typeface="Times New Roman"/>
                <a:cs typeface="Times New Roman"/>
                <a:sym typeface="Times New Roman"/>
              </a:rPr>
              <a:t>In this project it is stated that we can track our vehicles just by sending the SMS “Track Vehicle” to the device mounted, the SMS is received by the vehicle and it will send their positions.</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IN" sz="1700" dirty="0">
                <a:latin typeface="Times New Roman"/>
                <a:ea typeface="Times New Roman"/>
                <a:cs typeface="Times New Roman"/>
                <a:sym typeface="Times New Roman"/>
              </a:rPr>
              <a:t>GPS is used for getting information about where our vehicle is present.</a:t>
            </a:r>
          </a:p>
          <a:p>
            <a:pPr marL="0" lvl="0" indent="0" algn="just" rtl="0">
              <a:lnSpc>
                <a:spcPct val="150000"/>
              </a:lnSpc>
              <a:spcBef>
                <a:spcPts val="0"/>
              </a:spcBef>
              <a:spcAft>
                <a:spcPts val="0"/>
              </a:spcAft>
              <a:buClr>
                <a:schemeClr val="dk1"/>
              </a:buClr>
              <a:buSzPts val="1100"/>
              <a:buFont typeface="Arial"/>
              <a:buNone/>
            </a:pPr>
            <a:r>
              <a:rPr lang="en-IN" sz="1700" dirty="0">
                <a:latin typeface="Times New Roman"/>
                <a:ea typeface="Times New Roman"/>
                <a:cs typeface="Times New Roman"/>
                <a:sym typeface="Times New Roman"/>
              </a:rPr>
              <a:t>GSM is used for giving commands to Arduino so that we can track and monitor the Vehicle.</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9428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ADVANTAGES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Is used to track stolen vehicles.</a:t>
            </a: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Can be used to find Vehicles location in a Crowded Area. </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LIMITATIONS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This device works only when we send SMS to track the Vehicle.</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33594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body" idx="1"/>
          </p:nvPr>
        </p:nvSpPr>
        <p:spPr>
          <a:xfrm>
            <a:off x="311700" y="303425"/>
            <a:ext cx="8520600" cy="42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u="sng" dirty="0">
                <a:latin typeface="Times New Roman"/>
                <a:ea typeface="Times New Roman"/>
                <a:cs typeface="Times New Roman"/>
                <a:sym typeface="Times New Roman"/>
              </a:rPr>
              <a:t>PROPOSED SYSTEM</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0" lvl="0" indent="0" algn="l" rtl="0">
              <a:spcBef>
                <a:spcPts val="0"/>
              </a:spcBef>
              <a:spcAft>
                <a:spcPts val="0"/>
              </a:spcAft>
              <a:buNone/>
            </a:pPr>
            <a:endParaRPr sz="1700" dirty="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IN" sz="1700" dirty="0">
                <a:latin typeface="Times New Roman"/>
                <a:ea typeface="Times New Roman"/>
                <a:cs typeface="Times New Roman"/>
                <a:sym typeface="Times New Roman"/>
              </a:rPr>
              <a:t>In our system it automatically sends message and Location without any external input</a:t>
            </a:r>
            <a:r>
              <a:rPr lang="en-US" sz="1700" dirty="0">
                <a:latin typeface="Times New Roman"/>
                <a:ea typeface="Times New Roman"/>
                <a:cs typeface="Times New Roman"/>
                <a:sym typeface="Times New Roman"/>
              </a:rPr>
              <a:t>.</a:t>
            </a:r>
          </a:p>
          <a:p>
            <a:pPr marL="457200" lvl="0" indent="-336550" algn="l" rtl="0">
              <a:spcBef>
                <a:spcPts val="0"/>
              </a:spcBef>
              <a:spcAft>
                <a:spcPts val="0"/>
              </a:spcAft>
              <a:buSzPts val="1700"/>
              <a:buFont typeface="Times New Roman"/>
              <a:buChar char="●"/>
            </a:pPr>
            <a:r>
              <a:rPr lang="en-US" sz="1700" dirty="0">
                <a:latin typeface="Times New Roman"/>
                <a:ea typeface="Times New Roman"/>
                <a:cs typeface="Times New Roman"/>
                <a:sym typeface="Times New Roman"/>
              </a:rPr>
              <a:t>The limitation of the entire system failing when network is not available is also true in this case as well.</a:t>
            </a:r>
          </a:p>
        </p:txBody>
      </p:sp>
    </p:spTree>
    <p:extLst>
      <p:ext uri="{BB962C8B-B14F-4D97-AF65-F5344CB8AC3E}">
        <p14:creationId xmlns:p14="http://schemas.microsoft.com/office/powerpoint/2010/main" val="82480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5)</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AUTHOR</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Amit Bhoyar, Rajeev Verma have presented an idea on </a:t>
            </a:r>
            <a:r>
              <a:rPr lang="en" sz="1700" dirty="0">
                <a:solidFill>
                  <a:schemeClr val="accent6">
                    <a:lumMod val="75000"/>
                  </a:schemeClr>
                </a:solidFill>
                <a:latin typeface="Times New Roman"/>
                <a:ea typeface="Times New Roman"/>
                <a:cs typeface="Times New Roman"/>
                <a:sym typeface="Times New Roman"/>
              </a:rPr>
              <a:t>GPS based real time Vehicle tracking system for Kids safety using RFID and GSM </a:t>
            </a:r>
            <a:r>
              <a:rPr lang="en" sz="1700" dirty="0">
                <a:solidFill>
                  <a:srgbClr val="000000"/>
                </a:solidFill>
                <a:latin typeface="Times New Roman"/>
                <a:ea typeface="Times New Roman"/>
                <a:cs typeface="Times New Roman"/>
                <a:sym typeface="Times New Roman"/>
              </a:rPr>
              <a:t>in </a:t>
            </a:r>
            <a:r>
              <a:rPr lang="en" sz="1700" dirty="0">
                <a:solidFill>
                  <a:schemeClr val="tx1"/>
                </a:solidFill>
                <a:latin typeface="Times New Roman"/>
                <a:ea typeface="Times New Roman"/>
                <a:cs typeface="Times New Roman"/>
                <a:sym typeface="Times New Roman"/>
              </a:rPr>
              <a:t>2018</a:t>
            </a:r>
            <a:r>
              <a:rPr lang="en" sz="1700" dirty="0">
                <a:solidFill>
                  <a:srgbClr val="000000"/>
                </a:solidFill>
                <a:latin typeface="Times New Roman"/>
                <a:ea typeface="Times New Roman"/>
                <a:cs typeface="Times New Roman"/>
                <a:sym typeface="Times New Roman"/>
              </a:rPr>
              <a:t>.</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solidFill>
                  <a:srgbClr val="000000"/>
                </a:solidFill>
                <a:latin typeface="Times New Roman"/>
                <a:ea typeface="Times New Roman"/>
                <a:cs typeface="Times New Roman"/>
                <a:sym typeface="Times New Roman"/>
              </a:rPr>
              <a:t>IDEA</a:t>
            </a:r>
            <a:r>
              <a:rPr lang="en" sz="1700" dirty="0">
                <a:solidFill>
                  <a:srgbClr val="000000"/>
                </a:solidFill>
                <a:latin typeface="Times New Roman"/>
                <a:ea typeface="Times New Roman"/>
                <a:cs typeface="Times New Roman"/>
                <a:sym typeface="Times New Roman"/>
              </a:rPr>
              <a:t> :</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solidFill>
                  <a:srgbClr val="000000"/>
                </a:solidFill>
                <a:latin typeface="Times New Roman"/>
                <a:ea typeface="Times New Roman"/>
                <a:cs typeface="Times New Roman"/>
                <a:sym typeface="Times New Roman"/>
              </a:rPr>
              <a:t>In this the system consists of RFID tags and reader which is designed to note the entry and exit of person in vehicle the tags of each person holds the identification details, when Children enter the vehicle the reader reads the person tags and stores the details of entry and exit.</a:t>
            </a:r>
          </a:p>
          <a:p>
            <a:pPr marL="0" lvl="0" indent="0" algn="just" rtl="0">
              <a:lnSpc>
                <a:spcPct val="150000"/>
              </a:lnSpc>
              <a:spcBef>
                <a:spcPts val="0"/>
              </a:spcBef>
              <a:spcAft>
                <a:spcPts val="0"/>
              </a:spcAft>
              <a:buNone/>
            </a:pPr>
            <a:r>
              <a:rPr lang="en" sz="1700" dirty="0">
                <a:solidFill>
                  <a:srgbClr val="000000"/>
                </a:solidFill>
                <a:latin typeface="Times New Roman"/>
                <a:ea typeface="Times New Roman"/>
                <a:cs typeface="Times New Roman"/>
                <a:sym typeface="Times New Roman"/>
              </a:rPr>
              <a:t>This system facilitates to know about the area where the vehicle has crossed using GPS. The details will be updated in the School database.</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lang="en-IN"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404292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ADVANTAGES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US" sz="1700" dirty="0">
                <a:latin typeface="Times New Roman"/>
                <a:ea typeface="Times New Roman"/>
                <a:cs typeface="Times New Roman"/>
                <a:sym typeface="Times New Roman"/>
              </a:rPr>
              <a:t>Safe transportation of School Children.</a:t>
            </a:r>
          </a:p>
          <a:p>
            <a:pPr marL="457200" lvl="0" indent="-336550" algn="just" rtl="0">
              <a:lnSpc>
                <a:spcPct val="150000"/>
              </a:lnSpc>
              <a:spcBef>
                <a:spcPts val="0"/>
              </a:spcBef>
              <a:spcAft>
                <a:spcPts val="0"/>
              </a:spcAft>
              <a:buSzPts val="1700"/>
              <a:buFont typeface="Times New Roman"/>
              <a:buChar char="●"/>
            </a:pPr>
            <a:r>
              <a:rPr lang="en-US" sz="1700" dirty="0">
                <a:latin typeface="Times New Roman"/>
                <a:ea typeface="Times New Roman"/>
                <a:cs typeface="Times New Roman"/>
                <a:sym typeface="Times New Roman"/>
              </a:rPr>
              <a:t>We can track the position of Bus if it travels in unusual path using GPS. </a:t>
            </a: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LIMITATIONS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They should have those tags which have Identification details else it wont be able to record the details of a person.</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75414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body" idx="1"/>
          </p:nvPr>
        </p:nvSpPr>
        <p:spPr>
          <a:xfrm>
            <a:off x="311700" y="303425"/>
            <a:ext cx="8520600" cy="42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u="sng" dirty="0">
                <a:latin typeface="Times New Roman"/>
                <a:ea typeface="Times New Roman"/>
                <a:cs typeface="Times New Roman"/>
                <a:sym typeface="Times New Roman"/>
              </a:rPr>
              <a:t>PROPOSED SYSTEM</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0" lvl="0" indent="0" algn="l" rtl="0">
              <a:spcBef>
                <a:spcPts val="0"/>
              </a:spcBef>
              <a:spcAft>
                <a:spcPts val="0"/>
              </a:spcAft>
              <a:buNone/>
            </a:pPr>
            <a:endParaRPr sz="1700" dirty="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dirty="0">
                <a:latin typeface="Times New Roman"/>
                <a:ea typeface="Times New Roman"/>
                <a:cs typeface="Times New Roman"/>
                <a:sym typeface="Times New Roman"/>
              </a:rPr>
              <a:t>Is to ensure the Safety of Children those who use transportion. </a:t>
            </a:r>
            <a:endParaRPr lang="en-IN" sz="1700" dirty="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dirty="0">
                <a:latin typeface="Times New Roman"/>
                <a:ea typeface="Times New Roman"/>
                <a:cs typeface="Times New Roman"/>
                <a:sym typeface="Times New Roman"/>
              </a:rPr>
              <a:t>All the details will be saved and notified to concerned authority via Android app and Website.</a:t>
            </a: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16144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BLOCK DIAGRAM</a:t>
            </a:r>
            <a:endParaRPr dirty="0"/>
          </a:p>
        </p:txBody>
      </p:sp>
      <p:sp>
        <p:nvSpPr>
          <p:cNvPr id="106" name="Google Shape;106;p21"/>
          <p:cNvSpPr/>
          <p:nvPr/>
        </p:nvSpPr>
        <p:spPr>
          <a:xfrm>
            <a:off x="3184475" y="2217025"/>
            <a:ext cx="2096100" cy="862500"/>
          </a:xfrm>
          <a:prstGeom prst="rect">
            <a:avLst/>
          </a:prstGeom>
          <a:solidFill>
            <a:srgbClr val="FF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1"/>
          <p:cNvSpPr/>
          <p:nvPr/>
        </p:nvSpPr>
        <p:spPr>
          <a:xfrm>
            <a:off x="1144775" y="2217025"/>
            <a:ext cx="1322100" cy="862500"/>
          </a:xfrm>
          <a:prstGeom prst="roundRect">
            <a:avLst>
              <a:gd name="adj" fmla="val 16667"/>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1"/>
          <p:cNvSpPr/>
          <p:nvPr/>
        </p:nvSpPr>
        <p:spPr>
          <a:xfrm>
            <a:off x="6045675" y="2217025"/>
            <a:ext cx="1322100" cy="862500"/>
          </a:xfrm>
          <a:prstGeom prst="roundRect">
            <a:avLst>
              <a:gd name="adj" fmla="val 16667"/>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1"/>
          <p:cNvSpPr/>
          <p:nvPr/>
        </p:nvSpPr>
        <p:spPr>
          <a:xfrm>
            <a:off x="3571475" y="590475"/>
            <a:ext cx="1322100" cy="862500"/>
          </a:xfrm>
          <a:prstGeom prst="roundRect">
            <a:avLst>
              <a:gd name="adj" fmla="val 16667"/>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a:off x="3571475" y="3835150"/>
            <a:ext cx="1322100" cy="862500"/>
          </a:xfrm>
          <a:prstGeom prst="roundRect">
            <a:avLst>
              <a:gd name="adj" fmla="val 16667"/>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1"/>
          <p:cNvSpPr/>
          <p:nvPr/>
        </p:nvSpPr>
        <p:spPr>
          <a:xfrm>
            <a:off x="2499275" y="2482975"/>
            <a:ext cx="685200" cy="330600"/>
          </a:xfrm>
          <a:prstGeom prst="rightArrow">
            <a:avLst>
              <a:gd name="adj1" fmla="val 50000"/>
              <a:gd name="adj2" fmla="val 50000"/>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1"/>
          <p:cNvSpPr/>
          <p:nvPr/>
        </p:nvSpPr>
        <p:spPr>
          <a:xfrm>
            <a:off x="5320513" y="2482975"/>
            <a:ext cx="685200" cy="330600"/>
          </a:xfrm>
          <a:prstGeom prst="rightArrow">
            <a:avLst>
              <a:gd name="adj1" fmla="val 50000"/>
              <a:gd name="adj2" fmla="val 50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1"/>
          <p:cNvSpPr/>
          <p:nvPr/>
        </p:nvSpPr>
        <p:spPr>
          <a:xfrm>
            <a:off x="4115275" y="3079513"/>
            <a:ext cx="282000" cy="710700"/>
          </a:xfrm>
          <a:prstGeom prst="upArrow">
            <a:avLst>
              <a:gd name="adj1" fmla="val 50000"/>
              <a:gd name="adj2" fmla="val 50000"/>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1"/>
          <p:cNvSpPr/>
          <p:nvPr/>
        </p:nvSpPr>
        <p:spPr>
          <a:xfrm>
            <a:off x="4091525" y="1470750"/>
            <a:ext cx="282000" cy="710700"/>
          </a:xfrm>
          <a:prstGeom prst="upArrow">
            <a:avLst>
              <a:gd name="adj1" fmla="val 50000"/>
              <a:gd name="adj2" fmla="val 50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1"/>
          <p:cNvSpPr txBox="1"/>
          <p:nvPr/>
        </p:nvSpPr>
        <p:spPr>
          <a:xfrm>
            <a:off x="3252788" y="2499200"/>
            <a:ext cx="1979400" cy="33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i="1" u="none" strike="noStrike" cap="none">
                <a:solidFill>
                  <a:srgbClr val="000000"/>
                </a:solidFill>
                <a:latin typeface="Arial"/>
                <a:ea typeface="Arial"/>
                <a:cs typeface="Arial"/>
                <a:sym typeface="Arial"/>
              </a:rPr>
              <a:t>MICROCONTROLLER</a:t>
            </a:r>
            <a:endParaRPr sz="1300" b="1" i="1" u="none" strike="noStrike" cap="none">
              <a:solidFill>
                <a:srgbClr val="000000"/>
              </a:solidFill>
              <a:latin typeface="Arial"/>
              <a:ea typeface="Arial"/>
              <a:cs typeface="Arial"/>
              <a:sym typeface="Arial"/>
            </a:endParaRPr>
          </a:p>
        </p:txBody>
      </p:sp>
      <p:sp>
        <p:nvSpPr>
          <p:cNvPr id="116" name="Google Shape;116;p21"/>
          <p:cNvSpPr txBox="1"/>
          <p:nvPr/>
        </p:nvSpPr>
        <p:spPr>
          <a:xfrm>
            <a:off x="1556175" y="2442750"/>
            <a:ext cx="685200" cy="25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a:solidFill>
                  <a:srgbClr val="000000"/>
                </a:solidFill>
                <a:latin typeface="Arial"/>
                <a:ea typeface="Arial"/>
                <a:cs typeface="Arial"/>
                <a:sym typeface="Arial"/>
              </a:rPr>
              <a:t>GPS</a:t>
            </a:r>
            <a:endParaRPr sz="1400" b="1" i="1" u="none" strike="noStrike" cap="none">
              <a:solidFill>
                <a:srgbClr val="000000"/>
              </a:solidFill>
              <a:latin typeface="Arial"/>
              <a:ea typeface="Arial"/>
              <a:cs typeface="Arial"/>
              <a:sym typeface="Arial"/>
            </a:endParaRPr>
          </a:p>
        </p:txBody>
      </p:sp>
      <p:sp>
        <p:nvSpPr>
          <p:cNvPr id="117" name="Google Shape;117;p21"/>
          <p:cNvSpPr txBox="1"/>
          <p:nvPr/>
        </p:nvSpPr>
        <p:spPr>
          <a:xfrm>
            <a:off x="6285875" y="2348725"/>
            <a:ext cx="921387" cy="43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1" dirty="0">
                <a:solidFill>
                  <a:srgbClr val="000000"/>
                </a:solidFill>
                <a:latin typeface="Arial"/>
                <a:ea typeface="Arial"/>
                <a:cs typeface="Arial"/>
                <a:sym typeface="Arial"/>
              </a:rPr>
              <a:t>P</a:t>
            </a:r>
            <a:r>
              <a:rPr lang="en" sz="1400" b="1" i="1" dirty="0">
                <a:solidFill>
                  <a:srgbClr val="000000"/>
                </a:solidFill>
                <a:latin typeface="Arial"/>
                <a:ea typeface="Arial"/>
                <a:cs typeface="Arial"/>
                <a:sym typeface="Arial"/>
              </a:rPr>
              <a:t>hone app</a:t>
            </a:r>
            <a:endParaRPr sz="1400" b="1" i="1" u="none" strike="noStrike" cap="none" dirty="0">
              <a:solidFill>
                <a:srgbClr val="000000"/>
              </a:solidFill>
              <a:latin typeface="Arial"/>
              <a:ea typeface="Arial"/>
              <a:cs typeface="Arial"/>
              <a:sym typeface="Arial"/>
            </a:endParaRPr>
          </a:p>
        </p:txBody>
      </p:sp>
      <p:sp>
        <p:nvSpPr>
          <p:cNvPr id="118" name="Google Shape;118;p21"/>
          <p:cNvSpPr txBox="1"/>
          <p:nvPr/>
        </p:nvSpPr>
        <p:spPr>
          <a:xfrm>
            <a:off x="3558924" y="4023562"/>
            <a:ext cx="1394700" cy="48567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1" dirty="0">
                <a:solidFill>
                  <a:srgbClr val="000000"/>
                </a:solidFill>
                <a:latin typeface="Arial"/>
                <a:ea typeface="Arial"/>
                <a:cs typeface="Arial"/>
                <a:sym typeface="Arial"/>
              </a:rPr>
              <a:t>Bluetooth </a:t>
            </a:r>
            <a:endParaRPr sz="1400" b="1" i="1" u="none" strike="noStrike" cap="none" dirty="0">
              <a:solidFill>
                <a:srgbClr val="000000"/>
              </a:solidFill>
              <a:latin typeface="Arial"/>
              <a:ea typeface="Arial"/>
              <a:cs typeface="Arial"/>
              <a:sym typeface="Arial"/>
            </a:endParaRPr>
          </a:p>
        </p:txBody>
      </p:sp>
      <p:sp>
        <p:nvSpPr>
          <p:cNvPr id="119" name="Google Shape;119;p21"/>
          <p:cNvSpPr txBox="1"/>
          <p:nvPr/>
        </p:nvSpPr>
        <p:spPr>
          <a:xfrm>
            <a:off x="3704525" y="733625"/>
            <a:ext cx="1056000" cy="330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1" u="none" strike="noStrike" cap="none">
                <a:solidFill>
                  <a:srgbClr val="000000"/>
                </a:solidFill>
                <a:latin typeface="Arial"/>
                <a:ea typeface="Arial"/>
                <a:cs typeface="Arial"/>
                <a:sym typeface="Arial"/>
              </a:rPr>
              <a:t>LCD DISPLAY</a:t>
            </a:r>
            <a:endParaRPr sz="1400" b="1" i="1" u="none" strike="noStrike" cap="none">
              <a:solidFill>
                <a:srgbClr val="000000"/>
              </a:solidFill>
              <a:latin typeface="Arial"/>
              <a:ea typeface="Arial"/>
              <a:cs typeface="Arial"/>
              <a:sym typeface="Arial"/>
            </a:endParaRPr>
          </a:p>
        </p:txBody>
      </p:sp>
      <p:sp>
        <p:nvSpPr>
          <p:cNvPr id="120" name="Google Shape;120;p21"/>
          <p:cNvSpPr/>
          <p:nvPr/>
        </p:nvSpPr>
        <p:spPr>
          <a:xfrm rot="10800000" flipH="1">
            <a:off x="5022575" y="3105250"/>
            <a:ext cx="653100" cy="1224000"/>
          </a:xfrm>
          <a:prstGeom prst="bentArrow">
            <a:avLst>
              <a:gd name="adj1" fmla="val 25000"/>
              <a:gd name="adj2" fmla="val 25000"/>
              <a:gd name="adj3" fmla="val 25000"/>
              <a:gd name="adj4" fmla="val 4375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1"/>
          <p:cNvSpPr/>
          <p:nvPr/>
        </p:nvSpPr>
        <p:spPr>
          <a:xfrm>
            <a:off x="5699975" y="3790225"/>
            <a:ext cx="1056000" cy="814200"/>
          </a:xfrm>
          <a:prstGeom prst="roundRect">
            <a:avLst>
              <a:gd name="adj" fmla="val 16667"/>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1"/>
          <p:cNvSpPr txBox="1"/>
          <p:nvPr/>
        </p:nvSpPr>
        <p:spPr>
          <a:xfrm>
            <a:off x="5804675" y="3920075"/>
            <a:ext cx="951300" cy="28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a:solidFill>
                  <a:srgbClr val="000000"/>
                </a:solidFill>
                <a:latin typeface="Arial"/>
                <a:ea typeface="Arial"/>
                <a:cs typeface="Arial"/>
                <a:sym typeface="Arial"/>
              </a:rPr>
              <a:t>BUZZER</a:t>
            </a:r>
            <a:endParaRPr sz="1400" b="1" i="1" u="none" strike="noStrike" cap="none">
              <a:solidFill>
                <a:srgbClr val="000000"/>
              </a:solidFill>
              <a:latin typeface="Arial"/>
              <a:ea typeface="Arial"/>
              <a:cs typeface="Arial"/>
              <a:sym typeface="Arial"/>
            </a:endParaRPr>
          </a:p>
        </p:txBody>
      </p:sp>
      <p:sp>
        <p:nvSpPr>
          <p:cNvPr id="123" name="Google Shape;123;p21"/>
          <p:cNvSpPr/>
          <p:nvPr/>
        </p:nvSpPr>
        <p:spPr>
          <a:xfrm>
            <a:off x="6565725" y="1556250"/>
            <a:ext cx="282000" cy="625200"/>
          </a:xfrm>
          <a:prstGeom prst="upArrow">
            <a:avLst>
              <a:gd name="adj1" fmla="val 50000"/>
              <a:gd name="adj2" fmla="val 50000"/>
            </a:avLst>
          </a:prstGeom>
          <a:solidFill>
            <a:srgbClr val="FF00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1"/>
          <p:cNvSpPr/>
          <p:nvPr/>
        </p:nvSpPr>
        <p:spPr>
          <a:xfrm>
            <a:off x="5985225" y="603225"/>
            <a:ext cx="1443000" cy="922500"/>
          </a:xfrm>
          <a:prstGeom prst="ellipse">
            <a:avLst/>
          </a:prstGeom>
          <a:solidFill>
            <a:srgbClr val="FF00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1"/>
          <p:cNvSpPr txBox="1"/>
          <p:nvPr/>
        </p:nvSpPr>
        <p:spPr>
          <a:xfrm>
            <a:off x="6231875" y="854850"/>
            <a:ext cx="1196400" cy="25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a:solidFill>
                  <a:srgbClr val="000000"/>
                </a:solidFill>
                <a:latin typeface="Arial"/>
                <a:ea typeface="Arial"/>
                <a:cs typeface="Arial"/>
                <a:sym typeface="Arial"/>
              </a:rPr>
              <a:t>HOSPITAL</a:t>
            </a:r>
            <a:endParaRPr sz="1400" b="1" i="1" u="none" strike="noStrike" cap="none">
              <a:solidFill>
                <a:srgbClr val="000000"/>
              </a:solidFill>
              <a:latin typeface="Arial"/>
              <a:ea typeface="Arial"/>
              <a:cs typeface="Arial"/>
              <a:sym typeface="Arial"/>
            </a:endParaRPr>
          </a:p>
        </p:txBody>
      </p:sp>
      <p:sp>
        <p:nvSpPr>
          <p:cNvPr id="126" name="Google Shape;126;p21"/>
          <p:cNvSpPr txBox="1"/>
          <p:nvPr/>
        </p:nvSpPr>
        <p:spPr>
          <a:xfrm>
            <a:off x="6755975" y="1742375"/>
            <a:ext cx="653100" cy="25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a:solidFill>
                  <a:srgbClr val="000000"/>
                </a:solidFill>
                <a:latin typeface="Arial"/>
                <a:ea typeface="Arial"/>
                <a:cs typeface="Arial"/>
                <a:sym typeface="Arial"/>
              </a:rPr>
              <a:t>SMS</a:t>
            </a:r>
            <a:endParaRPr sz="1400" b="1" i="1" u="none" strike="noStrike" cap="none">
              <a:solidFill>
                <a:srgbClr val="000000"/>
              </a:solidFill>
              <a:latin typeface="Arial"/>
              <a:ea typeface="Arial"/>
              <a:cs typeface="Arial"/>
              <a:sym typeface="Arial"/>
            </a:endParaRPr>
          </a:p>
        </p:txBody>
      </p:sp>
      <p:sp>
        <p:nvSpPr>
          <p:cNvPr id="127" name="Google Shape;127;p21"/>
          <p:cNvSpPr/>
          <p:nvPr/>
        </p:nvSpPr>
        <p:spPr>
          <a:xfrm>
            <a:off x="7416950" y="2507250"/>
            <a:ext cx="370800" cy="282300"/>
          </a:xfrm>
          <a:prstGeom prst="rightArrow">
            <a:avLst>
              <a:gd name="adj1" fmla="val 50000"/>
              <a:gd name="adj2" fmla="val 50000"/>
            </a:avLst>
          </a:prstGeom>
          <a:solidFill>
            <a:srgbClr val="FF00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1"/>
          <p:cNvSpPr/>
          <p:nvPr/>
        </p:nvSpPr>
        <p:spPr>
          <a:xfrm>
            <a:off x="7836925" y="2136500"/>
            <a:ext cx="1169100" cy="1056000"/>
          </a:xfrm>
          <a:prstGeom prst="ellipse">
            <a:avLst/>
          </a:prstGeom>
          <a:solidFill>
            <a:srgbClr val="FF00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1"/>
          <p:cNvSpPr txBox="1"/>
          <p:nvPr/>
        </p:nvSpPr>
        <p:spPr>
          <a:xfrm>
            <a:off x="7836925" y="2430600"/>
            <a:ext cx="1169100" cy="28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a:solidFill>
                  <a:srgbClr val="000000"/>
                </a:solidFill>
                <a:latin typeface="Arial"/>
                <a:ea typeface="Arial"/>
                <a:cs typeface="Arial"/>
                <a:sym typeface="Arial"/>
              </a:rPr>
              <a:t>RELATIVES</a:t>
            </a:r>
            <a:endParaRPr sz="1400" b="1" i="1" u="none" strike="noStrike" cap="none">
              <a:solidFill>
                <a:srgbClr val="000000"/>
              </a:solidFill>
              <a:latin typeface="Arial"/>
              <a:ea typeface="Arial"/>
              <a:cs typeface="Arial"/>
              <a:sym typeface="Arial"/>
            </a:endParaRPr>
          </a:p>
        </p:txBody>
      </p:sp>
      <p:sp>
        <p:nvSpPr>
          <p:cNvPr id="130" name="Google Shape;130;p21"/>
          <p:cNvSpPr/>
          <p:nvPr/>
        </p:nvSpPr>
        <p:spPr>
          <a:xfrm>
            <a:off x="1442975" y="3766075"/>
            <a:ext cx="1322100" cy="862500"/>
          </a:xfrm>
          <a:prstGeom prst="roundRect">
            <a:avLst>
              <a:gd name="adj" fmla="val 16667"/>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1"/>
          <p:cNvSpPr txBox="1"/>
          <p:nvPr/>
        </p:nvSpPr>
        <p:spPr>
          <a:xfrm>
            <a:off x="1596150" y="3920075"/>
            <a:ext cx="1450200" cy="28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dirty="0">
                <a:solidFill>
                  <a:srgbClr val="000000"/>
                </a:solidFill>
                <a:latin typeface="Arial"/>
                <a:ea typeface="Arial"/>
                <a:cs typeface="Arial"/>
                <a:sym typeface="Arial"/>
              </a:rPr>
              <a:t>COLLISION SENSOR</a:t>
            </a:r>
            <a:endParaRPr sz="1400" b="1" i="1" u="none" strike="noStrike" cap="none" dirty="0">
              <a:solidFill>
                <a:srgbClr val="000000"/>
              </a:solidFill>
              <a:latin typeface="Arial"/>
              <a:ea typeface="Arial"/>
              <a:cs typeface="Arial"/>
              <a:sym typeface="Arial"/>
            </a:endParaRPr>
          </a:p>
        </p:txBody>
      </p:sp>
      <p:sp>
        <p:nvSpPr>
          <p:cNvPr id="132" name="Google Shape;132;p21"/>
          <p:cNvSpPr/>
          <p:nvPr/>
        </p:nvSpPr>
        <p:spPr>
          <a:xfrm>
            <a:off x="2804775" y="3105250"/>
            <a:ext cx="685200" cy="1135200"/>
          </a:xfrm>
          <a:prstGeom prst="bentUpArrow">
            <a:avLst>
              <a:gd name="adj1" fmla="val 25000"/>
              <a:gd name="adj2" fmla="val 25000"/>
              <a:gd name="adj3" fmla="val 25000"/>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1"/>
          <p:cNvSpPr txBox="1"/>
          <p:nvPr/>
        </p:nvSpPr>
        <p:spPr>
          <a:xfrm>
            <a:off x="7319400" y="2217025"/>
            <a:ext cx="653100" cy="25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a:solidFill>
                  <a:srgbClr val="000000"/>
                </a:solidFill>
                <a:latin typeface="Arial"/>
                <a:ea typeface="Arial"/>
                <a:cs typeface="Arial"/>
                <a:sym typeface="Arial"/>
              </a:rPr>
              <a:t>SMS</a:t>
            </a:r>
            <a:endParaRPr sz="1400" b="1" i="1" u="none" strike="noStrike" cap="none">
              <a:solidFill>
                <a:srgbClr val="000000"/>
              </a:solidFill>
              <a:latin typeface="Arial"/>
              <a:ea typeface="Arial"/>
              <a:cs typeface="Arial"/>
              <a:sym typeface="Arial"/>
            </a:endParaRPr>
          </a:p>
        </p:txBody>
      </p:sp>
      <p:sp>
        <p:nvSpPr>
          <p:cNvPr id="2" name="Oval 1"/>
          <p:cNvSpPr/>
          <p:nvPr/>
        </p:nvSpPr>
        <p:spPr>
          <a:xfrm>
            <a:off x="817123" y="1064225"/>
            <a:ext cx="1987653" cy="846768"/>
          </a:xfrm>
          <a:prstGeom prst="ellipse">
            <a:avLst/>
          </a:prstGeom>
          <a:solidFill>
            <a:srgbClr val="00FF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Ultrasonic sensor </a:t>
            </a:r>
          </a:p>
        </p:txBody>
      </p:sp>
      <p:sp>
        <p:nvSpPr>
          <p:cNvPr id="9" name="Bent Arrow 8"/>
          <p:cNvSpPr/>
          <p:nvPr/>
        </p:nvSpPr>
        <p:spPr>
          <a:xfrm rot="5400000">
            <a:off x="2777151" y="1553351"/>
            <a:ext cx="651219" cy="595971"/>
          </a:xfrm>
          <a:prstGeom prst="bentArrow">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65" name="Google Shape;65;p14"/>
          <p:cNvSpPr txBox="1">
            <a:spLocks noGrp="1"/>
          </p:cNvSpPr>
          <p:nvPr>
            <p:ph type="body" idx="1"/>
          </p:nvPr>
        </p:nvSpPr>
        <p:spPr>
          <a:xfrm>
            <a:off x="311700" y="540150"/>
            <a:ext cx="8520600" cy="4028700"/>
          </a:xfrm>
          <a:prstGeom prst="rect">
            <a:avLst/>
          </a:prstGeom>
          <a:noFill/>
          <a:ln>
            <a:noFill/>
          </a:ln>
        </p:spPr>
        <p:txBody>
          <a:bodyPr spcFirstLastPara="1" wrap="square" lIns="91425" tIns="91425" rIns="91425" bIns="91425" anchor="t" anchorCtr="0">
            <a:noAutofit/>
          </a:bodyPr>
          <a:lstStyle/>
          <a:p>
            <a:pPr marL="457200" marR="33020" lvl="0" indent="-317500" algn="just" rtl="0">
              <a:lnSpc>
                <a:spcPct val="14625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Recently due to technological and population development, the usage of vehicles are rapidly increasing and at the same time the occurrence o</a:t>
            </a:r>
            <a:r>
              <a:rPr lang="en" dirty="0">
                <a:latin typeface="Times New Roman"/>
                <a:ea typeface="Times New Roman"/>
                <a:cs typeface="Times New Roman"/>
                <a:sym typeface="Times New Roman"/>
              </a:rPr>
              <a:t>f </a:t>
            </a:r>
            <a:r>
              <a:rPr lang="en" dirty="0">
                <a:solidFill>
                  <a:schemeClr val="dk1"/>
                </a:solidFill>
                <a:latin typeface="Times New Roman"/>
                <a:ea typeface="Times New Roman"/>
                <a:cs typeface="Times New Roman"/>
                <a:sym typeface="Times New Roman"/>
              </a:rPr>
              <a:t>accident </a:t>
            </a:r>
            <a:r>
              <a:rPr lang="en" dirty="0">
                <a:latin typeface="Times New Roman"/>
                <a:ea typeface="Times New Roman"/>
                <a:cs typeface="Times New Roman"/>
                <a:sym typeface="Times New Roman"/>
              </a:rPr>
              <a:t>ha</a:t>
            </a:r>
            <a:r>
              <a:rPr lang="en" dirty="0">
                <a:solidFill>
                  <a:schemeClr val="dk1"/>
                </a:solidFill>
                <a:latin typeface="Times New Roman"/>
                <a:ea typeface="Times New Roman"/>
                <a:cs typeface="Times New Roman"/>
                <a:sym typeface="Times New Roman"/>
              </a:rPr>
              <a:t>s also increased. No one can prevent the accident, but can save their life by expediting the ambulance to the hospital in time. </a:t>
            </a:r>
            <a:endParaRPr dirty="0">
              <a:solidFill>
                <a:schemeClr val="dk1"/>
              </a:solidFill>
              <a:latin typeface="Times New Roman"/>
              <a:ea typeface="Times New Roman"/>
              <a:cs typeface="Times New Roman"/>
              <a:sym typeface="Times New Roman"/>
            </a:endParaRPr>
          </a:p>
          <a:p>
            <a:pPr marL="457200" marR="33020" lvl="0" indent="-317500" algn="just" rtl="0">
              <a:lnSpc>
                <a:spcPct val="14625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The objective of our project is to detect the location of the vehicle where accident has occurred and to save their lives in the shortest time. </a:t>
            </a:r>
            <a:endParaRPr dirty="0">
              <a:solidFill>
                <a:schemeClr val="dk1"/>
              </a:solidFill>
              <a:latin typeface="Times New Roman"/>
              <a:ea typeface="Times New Roman"/>
              <a:cs typeface="Times New Roman"/>
              <a:sym typeface="Times New Roman"/>
            </a:endParaRPr>
          </a:p>
          <a:p>
            <a:pPr marL="457200" marR="33020" lvl="0" indent="-317500" algn="just" rtl="0">
              <a:lnSpc>
                <a:spcPct val="14625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This scheme is fully automate</a:t>
            </a:r>
            <a:r>
              <a:rPr lang="en" dirty="0">
                <a:latin typeface="Times New Roman"/>
                <a:ea typeface="Times New Roman"/>
                <a:cs typeface="Times New Roman"/>
                <a:sym typeface="Times New Roman"/>
              </a:rPr>
              <a:t>d, as</a:t>
            </a:r>
            <a:r>
              <a:rPr lang="en" dirty="0">
                <a:solidFill>
                  <a:schemeClr val="dk1"/>
                </a:solidFill>
                <a:latin typeface="Times New Roman"/>
                <a:ea typeface="Times New Roman"/>
                <a:cs typeface="Times New Roman"/>
                <a:sym typeface="Times New Roman"/>
              </a:rPr>
              <a:t> it locates the accident spot accurately and sends SMS via phone for the emergency service  to reach the location and to the hospital in time. </a:t>
            </a:r>
            <a:endParaRPr dirty="0">
              <a:solidFill>
                <a:schemeClr val="dk1"/>
              </a:solidFill>
              <a:latin typeface="Times New Roman"/>
              <a:ea typeface="Times New Roman"/>
              <a:cs typeface="Times New Roman"/>
              <a:sym typeface="Times New Roman"/>
            </a:endParaRPr>
          </a:p>
          <a:p>
            <a:pPr marL="457200" marR="33020" lvl="0" indent="-317500" algn="just" rtl="0">
              <a:lnSpc>
                <a:spcPct val="14625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This project consists of microcontroller board with sensors and display. This display unit is provided for user to view the parameters like accident occurred. </a:t>
            </a:r>
            <a:endParaRPr dirty="0">
              <a:solidFill>
                <a:schemeClr val="dk1"/>
              </a:solidFill>
              <a:latin typeface="Times New Roman"/>
              <a:ea typeface="Times New Roman"/>
              <a:cs typeface="Times New Roman"/>
              <a:sym typeface="Times New Roman"/>
            </a:endParaRPr>
          </a:p>
          <a:p>
            <a:pPr marL="457200" marR="33020" lvl="0" indent="-317500" algn="just" rtl="0">
              <a:lnSpc>
                <a:spcPct val="14625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The GPS is used to find the location </a:t>
            </a:r>
            <a:r>
              <a:rPr lang="en" dirty="0">
                <a:latin typeface="Times New Roman"/>
                <a:ea typeface="Times New Roman"/>
                <a:cs typeface="Times New Roman"/>
                <a:sym typeface="Times New Roman"/>
              </a:rPr>
              <a:t>where </a:t>
            </a:r>
            <a:r>
              <a:rPr lang="en" dirty="0">
                <a:solidFill>
                  <a:schemeClr val="dk1"/>
                </a:solidFill>
                <a:latin typeface="Times New Roman"/>
                <a:ea typeface="Times New Roman"/>
                <a:cs typeface="Times New Roman"/>
                <a:sym typeface="Times New Roman"/>
              </a:rPr>
              <a:t>accident occured as it continuously reads the data from satellite. </a:t>
            </a:r>
            <a:r>
              <a:rPr lang="en" dirty="0">
                <a:latin typeface="Times New Roman"/>
                <a:ea typeface="Times New Roman"/>
                <a:cs typeface="Times New Roman"/>
                <a:sym typeface="Times New Roman"/>
              </a:rPr>
              <a:t>W</a:t>
            </a:r>
            <a:r>
              <a:rPr lang="en" dirty="0">
                <a:solidFill>
                  <a:schemeClr val="dk1"/>
                </a:solidFill>
                <a:latin typeface="Times New Roman"/>
                <a:ea typeface="Times New Roman"/>
                <a:cs typeface="Times New Roman"/>
                <a:sym typeface="Times New Roman"/>
              </a:rPr>
              <a:t>henever accident occur</a:t>
            </a:r>
            <a:r>
              <a:rPr lang="en" dirty="0">
                <a:latin typeface="Times New Roman"/>
                <a:ea typeface="Times New Roman"/>
                <a:cs typeface="Times New Roman"/>
                <a:sym typeface="Times New Roman"/>
              </a:rPr>
              <a:t>s</a:t>
            </a:r>
            <a:r>
              <a:rPr lang="en" dirty="0">
                <a:solidFill>
                  <a:schemeClr val="dk1"/>
                </a:solidFill>
                <a:latin typeface="Times New Roman"/>
                <a:ea typeface="Times New Roman"/>
                <a:cs typeface="Times New Roman"/>
                <a:sym typeface="Times New Roman"/>
              </a:rPr>
              <a:t> it sends the data to the microcontroller. Also the microcontroller will communicate with the phone vai server to send  </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WORKING(METHODOLOGY)</a:t>
            </a:r>
            <a:endParaRPr/>
          </a:p>
        </p:txBody>
      </p:sp>
      <p:sp>
        <p:nvSpPr>
          <p:cNvPr id="143" name="Google Shape;143;p22"/>
          <p:cNvSpPr txBox="1">
            <a:spLocks noGrp="1"/>
          </p:cNvSpPr>
          <p:nvPr>
            <p:ph type="body" idx="1"/>
          </p:nvPr>
        </p:nvSpPr>
        <p:spPr>
          <a:xfrm>
            <a:off x="311700" y="653025"/>
            <a:ext cx="8520600" cy="3915900"/>
          </a:xfrm>
          <a:prstGeom prst="rect">
            <a:avLst/>
          </a:prstGeom>
          <a:noFill/>
          <a:ln>
            <a:noFill/>
          </a:ln>
        </p:spPr>
        <p:txBody>
          <a:bodyPr spcFirstLastPara="1" wrap="square" lIns="91425" tIns="91425" rIns="91425" bIns="91425" anchor="t" anchorCtr="0">
            <a:noAutofit/>
          </a:bodyPr>
          <a:lstStyle/>
          <a:p>
            <a:pPr marL="457200" marR="33020" lvl="0" indent="-330200" algn="just" rtl="0">
              <a:lnSpc>
                <a:spcPct val="146250"/>
              </a:lnSpc>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When a vehicle meets with an accident immediately collision sensor will detect the signal and sends it to Microcontroller. </a:t>
            </a:r>
            <a:endParaRPr sz="1600" dirty="0">
              <a:solidFill>
                <a:schemeClr val="dk1"/>
              </a:solidFill>
              <a:latin typeface="Times New Roman"/>
              <a:ea typeface="Times New Roman"/>
              <a:cs typeface="Times New Roman"/>
              <a:sym typeface="Times New Roman"/>
            </a:endParaRPr>
          </a:p>
          <a:p>
            <a:pPr marL="457200" marR="33020" lvl="0" indent="-330200" algn="just" rtl="0">
              <a:lnSpc>
                <a:spcPct val="146250"/>
              </a:lnSpc>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In case the accident is severe then the microcontroller will find the location coordinates of accident spot using GPS and sends a URL using mobile phone,so that ambulance could reach the accident spot in the shortest way possible.  </a:t>
            </a:r>
            <a:endParaRPr sz="1600" dirty="0">
              <a:solidFill>
                <a:schemeClr val="dk1"/>
              </a:solidFill>
              <a:latin typeface="Times New Roman"/>
              <a:ea typeface="Times New Roman"/>
              <a:cs typeface="Times New Roman"/>
              <a:sym typeface="Times New Roman"/>
            </a:endParaRPr>
          </a:p>
          <a:p>
            <a:pPr marL="457200" marR="33020" lvl="0" indent="-330200" algn="just" rtl="0">
              <a:lnSpc>
                <a:spcPct val="146250"/>
              </a:lnSpc>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Not only that the device also sends SMS alerts to his relatives and nearest health care (so that emergency rooms are kept vacant).  </a:t>
            </a:r>
          </a:p>
          <a:p>
            <a:pPr marL="457200" marR="33020" lvl="0" indent="-330200" algn="just" rtl="0">
              <a:lnSpc>
                <a:spcPct val="14625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With help of ultrasonic sensor minimum distance can be measured between obstacle and car incase if its too close can alert the driver with help of buzzer. </a:t>
            </a:r>
          </a:p>
          <a:p>
            <a:pPr marR="33020" indent="-330200" algn="just">
              <a:lnSpc>
                <a:spcPct val="146250"/>
              </a:lnSpc>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All the details for the purpose of understanding will be displayed in the LCD.</a:t>
            </a:r>
          </a:p>
          <a:p>
            <a:pPr marL="457200" marR="33020" lvl="0" indent="-330200" algn="just" rtl="0">
              <a:lnSpc>
                <a:spcPct val="146250"/>
              </a:lnSpc>
              <a:spcBef>
                <a:spcPts val="0"/>
              </a:spcBef>
              <a:spcAft>
                <a:spcPts val="0"/>
              </a:spcAft>
              <a:buClr>
                <a:schemeClr val="dk1"/>
              </a:buClr>
              <a:buSzPts val="1600"/>
              <a:buFont typeface="Times New Roman"/>
              <a:buChar char="●"/>
            </a:pPr>
            <a:endParaRPr lang="en-US" sz="1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NEO-6M-0-001 GPS Module</a:t>
            </a:r>
          </a:p>
        </p:txBody>
      </p:sp>
      <p:sp>
        <p:nvSpPr>
          <p:cNvPr id="6" name="Text Placeholder 5"/>
          <p:cNvSpPr>
            <a:spLocks noGrp="1"/>
          </p:cNvSpPr>
          <p:nvPr>
            <p:ph type="body" idx="1"/>
          </p:nvPr>
        </p:nvSpPr>
        <p:spPr>
          <a:xfrm>
            <a:off x="311700" y="1171600"/>
            <a:ext cx="8520600" cy="3724250"/>
          </a:xfrm>
        </p:spPr>
        <p: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The u-</a:t>
            </a:r>
            <a:r>
              <a:rPr lang="en-US" sz="1600" dirty="0" err="1">
                <a:latin typeface="Times New Roman" panose="02020603050405020304" pitchFamily="18" charset="0"/>
                <a:ea typeface="Calibri" panose="020F0502020204030204" pitchFamily="34" charset="0"/>
                <a:cs typeface="Times New Roman" panose="02020603050405020304" pitchFamily="18" charset="0"/>
              </a:rPr>
              <a:t>blox</a:t>
            </a:r>
            <a:r>
              <a:rPr lang="en-US" sz="1600" dirty="0">
                <a:latin typeface="Times New Roman" panose="02020603050405020304" pitchFamily="18" charset="0"/>
                <a:ea typeface="Calibri" panose="020F0502020204030204" pitchFamily="34" charset="0"/>
                <a:cs typeface="Times New Roman" panose="02020603050405020304" pitchFamily="18" charset="0"/>
              </a:rPr>
              <a:t> NEO-6M GPS engine on these modules is quite a good one, and it also has high sensitivity for indoor applications.</a:t>
            </a:r>
          </a:p>
          <a:p>
            <a:r>
              <a:rPr lang="en-US" sz="1600" dirty="0">
                <a:latin typeface="Times New Roman" panose="02020603050405020304" pitchFamily="18" charset="0"/>
                <a:ea typeface="Calibri" panose="020F0502020204030204" pitchFamily="34" charset="0"/>
                <a:cs typeface="Times New Roman" panose="02020603050405020304" pitchFamily="18" charset="0"/>
              </a:rPr>
              <a:t>It has one MS621FE-compatible rechargeable battery for backup and EEPROM for storing configuration settings. The module works well with a DC input in the 3.3- to 5-V range  </a:t>
            </a:r>
          </a:p>
          <a:p>
            <a:r>
              <a:rPr lang="en-US" sz="1600" dirty="0">
                <a:latin typeface="Times New Roman" panose="02020603050405020304" pitchFamily="18" charset="0"/>
                <a:ea typeface="Calibri" panose="020F0502020204030204" pitchFamily="34" charset="0"/>
                <a:cs typeface="Times New Roman" panose="02020603050405020304" pitchFamily="18" charset="0"/>
              </a:rPr>
              <a:t>The NEO-6M module includes one configurable UART interface for serial communication, but the default UART (TTL) baud rate here is 9,600. </a:t>
            </a:r>
          </a:p>
          <a:p>
            <a:r>
              <a:rPr lang="en-US" sz="1600" dirty="0">
                <a:latin typeface="Times New Roman" panose="02020603050405020304" pitchFamily="18" charset="0"/>
                <a:cs typeface="Times New Roman" panose="02020603050405020304" pitchFamily="18" charset="0"/>
              </a:rPr>
              <a:t>GPS signal is right-hand circular-polarized (RHCP), the style of the GPS antenna is the patch antenna.</a:t>
            </a:r>
          </a:p>
          <a:p>
            <a:r>
              <a:rPr lang="en-US" sz="1600" dirty="0">
                <a:latin typeface="Times New Roman" panose="02020603050405020304" pitchFamily="18" charset="0"/>
                <a:ea typeface="Calibri" panose="020F0502020204030204" pitchFamily="34" charset="0"/>
                <a:cs typeface="Times New Roman" panose="02020603050405020304" pitchFamily="18" charset="0"/>
              </a:rPr>
              <a:t>The antenna must have full sky view for LOS with at least three satellite to calculate 2d position</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26989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04315"/>
            <a:ext cx="8520600" cy="613200"/>
          </a:xfrm>
        </p:spPr>
        <p:txBody>
          <a:bodyPr/>
          <a:lstStyle/>
          <a:p>
            <a:r>
              <a:rPr lang="en-US" dirty="0">
                <a:latin typeface="Times New Roman" panose="02020603050405020304" pitchFamily="18" charset="0"/>
                <a:cs typeface="Times New Roman" panose="02020603050405020304" pitchFamily="18" charset="0"/>
              </a:rPr>
              <a:t>Features </a:t>
            </a:r>
          </a:p>
        </p:txBody>
      </p:sp>
      <p:sp>
        <p:nvSpPr>
          <p:cNvPr id="3" name="Text Placeholder 2"/>
          <p:cNvSpPr>
            <a:spLocks noGrp="1"/>
          </p:cNvSpPr>
          <p:nvPr>
            <p:ph type="body" idx="1"/>
          </p:nvPr>
        </p:nvSpPr>
        <p:spPr/>
        <p:txBody>
          <a:bodyPr/>
          <a:lstStyle/>
          <a:p>
            <a:pPr marL="342900" lvl="0">
              <a:lnSpc>
                <a:spcPct val="107000"/>
              </a:lnSpc>
              <a:buSzPts val="1000"/>
              <a:buFont typeface="Wingdings" panose="05000000000000000000" pitchFamily="2" charset="2"/>
              <a:buChar char=""/>
              <a:tabLst>
                <a:tab pos="457200" algn="l"/>
              </a:tabLst>
            </a:pP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This module has an external antenna and built-in EEPROM.</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ct val="107000"/>
              </a:lnSpc>
              <a:buSzPts val="1000"/>
              <a:buFont typeface="Wingdings" panose="05000000000000000000" pitchFamily="2" charset="2"/>
              <a:buChar char=""/>
              <a:tabLst>
                <a:tab pos="457200" algn="l"/>
              </a:tabLst>
            </a:pP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Interface: RS232 TTL</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ct val="107000"/>
              </a:lnSpc>
              <a:buSzPts val="1000"/>
              <a:buFont typeface="Wingdings" panose="05000000000000000000" pitchFamily="2" charset="2"/>
              <a:buChar char=""/>
              <a:tabLst>
                <a:tab pos="457200" algn="l"/>
              </a:tabLst>
            </a:pP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Power supply: 3V to 5V</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ct val="107000"/>
              </a:lnSpc>
              <a:buSzPts val="1000"/>
              <a:buFont typeface="Wingdings" panose="05000000000000000000" pitchFamily="2" charset="2"/>
              <a:buChar char=""/>
              <a:tabLst>
                <a:tab pos="457200" algn="l"/>
              </a:tabLst>
            </a:pP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Default </a:t>
            </a:r>
            <a:r>
              <a:rPr lang="en-US" sz="1600" dirty="0" err="1">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baudrate</a:t>
            </a: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 9600 bps</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ct val="107000"/>
              </a:lnSpc>
              <a:buSzPts val="1000"/>
              <a:buFont typeface="Wingdings" panose="05000000000000000000" pitchFamily="2" charset="2"/>
              <a:buChar char=""/>
              <a:tabLst>
                <a:tab pos="457200" algn="l"/>
              </a:tabLst>
            </a:pP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Works with standard NMEA sentences</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7117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HC SR04 ULTRASONIC SENSOR</a:t>
            </a:r>
          </a:p>
        </p:txBody>
      </p:sp>
      <p:sp>
        <p:nvSpPr>
          <p:cNvPr id="3" name="Text Placeholder 2"/>
          <p:cNvSpPr>
            <a:spLocks noGrp="1"/>
          </p:cNvSpPr>
          <p:nvPr>
            <p:ph type="body" idx="1"/>
          </p:nvPr>
        </p:nvSpPr>
        <p:spPr/>
        <p:txBody>
          <a:bodyPr/>
          <a:lstStyle/>
          <a:p>
            <a:r>
              <a:rPr lang="en-US" sz="1600" b="1" dirty="0">
                <a:latin typeface="Times New Roman" panose="02020603050405020304" pitchFamily="18" charset="0"/>
                <a:cs typeface="Times New Roman" panose="02020603050405020304" pitchFamily="18" charset="0"/>
              </a:rPr>
              <a:t>HC-SR04 Ultrasonic (US) sensor</a:t>
            </a:r>
            <a:r>
              <a:rPr lang="en-US" sz="1600" dirty="0">
                <a:latin typeface="Times New Roman" panose="02020603050405020304" pitchFamily="18" charset="0"/>
                <a:cs typeface="Times New Roman" panose="02020603050405020304" pitchFamily="18" charset="0"/>
              </a:rPr>
              <a:t> is a 4 pin module, whose pin names are VCC, Trigger, Echo and Ground respectively.</a:t>
            </a:r>
          </a:p>
          <a:p>
            <a:r>
              <a:rPr lang="en-US" sz="1600" dirty="0">
                <a:latin typeface="Times New Roman" panose="02020603050405020304" pitchFamily="18" charset="0"/>
                <a:cs typeface="Times New Roman" panose="02020603050405020304" pitchFamily="18" charset="0"/>
              </a:rPr>
              <a:t>The module has two eyes like projects in the front which forms the Ultrasonic transmitter and Receiver. The sensor works with the simple high school formula that  </a:t>
            </a:r>
            <a:r>
              <a:rPr lang="en-US" sz="1600" b="1" dirty="0">
                <a:latin typeface="Times New Roman" panose="02020603050405020304" pitchFamily="18" charset="0"/>
                <a:cs typeface="Times New Roman" panose="02020603050405020304" pitchFamily="18" charset="0"/>
              </a:rPr>
              <a:t>Distance = Speed × Time	</a:t>
            </a:r>
          </a:p>
          <a:p>
            <a:r>
              <a:rPr lang="en-US" sz="1600" dirty="0">
                <a:latin typeface="Times New Roman" panose="02020603050405020304" pitchFamily="18" charset="0"/>
                <a:cs typeface="Times New Roman" panose="02020603050405020304" pitchFamily="18" charset="0"/>
              </a:rPr>
              <a:t>The Ultrasonic transmitter transmits an ultrasonic wave, this wave travels in air and when it gets objected by any material it gets reflected back toward the sensor this reflected wave is observed by the Ultrasonic receiver module</a:t>
            </a:r>
          </a:p>
          <a:p>
            <a:r>
              <a:rPr lang="en-US" sz="1600" dirty="0">
                <a:latin typeface="Times New Roman" panose="02020603050405020304" pitchFamily="18" charset="0"/>
                <a:cs typeface="Times New Roman" panose="02020603050405020304" pitchFamily="18" charset="0"/>
              </a:rPr>
              <a:t>Universal speed of US wave at room conditions which is 330m/s. The circuitry inbuilt on the module will calculate time taken for US wave come back.    </a:t>
            </a:r>
          </a:p>
        </p:txBody>
      </p:sp>
    </p:spTree>
    <p:extLst>
      <p:ext uri="{BB962C8B-B14F-4D97-AF65-F5344CB8AC3E}">
        <p14:creationId xmlns:p14="http://schemas.microsoft.com/office/powerpoint/2010/main" val="243269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HC-SR04 Sensor Features</a:t>
            </a:r>
            <a:br>
              <a:rPr lang="en-US" dirty="0"/>
            </a:br>
            <a:endParaRPr lang="en-US" dirty="0"/>
          </a:p>
        </p:txBody>
      </p:sp>
      <p:sp>
        <p:nvSpPr>
          <p:cNvPr id="3" name="Text Placeholder 2"/>
          <p:cNvSpPr>
            <a:spLocks noGrp="1"/>
          </p:cNvSpPr>
          <p:nvPr>
            <p:ph type="body" idx="1"/>
          </p:nvPr>
        </p:nvSpPr>
        <p:spPr/>
        <p:txBody>
          <a:bodyPr/>
          <a:lstStyle/>
          <a:p>
            <a:pPr lvl="0"/>
            <a:r>
              <a:rPr lang="en-US" sz="1600" dirty="0">
                <a:latin typeface="Times New Roman" panose="02020603050405020304" pitchFamily="18" charset="0"/>
                <a:cs typeface="Times New Roman" panose="02020603050405020304" pitchFamily="18" charset="0"/>
              </a:rPr>
              <a:t>Operating voltage: +5V</a:t>
            </a:r>
          </a:p>
          <a:p>
            <a:pPr lvl="0"/>
            <a:r>
              <a:rPr lang="en-US" sz="1600" dirty="0">
                <a:latin typeface="Times New Roman" panose="02020603050405020304" pitchFamily="18" charset="0"/>
                <a:cs typeface="Times New Roman" panose="02020603050405020304" pitchFamily="18" charset="0"/>
              </a:rPr>
              <a:t>Theoretical  Measuring Distance: 2cm to 450cm</a:t>
            </a:r>
          </a:p>
          <a:p>
            <a:pPr lvl="0"/>
            <a:r>
              <a:rPr lang="en-US" sz="1600" dirty="0">
                <a:latin typeface="Times New Roman" panose="02020603050405020304" pitchFamily="18" charset="0"/>
                <a:cs typeface="Times New Roman" panose="02020603050405020304" pitchFamily="18" charset="0"/>
              </a:rPr>
              <a:t>Practical Measuring Distance: 2cm to 80cm</a:t>
            </a:r>
          </a:p>
          <a:p>
            <a:pPr lvl="0"/>
            <a:r>
              <a:rPr lang="en-US" sz="1600" dirty="0">
                <a:latin typeface="Times New Roman" panose="02020603050405020304" pitchFamily="18" charset="0"/>
                <a:cs typeface="Times New Roman" panose="02020603050405020304" pitchFamily="18" charset="0"/>
              </a:rPr>
              <a:t>Accuracy: 3mm</a:t>
            </a:r>
          </a:p>
          <a:p>
            <a:pPr lvl="0"/>
            <a:r>
              <a:rPr lang="en-US" sz="1600" dirty="0">
                <a:latin typeface="Times New Roman" panose="02020603050405020304" pitchFamily="18" charset="0"/>
                <a:cs typeface="Times New Roman" panose="02020603050405020304" pitchFamily="18" charset="0"/>
              </a:rPr>
              <a:t>Measuring angle covered: &lt;15°</a:t>
            </a:r>
          </a:p>
          <a:p>
            <a:pPr lvl="0"/>
            <a:r>
              <a:rPr lang="en-US" sz="1600" dirty="0">
                <a:latin typeface="Times New Roman" panose="02020603050405020304" pitchFamily="18" charset="0"/>
                <a:cs typeface="Times New Roman" panose="02020603050405020304" pitchFamily="18" charset="0"/>
              </a:rPr>
              <a:t>Operating Current: &lt;15mA</a:t>
            </a:r>
          </a:p>
          <a:p>
            <a:pPr lvl="0"/>
            <a:r>
              <a:rPr lang="en-US" sz="1600" dirty="0">
                <a:latin typeface="Times New Roman" panose="02020603050405020304" pitchFamily="18" charset="0"/>
                <a:cs typeface="Times New Roman" panose="02020603050405020304" pitchFamily="18" charset="0"/>
              </a:rPr>
              <a:t>Operating Frequency: 40Hz</a:t>
            </a:r>
          </a:p>
          <a:p>
            <a:pPr marL="114300" indent="0">
              <a:buNone/>
            </a:pPr>
            <a:endParaRPr lang="en-US" dirty="0"/>
          </a:p>
        </p:txBody>
      </p:sp>
    </p:spTree>
    <p:extLst>
      <p:ext uri="{BB962C8B-B14F-4D97-AF65-F5344CB8AC3E}">
        <p14:creationId xmlns:p14="http://schemas.microsoft.com/office/powerpoint/2010/main" val="367869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HC-05 BLUETOOTH </a:t>
            </a:r>
          </a:p>
        </p:txBody>
      </p:sp>
      <p:sp>
        <p:nvSpPr>
          <p:cNvPr id="3" name="Text Placeholder 2"/>
          <p:cNvSpPr>
            <a:spLocks noGrp="1"/>
          </p:cNvSpPr>
          <p:nvPr>
            <p:ph type="body" idx="1"/>
          </p:nvPr>
        </p:nvSpPr>
        <p:spPr/>
        <p:txBody>
          <a:bodyPr/>
          <a:lstStyle/>
          <a:p>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HC-05</a:t>
            </a:r>
            <a:r>
              <a:rPr lang="en-US" sz="1600" dirty="0">
                <a:latin typeface="Times New Roman" panose="02020603050405020304" pitchFamily="18" charset="0"/>
                <a:cs typeface="Times New Roman" panose="02020603050405020304" pitchFamily="18" charset="0"/>
              </a:rPr>
              <a:t> has two operating modes, one is the Data mode in which it can send and receive data from other Bluetooth devices </a:t>
            </a:r>
          </a:p>
          <a:p>
            <a:r>
              <a:rPr lang="en-US" sz="1600" dirty="0">
                <a:latin typeface="Times New Roman" panose="02020603050405020304" pitchFamily="18" charset="0"/>
                <a:cs typeface="Times New Roman" panose="02020603050405020304" pitchFamily="18" charset="0"/>
              </a:rPr>
              <a:t>The other is the AT Command mode where the default device settings can be changed. . We can operate the device in either of these two modes by using the key pin </a:t>
            </a:r>
          </a:p>
          <a:p>
            <a:r>
              <a:rPr lang="en-US" sz="1600" dirty="0">
                <a:latin typeface="Times New Roman" panose="02020603050405020304" pitchFamily="18" charset="0"/>
                <a:cs typeface="Times New Roman" panose="02020603050405020304" pitchFamily="18" charset="0"/>
              </a:rPr>
              <a:t>It has a operating voltage 4-6V and current 30mA and a range of less then 100m.</a:t>
            </a:r>
          </a:p>
          <a:p>
            <a:r>
              <a:rPr lang="en-US" sz="1600" dirty="0">
                <a:latin typeface="Times New Roman" panose="02020603050405020304" pitchFamily="18" charset="0"/>
                <a:cs typeface="Times New Roman" panose="02020603050405020304" pitchFamily="18" charset="0"/>
              </a:rPr>
              <a:t>Works with USART and TTL compatible. Follows IEEE 802.15.1 standard.</a:t>
            </a:r>
          </a:p>
          <a:p>
            <a:r>
              <a:rPr lang="en-US" sz="1600" dirty="0">
                <a:latin typeface="Times New Roman" panose="02020603050405020304" pitchFamily="18" charset="0"/>
                <a:cs typeface="Times New Roman" panose="02020603050405020304" pitchFamily="18" charset="0"/>
              </a:rPr>
              <a:t>Frequency-Hopping Spread Spectrum is used. Can operate in master and slave mode.</a:t>
            </a:r>
          </a:p>
        </p:txBody>
      </p:sp>
    </p:spTree>
    <p:extLst>
      <p:ext uri="{BB962C8B-B14F-4D97-AF65-F5344CB8AC3E}">
        <p14:creationId xmlns:p14="http://schemas.microsoft.com/office/powerpoint/2010/main" val="3810276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HC-05 Default Settings</a:t>
            </a:r>
            <a:br>
              <a:rPr lang="en-US" dirty="0"/>
            </a:br>
            <a:endParaRPr lang="en-US" dirty="0"/>
          </a:p>
        </p:txBody>
      </p:sp>
      <p:sp>
        <p:nvSpPr>
          <p:cNvPr id="3" name="Text Placeholder 2"/>
          <p:cNvSpPr>
            <a:spLocks noGrp="1"/>
          </p:cNvSpPr>
          <p:nvPr>
            <p:ph type="body" idx="1"/>
          </p:nvPr>
        </p:nvSpPr>
        <p:spPr/>
        <p:txBody>
          <a:bodyPr/>
          <a:lstStyle/>
          <a:p>
            <a:r>
              <a:rPr lang="en-US" sz="1600" dirty="0">
                <a:latin typeface="Times New Roman" panose="02020603050405020304" pitchFamily="18" charset="0"/>
                <a:cs typeface="Times New Roman" panose="02020603050405020304" pitchFamily="18" charset="0"/>
              </a:rPr>
              <a:t>Default Bluetooth Name: “HC-05”</a:t>
            </a:r>
          </a:p>
          <a:p>
            <a:r>
              <a:rPr lang="en-US" sz="1600" dirty="0">
                <a:latin typeface="Times New Roman" panose="02020603050405020304" pitchFamily="18" charset="0"/>
                <a:cs typeface="Times New Roman" panose="02020603050405020304" pitchFamily="18" charset="0"/>
              </a:rPr>
              <a:t>Default Password: 1234 or 0000</a:t>
            </a:r>
          </a:p>
          <a:p>
            <a:r>
              <a:rPr lang="en-US" sz="1600" dirty="0">
                <a:latin typeface="Times New Roman" panose="02020603050405020304" pitchFamily="18" charset="0"/>
                <a:cs typeface="Times New Roman" panose="02020603050405020304" pitchFamily="18" charset="0"/>
              </a:rPr>
              <a:t>Default Communication: Slave</a:t>
            </a:r>
          </a:p>
          <a:p>
            <a:r>
              <a:rPr lang="en-US" sz="1600" dirty="0">
                <a:latin typeface="Times New Roman" panose="02020603050405020304" pitchFamily="18" charset="0"/>
                <a:cs typeface="Times New Roman" panose="02020603050405020304" pitchFamily="18" charset="0"/>
              </a:rPr>
              <a:t>Default Mode: Data Mode</a:t>
            </a:r>
          </a:p>
          <a:p>
            <a:r>
              <a:rPr lang="en-US" sz="1600" dirty="0">
                <a:latin typeface="Times New Roman" panose="02020603050405020304" pitchFamily="18" charset="0"/>
                <a:cs typeface="Times New Roman" panose="02020603050405020304" pitchFamily="18" charset="0"/>
              </a:rPr>
              <a:t>Data Mode Baud Rate: 9600, 8, N, 1</a:t>
            </a:r>
          </a:p>
          <a:p>
            <a:r>
              <a:rPr lang="en-US" sz="1600" dirty="0">
                <a:latin typeface="Times New Roman" panose="02020603050405020304" pitchFamily="18" charset="0"/>
                <a:cs typeface="Times New Roman" panose="02020603050405020304" pitchFamily="18" charset="0"/>
              </a:rPr>
              <a:t>Command Mode Baud Rate: 38400, 8, N, 1</a:t>
            </a:r>
          </a:p>
          <a:p>
            <a:r>
              <a:rPr lang="en-US" sz="1600" dirty="0">
                <a:latin typeface="Times New Roman" panose="02020603050405020304" pitchFamily="18" charset="0"/>
                <a:cs typeface="Times New Roman" panose="02020603050405020304" pitchFamily="18" charset="0"/>
              </a:rPr>
              <a:t>Default firmware: LINVOR</a:t>
            </a:r>
          </a:p>
          <a:p>
            <a:endParaRPr lang="en-US" dirty="0"/>
          </a:p>
        </p:txBody>
      </p:sp>
    </p:spTree>
    <p:extLst>
      <p:ext uri="{BB962C8B-B14F-4D97-AF65-F5344CB8AC3E}">
        <p14:creationId xmlns:p14="http://schemas.microsoft.com/office/powerpoint/2010/main" val="3420987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NODEMCU /ESP8266 </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1600" dirty="0">
                <a:latin typeface="Times New Roman" panose="02020603050405020304" pitchFamily="18" charset="0"/>
                <a:cs typeface="Times New Roman" panose="02020603050405020304" pitchFamily="18" charset="0"/>
              </a:rPr>
              <a:t>ESP-12E module containing ESP8266 chip having TENSILICA XTENSA 32-bit LX106 RISC microprocessor. </a:t>
            </a:r>
          </a:p>
          <a:p>
            <a:r>
              <a:rPr lang="en-US" sz="1600" dirty="0">
                <a:latin typeface="Times New Roman" panose="02020603050405020304" pitchFamily="18" charset="0"/>
                <a:cs typeface="Times New Roman" panose="02020603050405020304" pitchFamily="18" charset="0"/>
              </a:rPr>
              <a:t>This microprocessor supports RTOS and operates at 80MHz to 160 MHz adjustable clock frequency. ESP8266 has 128 KB RAM and 4MB of Flash memory to store data and programs. </a:t>
            </a:r>
          </a:p>
          <a:p>
            <a:r>
              <a:rPr lang="en-US" sz="1600" dirty="0">
                <a:latin typeface="Times New Roman" panose="02020603050405020304" pitchFamily="18" charset="0"/>
                <a:cs typeface="Times New Roman" panose="02020603050405020304" pitchFamily="18" charset="0"/>
              </a:rPr>
              <a:t>Its high processing power with in-built Wi-Fi / Bluetooth and Deep Sleep Operating features make it ideal for IOT projects.</a:t>
            </a:r>
          </a:p>
          <a:p>
            <a:r>
              <a:rPr lang="en-US" sz="1600" dirty="0">
                <a:latin typeface="Times New Roman" panose="02020603050405020304" pitchFamily="18" charset="0"/>
                <a:cs typeface="Times New Roman" panose="02020603050405020304" pitchFamily="18" charset="0"/>
              </a:rPr>
              <a:t>ESP8266 can be powered using Micro USB jack and VIN pin (External Supply Pin). It supports UART, SPI, and I2C interface.</a:t>
            </a:r>
          </a:p>
          <a:p>
            <a:endParaRPr lang="en-US" dirty="0"/>
          </a:p>
        </p:txBody>
      </p:sp>
    </p:spTree>
    <p:extLst>
      <p:ext uri="{BB962C8B-B14F-4D97-AF65-F5344CB8AC3E}">
        <p14:creationId xmlns:p14="http://schemas.microsoft.com/office/powerpoint/2010/main" val="769897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NODEMCU ESP8266 Specifications &amp; Features</a:t>
            </a:r>
            <a:br>
              <a:rPr lang="en-US" dirty="0"/>
            </a:br>
            <a:endParaRPr lang="en-US" dirty="0"/>
          </a:p>
        </p:txBody>
      </p:sp>
      <p:sp>
        <p:nvSpPr>
          <p:cNvPr id="5" name="Text Placeholder 4"/>
          <p:cNvSpPr>
            <a:spLocks noGrp="1"/>
          </p:cNvSpPr>
          <p:nvPr>
            <p:ph type="body"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Microcontroller: TENSILICA 32-bit RISC CPU XTENSA LX106</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Operating Voltage: 3.3V</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Input Voltage: 7-12V</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Digital I/O Pins (DIO): 16</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Analog Input Pins (ADC): 1</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UARTs: 1</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SPIs: 1</a:t>
            </a:r>
          </a:p>
          <a:p>
            <a:endParaRPr lang="en-US" dirty="0"/>
          </a:p>
        </p:txBody>
      </p:sp>
      <p:sp>
        <p:nvSpPr>
          <p:cNvPr id="6" name="Text Placeholder 5"/>
          <p:cNvSpPr>
            <a:spLocks noGrp="1"/>
          </p:cNvSpPr>
          <p:nvPr>
            <p:ph type="body" idx="2"/>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I2Cs: 1</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Flash Memory: 4 MB</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SRAM: 64 KB</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Clock Speed: 80 MHz</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USB-TTL based on CP2102 is included onboard, Enabling Plug n Play</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PCB Antenna</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Small Sized module to fit smartly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145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LCD 1602 Parallel LCD Display and I2C adapter</a:t>
            </a:r>
          </a:p>
        </p:txBody>
      </p:sp>
      <p:sp>
        <p:nvSpPr>
          <p:cNvPr id="6" name="Text Placeholder 5"/>
          <p:cNvSpPr>
            <a:spLocks noGrp="1"/>
          </p:cNvSpPr>
          <p:nvPr>
            <p:ph type="body" idx="1"/>
          </p:nvPr>
        </p:nvSpPr>
        <p:spPr>
          <a:xfrm>
            <a:off x="311700" y="1171600"/>
            <a:ext cx="8520600" cy="3590900"/>
          </a:xfrm>
        </p:spPr>
        <p:txBody>
          <a:bodyPr/>
          <a:lstStyle/>
          <a:p>
            <a:r>
              <a:rPr lang="en-US" sz="1600" dirty="0">
                <a:latin typeface="Times New Roman" panose="02020603050405020304" pitchFamily="18" charset="0"/>
                <a:cs typeface="Times New Roman" panose="02020603050405020304" pitchFamily="18" charset="0"/>
              </a:rPr>
              <a:t>LCD is 16 character by 2 line display has a very clear and high contrast white text upon a blue background/backlight. This is great blue backlight LCD display.</a:t>
            </a:r>
          </a:p>
          <a:p>
            <a:r>
              <a:rPr lang="en-US" sz="1600" dirty="0">
                <a:latin typeface="Times New Roman" panose="02020603050405020304" pitchFamily="18" charset="0"/>
                <a:cs typeface="Times New Roman" panose="02020603050405020304" pitchFamily="18" charset="0"/>
              </a:rPr>
              <a:t>An I2C adapter is directly soldered right onto the pins of the display. Which saves 8 pins on controller. It is a type of serial bus which uses two bidirectional lines, serial data line and serial clock line. </a:t>
            </a:r>
          </a:p>
          <a:p>
            <a:r>
              <a:rPr lang="en-US" sz="1600" dirty="0">
                <a:latin typeface="Times New Roman" panose="02020603050405020304" pitchFamily="18" charset="0"/>
                <a:cs typeface="Times New Roman" panose="02020603050405020304" pitchFamily="18" charset="0"/>
              </a:rPr>
              <a:t>These modules are currently supplied with a default I2C address of either 0x27 or 0x3F. </a:t>
            </a:r>
          </a:p>
          <a:p>
            <a:r>
              <a:rPr lang="en-US" sz="1600" dirty="0">
                <a:latin typeface="Times New Roman" panose="02020603050405020304" pitchFamily="18" charset="0"/>
                <a:cs typeface="Times New Roman" panose="02020603050405020304" pitchFamily="18" charset="0"/>
              </a:rPr>
              <a:t>The module has a contrast adjustment pot on the underside of the display. This may require adjusting for the screen to display text correctly. Operating Voltage: 5V</a:t>
            </a:r>
          </a:p>
          <a:p>
            <a:endParaRPr lang="en-US" sz="1600" dirty="0"/>
          </a:p>
        </p:txBody>
      </p:sp>
    </p:spTree>
    <p:extLst>
      <p:ext uri="{BB962C8B-B14F-4D97-AF65-F5344CB8AC3E}">
        <p14:creationId xmlns:p14="http://schemas.microsoft.com/office/powerpoint/2010/main" val="235867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521300" y="999375"/>
            <a:ext cx="3999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solidFill>
                  <a:schemeClr val="accent1">
                    <a:lumMod val="75000"/>
                  </a:schemeClr>
                </a:solidFill>
                <a:latin typeface="Times New Roman" panose="02020603050405020304" pitchFamily="18" charset="0"/>
                <a:cs typeface="Times New Roman" panose="02020603050405020304" pitchFamily="18" charset="0"/>
              </a:rPr>
              <a:t>Existing System</a:t>
            </a:r>
            <a:endParaRPr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body" idx="1"/>
          </p:nvPr>
        </p:nvSpPr>
        <p:spPr>
          <a:xfrm>
            <a:off x="311700" y="1572075"/>
            <a:ext cx="3999900" cy="3200700"/>
          </a:xfrm>
          <a:prstGeom prst="rect">
            <a:avLst/>
          </a:prstGeom>
          <a:noFill/>
          <a:ln>
            <a:noFill/>
          </a:ln>
        </p:spPr>
        <p:txBody>
          <a:bodyPr spcFirstLastPara="1" wrap="square" lIns="91425" tIns="91425" rIns="91425" bIns="91425" anchor="t" anchorCtr="0">
            <a:noAutofit/>
          </a:bodyPr>
          <a:lstStyle/>
          <a:p>
            <a:pPr lvl="0" indent="-330200">
              <a:buSzPts val="1600"/>
            </a:pPr>
            <a:r>
              <a:rPr lang="en-US" sz="1600" dirty="0">
                <a:latin typeface="Times New Roman" panose="02020603050405020304" pitchFamily="18" charset="0"/>
                <a:cs typeface="Times New Roman" panose="02020603050405020304" pitchFamily="18" charset="0"/>
              </a:rPr>
              <a:t>Technology improvements in traffic management helped to reduce traffic</a:t>
            </a:r>
          </a:p>
          <a:p>
            <a:pPr lvl="0" indent="-330200">
              <a:buSzPts val="1600"/>
            </a:pPr>
            <a:r>
              <a:rPr lang="en-US" sz="1600" dirty="0">
                <a:latin typeface="Times New Roman" panose="02020603050405020304" pitchFamily="18" charset="0"/>
                <a:cs typeface="Times New Roman" panose="02020603050405020304" pitchFamily="18" charset="0"/>
              </a:rPr>
              <a:t>The late response to the emergency services when accident occurring in the remote area and in the late nights. </a:t>
            </a:r>
            <a:endParaRPr sz="16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Many a times an accident goes unnoticed for hours before help comes in. </a:t>
            </a:r>
            <a:endParaRPr sz="1600" dirty="0">
              <a:latin typeface="Times New Roman" panose="02020603050405020304" pitchFamily="18" charset="0"/>
              <a:cs typeface="Times New Roman" panose="02020603050405020304" pitchFamily="18" charset="0"/>
            </a:endParaRPr>
          </a:p>
          <a:p>
            <a:pPr marL="457200" lvl="0" indent="-317500" algn="l" rtl="0">
              <a:lnSpc>
                <a:spcPct val="115000"/>
              </a:lnSpc>
              <a:spcBef>
                <a:spcPts val="0"/>
              </a:spcBef>
              <a:spcAft>
                <a:spcPts val="0"/>
              </a:spcAft>
              <a:buSzPts val="1400"/>
              <a:buChar char="●"/>
            </a:pPr>
            <a:r>
              <a:rPr lang="en" sz="1600" dirty="0">
                <a:latin typeface="Times New Roman" panose="02020603050405020304" pitchFamily="18" charset="0"/>
                <a:cs typeface="Times New Roman" panose="02020603050405020304" pitchFamily="18" charset="0"/>
              </a:rPr>
              <a:t>Due to all these factors there is a high rate of mortality of the accident vict</a:t>
            </a:r>
            <a:r>
              <a:rPr lang="en" sz="1500" dirty="0">
                <a:latin typeface="Times New Roman" panose="02020603050405020304" pitchFamily="18" charset="0"/>
                <a:cs typeface="Times New Roman" panose="02020603050405020304" pitchFamily="18" charset="0"/>
              </a:rPr>
              <a:t>ims. </a:t>
            </a:r>
            <a:endParaRPr sz="1500" dirty="0">
              <a:latin typeface="Times New Roman" panose="02020603050405020304" pitchFamily="18" charset="0"/>
              <a:cs typeface="Times New Roman" panose="02020603050405020304" pitchFamily="18" charset="0"/>
            </a:endParaRPr>
          </a:p>
        </p:txBody>
      </p:sp>
      <p:sp>
        <p:nvSpPr>
          <p:cNvPr id="72" name="Google Shape;72;p15"/>
          <p:cNvSpPr txBox="1">
            <a:spLocks noGrp="1"/>
          </p:cNvSpPr>
          <p:nvPr>
            <p:ph type="body" idx="2"/>
          </p:nvPr>
        </p:nvSpPr>
        <p:spPr>
          <a:xfrm>
            <a:off x="4614725" y="1572075"/>
            <a:ext cx="3999900" cy="3200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To overcome these problem  we will implement the new system in which there is an automatic detection of accident. </a:t>
            </a:r>
            <a:endParaRPr sz="16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A sensor unit fitted in the vehicle detects the accident and sends the message to not only the emergency number but also to the victims relatives.</a:t>
            </a:r>
          </a:p>
          <a:p>
            <a:pPr marL="457200" lvl="0" indent="-330200" algn="l" rtl="0">
              <a:lnSpc>
                <a:spcPct val="115000"/>
              </a:lnSpc>
              <a:spcBef>
                <a:spcPts val="0"/>
              </a:spcBef>
              <a:spcAft>
                <a:spcPts val="0"/>
              </a:spcAft>
              <a:buSzPts val="1600"/>
              <a:buChar char="●"/>
            </a:pPr>
            <a:r>
              <a:rPr lang="en-US" sz="1600" dirty="0">
                <a:latin typeface="Times New Roman" panose="02020603050405020304" pitchFamily="18" charset="0"/>
                <a:cs typeface="Times New Roman" panose="02020603050405020304" pitchFamily="18" charset="0"/>
              </a:rPr>
              <a:t>A</a:t>
            </a:r>
            <a:r>
              <a:rPr lang="en" sz="1600" dirty="0">
                <a:latin typeface="Times New Roman" panose="02020603050405020304" pitchFamily="18" charset="0"/>
                <a:cs typeface="Times New Roman" panose="02020603050405020304" pitchFamily="18" charset="0"/>
              </a:rPr>
              <a:t>lert the driver when unnoticed obstacle comes on the way</a:t>
            </a:r>
            <a:endParaRPr sz="1600" dirty="0">
              <a:latin typeface="Times New Roman" panose="02020603050405020304" pitchFamily="18" charset="0"/>
              <a:cs typeface="Times New Roman" panose="02020603050405020304" pitchFamily="18" charset="0"/>
            </a:endParaRPr>
          </a:p>
        </p:txBody>
      </p:sp>
      <p:sp>
        <p:nvSpPr>
          <p:cNvPr id="73" name="Google Shape;73;p15"/>
          <p:cNvSpPr txBox="1">
            <a:spLocks noGrp="1"/>
          </p:cNvSpPr>
          <p:nvPr>
            <p:ph type="title" idx="4294967295"/>
          </p:nvPr>
        </p:nvSpPr>
        <p:spPr>
          <a:xfrm>
            <a:off x="5143500" y="966788"/>
            <a:ext cx="4000500" cy="5730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solidFill>
                  <a:schemeClr val="accent1">
                    <a:lumMod val="75000"/>
                  </a:schemeClr>
                </a:solidFill>
                <a:latin typeface="Times New Roman" panose="02020603050405020304" pitchFamily="18" charset="0"/>
                <a:cs typeface="Times New Roman" panose="02020603050405020304" pitchFamily="18" charset="0"/>
              </a:rPr>
              <a:t>Proposed System</a:t>
            </a:r>
            <a:endParaRPr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4" name="Google Shape;74;p15"/>
          <p:cNvSpPr txBox="1"/>
          <p:nvPr/>
        </p:nvSpPr>
        <p:spPr>
          <a:xfrm>
            <a:off x="311700" y="321725"/>
            <a:ext cx="50952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1">
                    <a:lumMod val="75000"/>
                  </a:schemeClr>
                </a:solidFill>
                <a:latin typeface="Times New Roman" panose="02020603050405020304" pitchFamily="18" charset="0"/>
                <a:ea typeface="Old Standard TT"/>
                <a:cs typeface="Times New Roman" panose="02020603050405020304" pitchFamily="18" charset="0"/>
                <a:sym typeface="Old Standard TT"/>
              </a:rPr>
              <a:t>PROBLEM STATEMENT</a:t>
            </a:r>
            <a:endParaRPr sz="3200" dirty="0">
              <a:solidFill>
                <a:schemeClr val="accent1">
                  <a:lumMod val="75000"/>
                </a:schemeClr>
              </a:solidFill>
              <a:latin typeface="Times New Roman" panose="02020603050405020304" pitchFamily="18" charset="0"/>
              <a:ea typeface="Old Standard TT"/>
              <a:cs typeface="Times New Roman" panose="02020603050405020304" pitchFamily="18" charset="0"/>
              <a:sym typeface="Old Standard T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28600"/>
            <a:ext cx="8520600" cy="4705350"/>
          </a:xfrm>
        </p:spPr>
        <p:txBody>
          <a:bodyPr/>
          <a:lstStyle/>
          <a:p>
            <a:pPr>
              <a:buFont typeface="Arial" panose="020B0604020202020204" pitchFamily="34" charset="0"/>
              <a:buChar char="•"/>
            </a:pPr>
            <a:r>
              <a:rPr lang="en-US" sz="2000" b="1" dirty="0">
                <a:solidFill>
                  <a:schemeClr val="accent1">
                    <a:lumMod val="75000"/>
                  </a:schemeClr>
                </a:solidFill>
                <a:latin typeface="Times New Roman" panose="02020603050405020304" pitchFamily="18" charset="0"/>
                <a:cs typeface="Times New Roman" panose="02020603050405020304" pitchFamily="18" charset="0"/>
              </a:rPr>
              <a:t>Vibration Sensor</a:t>
            </a:r>
          </a:p>
          <a:p>
            <a:pPr marL="114300" indent="0">
              <a:buNone/>
            </a:pPr>
            <a:r>
              <a:rPr lang="en-US" dirty="0">
                <a:latin typeface="Times New Roman" panose="02020603050405020304" pitchFamily="18" charset="0"/>
                <a:cs typeface="Times New Roman" panose="02020603050405020304" pitchFamily="18" charset="0"/>
              </a:rPr>
              <a:t>These are piezoelectric accelerometers that sense vibration. The sensitivity of these sensors normally ranges from 10 mV/g to 100mV/g. we use  accelerometer sensor.</a:t>
            </a:r>
          </a:p>
          <a:p>
            <a:pPr marL="11430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accent1">
                    <a:lumMod val="75000"/>
                  </a:schemeClr>
                </a:solidFill>
                <a:latin typeface="Times New Roman" panose="02020603050405020304" pitchFamily="18" charset="0"/>
                <a:cs typeface="Times New Roman" panose="02020603050405020304" pitchFamily="18" charset="0"/>
              </a:rPr>
              <a:t>Buzzer </a:t>
            </a:r>
          </a:p>
          <a:p>
            <a:pPr marL="114300" indent="0">
              <a:buNone/>
            </a:pPr>
            <a:r>
              <a:rPr lang="en-US" dirty="0">
                <a:latin typeface="Times New Roman" panose="02020603050405020304" pitchFamily="18" charset="0"/>
                <a:cs typeface="Times New Roman" panose="02020603050405020304" pitchFamily="18" charset="0"/>
              </a:rPr>
              <a:t>It is a piezoelectric buzzer uses piezoelectric effect ,that uses pulse current to drive the vibration of metal. operates at 1.5-15V DC, multi resonator oscillates and o/p 1.5-2.5KHz audio signal.</a:t>
            </a:r>
          </a:p>
          <a:p>
            <a:pPr marL="11430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accent1">
                    <a:lumMod val="75000"/>
                  </a:schemeClr>
                </a:solidFill>
                <a:latin typeface="Times New Roman" panose="02020603050405020304" pitchFamily="18" charset="0"/>
                <a:cs typeface="Times New Roman" panose="02020603050405020304" pitchFamily="18" charset="0"/>
              </a:rPr>
              <a:t>L293d Motor Driver</a:t>
            </a:r>
          </a:p>
          <a:p>
            <a:pPr marL="114300" indent="0">
              <a:buNone/>
            </a:pPr>
            <a:r>
              <a:rPr lang="en-US" dirty="0">
                <a:latin typeface="Times New Roman" panose="02020603050405020304" pitchFamily="18" charset="0"/>
                <a:cs typeface="Times New Roman" panose="02020603050405020304" pitchFamily="18" charset="0"/>
              </a:rPr>
              <a:t>The motor driver is a module for motors that allows you to control the working speed and direction of two motors simultaneously. This is designed to provide bidirectional drive currents at 5-36V.</a:t>
            </a:r>
          </a:p>
        </p:txBody>
      </p:sp>
    </p:spTree>
    <p:extLst>
      <p:ext uri="{BB962C8B-B14F-4D97-AF65-F5344CB8AC3E}">
        <p14:creationId xmlns:p14="http://schemas.microsoft.com/office/powerpoint/2010/main" val="3883427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NANO </a:t>
            </a:r>
          </a:p>
        </p:txBody>
      </p:sp>
      <p:sp>
        <p:nvSpPr>
          <p:cNvPr id="3" name="Text Placeholder 2"/>
          <p:cNvSpPr>
            <a:spLocks noGrp="1"/>
          </p:cNvSpPr>
          <p:nvPr>
            <p:ph type="body" idx="1"/>
          </p:nvPr>
        </p:nvSpPr>
        <p:spPr>
          <a:xfrm>
            <a:off x="311700" y="1171600"/>
            <a:ext cx="8520600" cy="3633864"/>
          </a:xfrm>
        </p:spPr>
        <p:txBody>
          <a:bodyPr/>
          <a:lstStyle/>
          <a:p>
            <a:pPr marL="114300" indent="0">
              <a:buNone/>
            </a:pPr>
            <a:r>
              <a:rPr lang="en-US" sz="1600" dirty="0"/>
              <a:t>Arduino board designs use a variety of microprocessors and controllers. The boards are equipped with sets of digital and analog input/output (I/O) pins that may be interfaced to various expansion boards ('shields') or breadboards (for prototyping) and other circuits. </a:t>
            </a:r>
          </a:p>
          <a:p>
            <a:pPr marL="114300" indent="0">
              <a:buNone/>
            </a:pPr>
            <a:r>
              <a:rPr lang="en-US" sz="1600" dirty="0"/>
              <a:t>The boards feature serial communications interfaces, including Universal Serial Bus (USB) on some models, which are also used for loading programs. The microcontrollers can be programmed using the C and C++ programming languages, using a standard API which is also known as the "Arduino language".</a:t>
            </a:r>
          </a:p>
          <a:p>
            <a:pPr marL="114300" indent="0">
              <a:buNone/>
            </a:pPr>
            <a:r>
              <a:rPr lang="en-US" sz="1600" dirty="0"/>
              <a:t>It consist of ATmega328 AVR microcontroller ,has a flash memory 32KB and clock 16MHz</a:t>
            </a:r>
          </a:p>
          <a:p>
            <a:pPr marL="114300" indent="0">
              <a:buNone/>
            </a:pPr>
            <a:r>
              <a:rPr lang="en-US" sz="1600" dirty="0"/>
              <a:t>8 analog and 22 digital pins (PWM pins 6)</a:t>
            </a:r>
          </a:p>
          <a:p>
            <a:pPr marL="114300" indent="0">
              <a:buNone/>
            </a:pPr>
            <a:r>
              <a:rPr lang="en-US" sz="1600" dirty="0"/>
              <a:t>Arduino microcontrollers are pre-programmed with a boot loader that simplifies uploading of programs to the on-chip flash memory. The default bootloader of the Arduino Uno is the Opti boot bootloader</a:t>
            </a:r>
          </a:p>
        </p:txBody>
      </p:sp>
    </p:spTree>
    <p:extLst>
      <p:ext uri="{BB962C8B-B14F-4D97-AF65-F5344CB8AC3E}">
        <p14:creationId xmlns:p14="http://schemas.microsoft.com/office/powerpoint/2010/main" val="1697023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TOOL</a:t>
            </a:r>
          </a:p>
        </p:txBody>
      </p:sp>
      <p:sp>
        <p:nvSpPr>
          <p:cNvPr id="3" name="Text Placeholder 2"/>
          <p:cNvSpPr>
            <a:spLocks noGrp="1"/>
          </p:cNvSpPr>
          <p:nvPr>
            <p:ph type="body" idx="1"/>
          </p:nvPr>
        </p:nvSpPr>
        <p:spPr/>
        <p:txBody>
          <a:bodyPr/>
          <a:lstStyle/>
          <a:p>
            <a:pPr marL="114300" indent="0">
              <a:buNone/>
            </a:pPr>
            <a:r>
              <a:rPr lang="en-US" sz="2400" b="1" dirty="0"/>
              <a:t>Arduino IDE :</a:t>
            </a:r>
          </a:p>
          <a:p>
            <a:r>
              <a:rPr lang="en-US" sz="1600" dirty="0"/>
              <a:t>It is used for writing code, compiling the code to check if any errors are there and uploading the code to the Arduino.</a:t>
            </a:r>
          </a:p>
          <a:p>
            <a:r>
              <a:rPr lang="en-US" sz="1600" dirty="0"/>
              <a:t>Arduino IDE is an open source software that is mainly used for writing and compiling the code into the Arduino Module.</a:t>
            </a:r>
          </a:p>
          <a:p>
            <a:r>
              <a:rPr lang="en-US" sz="1600" dirty="0"/>
              <a:t>It supports C/C++ language</a:t>
            </a:r>
          </a:p>
          <a:p>
            <a:r>
              <a:rPr lang="en-US" sz="1600" dirty="0"/>
              <a:t>It supports every available Arduino board including Arduino mega, Arduino Leonardo, Arduino Ethernet and more</a:t>
            </a:r>
          </a:p>
          <a:p>
            <a:r>
              <a:rPr lang="en-US" sz="1600" dirty="0"/>
              <a:t>When a user writes code and compiles, the IDE will generate a Hex file for the code</a:t>
            </a:r>
            <a:r>
              <a:rPr lang="en-US" sz="1600" b="1" dirty="0"/>
              <a:t>. (Hex file are </a:t>
            </a:r>
            <a:r>
              <a:rPr lang="en-US" sz="1600" b="1" dirty="0" err="1"/>
              <a:t>Hexa</a:t>
            </a:r>
            <a:r>
              <a:rPr lang="en-US" sz="1600" b="1" dirty="0"/>
              <a:t> Decimal files which are understood by Arduino)</a:t>
            </a:r>
            <a:r>
              <a:rPr lang="en-US" sz="1600" dirty="0"/>
              <a:t> and then sent to the board using a USB cable. </a:t>
            </a:r>
          </a:p>
        </p:txBody>
      </p:sp>
    </p:spTree>
    <p:extLst>
      <p:ext uri="{BB962C8B-B14F-4D97-AF65-F5344CB8AC3E}">
        <p14:creationId xmlns:p14="http://schemas.microsoft.com/office/powerpoint/2010/main" val="2275178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36187"/>
            <a:ext cx="8520600" cy="4432613"/>
          </a:xfrm>
        </p:spPr>
        <p:txBody>
          <a:bodyPr/>
          <a:lstStyle/>
          <a:p>
            <a:pPr marL="114300" indent="0">
              <a:buNone/>
            </a:pPr>
            <a:r>
              <a:rPr lang="en-US" sz="2400" b="1" dirty="0"/>
              <a:t>UBIDOTS :</a:t>
            </a:r>
          </a:p>
          <a:p>
            <a:endParaRPr lang="en-US" sz="1400" b="1" dirty="0"/>
          </a:p>
          <a:p>
            <a:r>
              <a:rPr lang="en-US" sz="1600" dirty="0"/>
              <a:t>UBIDOTS is an IOT Platform empowering innovators and industries to prototype and scale IOT projects to production. Use the UBIDOTS platform to send data to the cloud from any Internet-enabled device. </a:t>
            </a:r>
          </a:p>
          <a:p>
            <a:r>
              <a:rPr lang="en-US" sz="1600" dirty="0"/>
              <a:t>You can then configure actions and alerts based on your real-time data.</a:t>
            </a:r>
          </a:p>
          <a:p>
            <a:r>
              <a:rPr lang="en-US" sz="1600" dirty="0"/>
              <a:t> UBIDOTS offers a REST API that allows you to read and write data to the resources available: data sources, variables, values, events and insights. </a:t>
            </a:r>
          </a:p>
          <a:p>
            <a:r>
              <a:rPr lang="en-US" sz="1600" dirty="0"/>
              <a:t>The API supports both HTTP and HTTPS and an API Key is required.</a:t>
            </a:r>
          </a:p>
          <a:p>
            <a:r>
              <a:rPr lang="en-US" sz="1600" b="1" dirty="0"/>
              <a:t>Every time a device updates a sensor value in a variable, a data-point or "dot" is created. UBIDOTS stores dots that come from your devices inside variables, and these stored dots have corresponding timestamps</a:t>
            </a:r>
          </a:p>
          <a:p>
            <a:r>
              <a:rPr lang="en-US" sz="1600" b="1" dirty="0"/>
              <a:t>Variables can be values such as numerical, context such as strings</a:t>
            </a:r>
            <a:r>
              <a:rPr lang="en-US" sz="1400" b="1" dirty="0"/>
              <a:t>.  </a:t>
            </a:r>
          </a:p>
          <a:p>
            <a:endParaRPr lang="en-US" sz="1400" b="1" dirty="0"/>
          </a:p>
        </p:txBody>
      </p:sp>
    </p:spTree>
    <p:extLst>
      <p:ext uri="{BB962C8B-B14F-4D97-AF65-F5344CB8AC3E}">
        <p14:creationId xmlns:p14="http://schemas.microsoft.com/office/powerpoint/2010/main" val="335771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 diagram 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3" y="0"/>
            <a:ext cx="4818062"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 y="0"/>
            <a:ext cx="4435813" cy="1292662"/>
          </a:xfrm>
          <a:prstGeom prst="rect">
            <a:avLst/>
          </a:prstGeom>
          <a:noFill/>
        </p:spPr>
        <p:txBody>
          <a:bodyPr wrap="square" rtlCol="0">
            <a:spAutoFit/>
          </a:bodyPr>
          <a:lstStyle/>
          <a:p>
            <a:r>
              <a:rPr lang="en-US" sz="2400" b="1" dirty="0"/>
              <a:t>SOFTWARE IMPLEMENTATION</a:t>
            </a:r>
          </a:p>
          <a:p>
            <a:endParaRPr lang="en-US" b="1" dirty="0"/>
          </a:p>
          <a:p>
            <a:r>
              <a:rPr lang="en-US" b="1" dirty="0"/>
              <a:t>Arduino unit</a:t>
            </a:r>
          </a:p>
          <a:p>
            <a:endParaRPr lang="en-US" dirty="0"/>
          </a:p>
        </p:txBody>
      </p:sp>
    </p:spTree>
    <p:extLst>
      <p:ext uri="{BB962C8B-B14F-4D97-AF65-F5344CB8AC3E}">
        <p14:creationId xmlns:p14="http://schemas.microsoft.com/office/powerpoint/2010/main" val="1217994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p82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936" y="0"/>
            <a:ext cx="3889375" cy="478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69651" y="291830"/>
            <a:ext cx="3112851" cy="369332"/>
          </a:xfrm>
          <a:prstGeom prst="rect">
            <a:avLst/>
          </a:prstGeom>
          <a:noFill/>
        </p:spPr>
        <p:txBody>
          <a:bodyPr wrap="square" rtlCol="0">
            <a:spAutoFit/>
          </a:bodyPr>
          <a:lstStyle/>
          <a:p>
            <a:r>
              <a:rPr lang="en-US" dirty="0"/>
              <a:t>ESP8266 unit</a:t>
            </a:r>
          </a:p>
        </p:txBody>
      </p:sp>
    </p:spTree>
    <p:extLst>
      <p:ext uri="{BB962C8B-B14F-4D97-AF65-F5344CB8AC3E}">
        <p14:creationId xmlns:p14="http://schemas.microsoft.com/office/powerpoint/2010/main" val="3175285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164386"/>
            <a:ext cx="8657639" cy="4808305"/>
          </a:xfrm>
        </p:spPr>
        <p:txBody>
          <a:bodyPr/>
          <a:lstStyle/>
          <a:p>
            <a:pPr marL="139700" indent="0">
              <a:buNone/>
            </a:pPr>
            <a:endParaRPr lang="en-US" sz="2800" b="1" dirty="0">
              <a:latin typeface="Times New Roman" panose="02020603050405020304" pitchFamily="18" charset="0"/>
              <a:cs typeface="Times New Roman" panose="02020603050405020304" pitchFamily="18" charset="0"/>
            </a:endParaRPr>
          </a:p>
          <a:p>
            <a:pPr marL="139700" indent="0">
              <a:buNone/>
            </a:pPr>
            <a:r>
              <a:rPr lang="en-US" sz="2800" b="1" dirty="0" err="1">
                <a:latin typeface="Times New Roman" panose="02020603050405020304" pitchFamily="18" charset="0"/>
                <a:cs typeface="Times New Roman" panose="02020603050405020304" pitchFamily="18" charset="0"/>
              </a:rPr>
              <a:t>ImplementationVedio</a:t>
            </a:r>
            <a:endParaRPr lang="en-US" sz="2800" b="1" dirty="0">
              <a:latin typeface="Times New Roman" panose="02020603050405020304" pitchFamily="18" charset="0"/>
              <a:cs typeface="Times New Roman" panose="02020603050405020304" pitchFamily="18" charset="0"/>
            </a:endParaRPr>
          </a:p>
          <a:p>
            <a:pPr marL="139700" indent="0">
              <a:buNone/>
            </a:pPr>
            <a:r>
              <a:rPr lang="en-US" sz="1800" dirty="0">
                <a:hlinkClick r:id="rId2"/>
              </a:rPr>
              <a:t>https://drive.google.com/file/d/1vuV9zdcO2ioR7ldzeNKlt-gpCNgZObQ8/view?usp=sharing</a:t>
            </a:r>
            <a:endParaRPr lang="en-US" sz="1800" dirty="0"/>
          </a:p>
          <a:p>
            <a:pPr marL="139700" indent="0">
              <a:buNone/>
            </a:pPr>
            <a:endParaRPr lang="en-US" sz="2800" dirty="0">
              <a:latin typeface="Times New Roman" panose="02020603050405020304" pitchFamily="18" charset="0"/>
              <a:cs typeface="Times New Roman" panose="02020603050405020304" pitchFamily="18" charset="0"/>
            </a:endParaRPr>
          </a:p>
          <a:p>
            <a:pPr marL="139700" indent="0">
              <a:buNone/>
            </a:pPr>
            <a:endParaRPr lang="en-US" sz="2800" dirty="0">
              <a:latin typeface="Times New Roman" panose="02020603050405020304" pitchFamily="18" charset="0"/>
              <a:cs typeface="Times New Roman" panose="02020603050405020304" pitchFamily="18" charset="0"/>
            </a:endParaRPr>
          </a:p>
          <a:p>
            <a:pPr marL="139700" indent="0">
              <a:buNone/>
            </a:pPr>
            <a:r>
              <a:rPr lang="en-US" sz="2800" dirty="0">
                <a:latin typeface="Times New Roman" panose="02020603050405020304" pitchFamily="18" charset="0"/>
                <a:cs typeface="Times New Roman" panose="02020603050405020304" pitchFamily="18" charset="0"/>
              </a:rPr>
              <a:t>code =&gt;</a:t>
            </a:r>
          </a:p>
          <a:p>
            <a:pPr marL="139700" indent="0">
              <a:buNone/>
            </a:pPr>
            <a:r>
              <a:rPr lang="en-US" sz="1800" dirty="0">
                <a:hlinkClick r:id="rId3" tooltip="https://github.com/Sampanna-T/Major_Project"/>
              </a:rPr>
              <a:t>https://github.com/Sampanna-T/Major_Project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515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098" y="252919"/>
            <a:ext cx="3404681" cy="120032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RESULT</a:t>
            </a:r>
          </a:p>
          <a:p>
            <a:endParaRPr lang="en-US" sz="28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Vehicle unit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759" y="894945"/>
            <a:ext cx="6873802" cy="3968885"/>
          </a:xfrm>
          <a:prstGeom prst="rect">
            <a:avLst/>
          </a:prstGeom>
        </p:spPr>
      </p:pic>
    </p:spTree>
    <p:extLst>
      <p:ext uri="{BB962C8B-B14F-4D97-AF65-F5344CB8AC3E}">
        <p14:creationId xmlns:p14="http://schemas.microsoft.com/office/powerpoint/2010/main" val="1878422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373" y="0"/>
            <a:ext cx="5233481" cy="923330"/>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Accident status in </a:t>
            </a:r>
            <a:r>
              <a:rPr lang="en-US" b="1" dirty="0" err="1">
                <a:latin typeface="Times New Roman" panose="02020603050405020304" pitchFamily="18" charset="0"/>
                <a:cs typeface="Times New Roman" panose="02020603050405020304" pitchFamily="18" charset="0"/>
              </a:rPr>
              <a:t>ubidots</a:t>
            </a:r>
            <a:r>
              <a:rPr lang="en-US" b="1" dirty="0">
                <a:latin typeface="Times New Roman" panose="02020603050405020304" pitchFamily="18" charset="0"/>
                <a:cs typeface="Times New Roman" panose="02020603050405020304" pitchFamily="18" charset="0"/>
              </a:rPr>
              <a:t> server  before and after </a:t>
            </a:r>
            <a:r>
              <a:rPr lang="en-US"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787" t="15854" r="17021" b="31892"/>
          <a:stretch/>
        </p:blipFill>
        <p:spPr>
          <a:xfrm>
            <a:off x="272373" y="1420237"/>
            <a:ext cx="3968885" cy="3463047"/>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8723" t="24468" r="17234" b="22849"/>
          <a:stretch/>
        </p:blipFill>
        <p:spPr>
          <a:xfrm>
            <a:off x="4513634" y="1420237"/>
            <a:ext cx="4241259" cy="3463047"/>
          </a:xfrm>
          <a:prstGeom prst="rect">
            <a:avLst/>
          </a:prstGeom>
        </p:spPr>
      </p:pic>
    </p:spTree>
    <p:extLst>
      <p:ext uri="{BB962C8B-B14F-4D97-AF65-F5344CB8AC3E}">
        <p14:creationId xmlns:p14="http://schemas.microsoft.com/office/powerpoint/2010/main" val="845460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481" y="0"/>
            <a:ext cx="3521413" cy="5143500"/>
          </a:xfrm>
          <a:prstGeom prst="rect">
            <a:avLst/>
          </a:prstGeom>
        </p:spPr>
      </p:pic>
      <p:sp>
        <p:nvSpPr>
          <p:cNvPr id="3" name="Rectangle 2"/>
          <p:cNvSpPr/>
          <p:nvPr/>
        </p:nvSpPr>
        <p:spPr>
          <a:xfrm>
            <a:off x="165370" y="186321"/>
            <a:ext cx="4572000" cy="646331"/>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Mobile application </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95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741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
        <p:nvSpPr>
          <p:cNvPr id="80" name="Google Shape;80;p16"/>
          <p:cNvSpPr txBox="1">
            <a:spLocks noGrp="1"/>
          </p:cNvSpPr>
          <p:nvPr>
            <p:ph type="body" idx="1"/>
          </p:nvPr>
        </p:nvSpPr>
        <p:spPr>
          <a:xfrm>
            <a:off x="311700" y="653025"/>
            <a:ext cx="8520600" cy="4224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700" dirty="0">
                <a:latin typeface="Times New Roman"/>
                <a:ea typeface="Times New Roman"/>
                <a:cs typeface="Times New Roman"/>
                <a:sym typeface="Times New Roman"/>
              </a:rPr>
              <a:t>1)</a:t>
            </a:r>
            <a:endParaRPr sz="17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700" u="sng" dirty="0">
                <a:latin typeface="Times New Roman"/>
                <a:ea typeface="Times New Roman"/>
                <a:cs typeface="Times New Roman"/>
                <a:sym typeface="Times New Roman"/>
              </a:rPr>
              <a:t>AUTHOR</a:t>
            </a:r>
            <a:r>
              <a:rPr lang="en" sz="1700" dirty="0">
                <a:latin typeface="Times New Roman"/>
                <a:ea typeface="Times New Roman"/>
                <a:cs typeface="Times New Roman"/>
                <a:sym typeface="Times New Roman"/>
              </a:rPr>
              <a:t> : </a:t>
            </a:r>
            <a:endParaRPr sz="17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700" dirty="0">
                <a:latin typeface="Times New Roman"/>
                <a:ea typeface="Times New Roman"/>
                <a:cs typeface="Times New Roman"/>
                <a:sym typeface="Times New Roman"/>
              </a:rPr>
              <a:t>Prashant Kapri, Shubham Patane and Arul Shalon A presented an idea on  </a:t>
            </a:r>
            <a:r>
              <a:rPr lang="en" sz="1700" b="1" dirty="0">
                <a:solidFill>
                  <a:srgbClr val="FF0000"/>
                </a:solidFill>
                <a:latin typeface="Times New Roman"/>
                <a:ea typeface="Times New Roman"/>
                <a:cs typeface="Times New Roman"/>
                <a:sym typeface="Times New Roman"/>
              </a:rPr>
              <a:t>Accident detection     and Alert system </a:t>
            </a:r>
            <a:r>
              <a:rPr lang="en" sz="1700" dirty="0">
                <a:solidFill>
                  <a:srgbClr val="000000"/>
                </a:solidFill>
                <a:latin typeface="Times New Roman"/>
                <a:ea typeface="Times New Roman"/>
                <a:cs typeface="Times New Roman"/>
                <a:sym typeface="Times New Roman"/>
              </a:rPr>
              <a:t>in 2018.</a:t>
            </a:r>
            <a:endParaRPr sz="17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700" u="sng" dirty="0">
                <a:solidFill>
                  <a:srgbClr val="000000"/>
                </a:solidFill>
                <a:latin typeface="Times New Roman"/>
                <a:ea typeface="Times New Roman"/>
                <a:cs typeface="Times New Roman"/>
                <a:sym typeface="Times New Roman"/>
              </a:rPr>
              <a:t>IDEA</a:t>
            </a:r>
            <a:r>
              <a:rPr lang="en" sz="1700" dirty="0">
                <a:solidFill>
                  <a:srgbClr val="000000"/>
                </a:solidFill>
                <a:latin typeface="Times New Roman"/>
                <a:ea typeface="Times New Roman"/>
                <a:cs typeface="Times New Roman"/>
                <a:sym typeface="Times New Roman"/>
              </a:rPr>
              <a:t> : In the project they have used a smart phone application called ADAS software which helps in finding whether accident occured or not by using the sensors present in the mobile phone (like accelerometer). It basically stores the accident related information in the ADAS software, so the internet is mandatory.</a:t>
            </a:r>
            <a:endParaRPr sz="17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12908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330" y="0"/>
            <a:ext cx="4054973" cy="4902740"/>
          </a:xfrm>
          <a:prstGeom prst="rect">
            <a:avLst/>
          </a:prstGeom>
        </p:spPr>
      </p:pic>
      <p:sp>
        <p:nvSpPr>
          <p:cNvPr id="5" name="TextBox 4"/>
          <p:cNvSpPr txBox="1"/>
          <p:nvPr/>
        </p:nvSpPr>
        <p:spPr>
          <a:xfrm>
            <a:off x="0" y="0"/>
            <a:ext cx="4202349"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SMS message to number and the location of accident on the map</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345" r="-1345" b="56536"/>
          <a:stretch/>
        </p:blipFill>
        <p:spPr>
          <a:xfrm>
            <a:off x="350197" y="1206231"/>
            <a:ext cx="3852152" cy="3443590"/>
          </a:xfrm>
          <a:prstGeom prst="rect">
            <a:avLst/>
          </a:prstGeom>
        </p:spPr>
      </p:pic>
    </p:spTree>
    <p:extLst>
      <p:ext uri="{BB962C8B-B14F-4D97-AF65-F5344CB8AC3E}">
        <p14:creationId xmlns:p14="http://schemas.microsoft.com/office/powerpoint/2010/main" val="2928134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485"/>
              </a:spcAft>
              <a:buClr>
                <a:schemeClr val="dk1"/>
              </a:buClr>
              <a:buSzPts val="1100"/>
              <a:buFont typeface="Arial"/>
              <a:buNone/>
            </a:pPr>
            <a:r>
              <a:rPr lang="en" dirty="0">
                <a:latin typeface="Times New Roman"/>
                <a:ea typeface="Times New Roman"/>
                <a:cs typeface="Times New Roman"/>
                <a:sym typeface="Times New Roman"/>
              </a:rPr>
              <a:t>ADVANTAGES </a:t>
            </a:r>
            <a:endParaRPr sz="4000" dirty="0"/>
          </a:p>
        </p:txBody>
      </p:sp>
      <p:sp>
        <p:nvSpPr>
          <p:cNvPr id="160" name="Google Shape;160;p25"/>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As soon as accident occurs, the message is sent to the nearby hospital which saves the time in case of emergency.</a:t>
            </a:r>
            <a:endParaRPr sz="18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Low cost for maintenance.</a:t>
            </a:r>
            <a:endParaRPr sz="18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Can be used by any moving vehicle as it is not bulky.</a:t>
            </a:r>
          </a:p>
          <a:p>
            <a:pPr lvl="0"/>
            <a:r>
              <a:rPr lang="en-US" sz="1800" dirty="0">
                <a:latin typeface="Times New Roman" panose="02020603050405020304" pitchFamily="18" charset="0"/>
                <a:cs typeface="Times New Roman" panose="02020603050405020304" pitchFamily="18" charset="0"/>
              </a:rPr>
              <a:t>The alert message regarding the accident is sent automatically.</a:t>
            </a:r>
          </a:p>
          <a:p>
            <a:pPr lvl="0"/>
            <a:r>
              <a:rPr lang="en-US" sz="1800" dirty="0">
                <a:latin typeface="Times New Roman" panose="02020603050405020304" pitchFamily="18" charset="0"/>
                <a:cs typeface="Times New Roman" panose="02020603050405020304" pitchFamily="18" charset="0"/>
              </a:rPr>
              <a:t>This system can be used for a social cause.</a:t>
            </a:r>
          </a:p>
          <a:p>
            <a:pPr lvl="0"/>
            <a:r>
              <a:rPr lang="en-US" sz="1800" dirty="0">
                <a:latin typeface="Times New Roman" panose="02020603050405020304" pitchFamily="18" charset="0"/>
                <a:cs typeface="Times New Roman" panose="02020603050405020304" pitchFamily="18" charset="0"/>
              </a:rPr>
              <a:t>It does not need any operation manually.</a:t>
            </a:r>
          </a:p>
          <a:p>
            <a:pPr marL="457200" lvl="0" indent="-342900" algn="l" rtl="0">
              <a:lnSpc>
                <a:spcPct val="115000"/>
              </a:lnSpc>
              <a:spcBef>
                <a:spcPts val="0"/>
              </a:spcBef>
              <a:spcAft>
                <a:spcPts val="0"/>
              </a:spcAft>
              <a:buSzPts val="1800"/>
              <a:buChar char="●"/>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latin typeface="Times New Roman" panose="02020603050405020304" pitchFamily="18" charset="0"/>
                <a:cs typeface="Times New Roman" panose="02020603050405020304" pitchFamily="18" charset="0"/>
              </a:rPr>
              <a:t>LIMITATIONS</a:t>
            </a:r>
            <a:endParaRPr dirty="0">
              <a:latin typeface="Times New Roman" panose="02020603050405020304" pitchFamily="18" charset="0"/>
              <a:cs typeface="Times New Roman" panose="02020603050405020304" pitchFamily="18" charset="0"/>
            </a:endParaRPr>
          </a:p>
        </p:txBody>
      </p:sp>
      <p:sp>
        <p:nvSpPr>
          <p:cNvPr id="166" name="Google Shape;166;p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The whole system is based on the fact that network is available, if network fails then the entire system fails.</a:t>
            </a:r>
            <a:endParaRPr sz="18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Constant supply of power is essential and incase batteries are used it has to be replaced every time when it gets discharged completely.</a:t>
            </a:r>
          </a:p>
          <a:p>
            <a:pPr marL="457200" lvl="0" indent="-342900" algn="l" rtl="0">
              <a:lnSpc>
                <a:spcPct val="115000"/>
              </a:lnSpc>
              <a:spcBef>
                <a:spcPts val="0"/>
              </a:spcBef>
              <a:spcAft>
                <a:spcPts val="0"/>
              </a:spcAft>
              <a:buSzPts val="1800"/>
              <a:buChar char="●"/>
            </a:pPr>
            <a:r>
              <a:rPr lang="en-US" sz="1800" dirty="0">
                <a:latin typeface="Times New Roman" panose="02020603050405020304" pitchFamily="18" charset="0"/>
                <a:cs typeface="Times New Roman" panose="02020603050405020304" pitchFamily="18" charset="0"/>
              </a:rPr>
              <a:t>G</a:t>
            </a:r>
            <a:r>
              <a:rPr lang="en" sz="1800" dirty="0">
                <a:latin typeface="Times New Roman" panose="02020603050405020304" pitchFamily="18" charset="0"/>
                <a:cs typeface="Times New Roman" panose="02020603050405020304" pitchFamily="18" charset="0"/>
              </a:rPr>
              <a:t>ps receiver consumes more power.</a:t>
            </a:r>
            <a:endParaRPr sz="18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Might have a bit of delay because of all the circuit components.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59200" y="156400"/>
            <a:ext cx="5180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t> </a:t>
            </a:r>
            <a:r>
              <a:rPr lang="en" dirty="0">
                <a:latin typeface="Times New Roman" panose="02020603050405020304" pitchFamily="18" charset="0"/>
                <a:cs typeface="Times New Roman" panose="02020603050405020304" pitchFamily="18" charset="0"/>
              </a:rPr>
              <a:t>FUTURE ENHANCEMENT</a:t>
            </a:r>
            <a:endParaRPr dirty="0">
              <a:latin typeface="Times New Roman" panose="02020603050405020304" pitchFamily="18" charset="0"/>
              <a:cs typeface="Times New Roman" panose="02020603050405020304" pitchFamily="18" charset="0"/>
            </a:endParaRPr>
          </a:p>
        </p:txBody>
      </p:sp>
      <p:sp>
        <p:nvSpPr>
          <p:cNvPr id="172" name="Google Shape;172;p27"/>
          <p:cNvSpPr txBox="1">
            <a:spLocks noGrp="1"/>
          </p:cNvSpPr>
          <p:nvPr>
            <p:ph type="body" idx="1"/>
          </p:nvPr>
        </p:nvSpPr>
        <p:spPr>
          <a:xfrm>
            <a:off x="311700" y="1152475"/>
            <a:ext cx="4098300" cy="3416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800" dirty="0">
                <a:latin typeface="Times New Roman" panose="02020603050405020304" pitchFamily="18" charset="0"/>
                <a:cs typeface="Times New Roman" panose="02020603050405020304" pitchFamily="18" charset="0"/>
              </a:rPr>
              <a:t>The proposed system deals with the detection of the accidents. But this can be extended by providing medication to the victims at the accident spot.</a:t>
            </a:r>
            <a:endParaRPr sz="18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 sz="1800" dirty="0">
                <a:latin typeface="Times New Roman" panose="02020603050405020304" pitchFamily="18" charset="0"/>
                <a:cs typeface="Times New Roman" panose="02020603050405020304" pitchFamily="18" charset="0"/>
              </a:rPr>
              <a:t> By increasing the technology we can also avoid accidents by providing alerts systems that can stop the vehicle to overcome the accidents. </a:t>
            </a:r>
            <a:endParaRPr sz="1800" dirty="0">
              <a:latin typeface="Times New Roman" panose="02020603050405020304" pitchFamily="18" charset="0"/>
              <a:cs typeface="Times New Roman" panose="02020603050405020304" pitchFamily="18" charset="0"/>
            </a:endParaRPr>
          </a:p>
        </p:txBody>
      </p:sp>
      <p:sp>
        <p:nvSpPr>
          <p:cNvPr id="173" name="Google Shape;173;p27"/>
          <p:cNvSpPr txBox="1">
            <a:spLocks noGrp="1"/>
          </p:cNvSpPr>
          <p:nvPr>
            <p:ph type="title" idx="4294967295"/>
          </p:nvPr>
        </p:nvSpPr>
        <p:spPr>
          <a:xfrm>
            <a:off x="4498975" y="157163"/>
            <a:ext cx="4645025" cy="57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latin typeface="Times New Roman" panose="02020603050405020304" pitchFamily="18" charset="0"/>
                <a:cs typeface="Times New Roman" panose="02020603050405020304" pitchFamily="18" charset="0"/>
              </a:rPr>
              <a:t>         APPLICATIONS</a:t>
            </a:r>
            <a:endParaRPr dirty="0">
              <a:latin typeface="Times New Roman" panose="02020603050405020304" pitchFamily="18" charset="0"/>
              <a:cs typeface="Times New Roman" panose="02020603050405020304" pitchFamily="18" charset="0"/>
            </a:endParaRPr>
          </a:p>
        </p:txBody>
      </p:sp>
      <p:sp>
        <p:nvSpPr>
          <p:cNvPr id="174" name="Google Shape;174;p27"/>
          <p:cNvSpPr txBox="1">
            <a:spLocks noGrp="1"/>
          </p:cNvSpPr>
          <p:nvPr>
            <p:ph type="body" idx="4294967295"/>
          </p:nvPr>
        </p:nvSpPr>
        <p:spPr>
          <a:xfrm>
            <a:off x="5045075" y="1119188"/>
            <a:ext cx="4098925" cy="3416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US" sz="1800" dirty="0">
                <a:latin typeface="Times New Roman" panose="02020603050405020304" pitchFamily="18" charset="0"/>
                <a:cs typeface="Times New Roman" panose="02020603050405020304" pitchFamily="18" charset="0"/>
              </a:rPr>
              <a:t>Stolen vehicle recovery </a:t>
            </a:r>
            <a:endParaRPr sz="18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1800" dirty="0">
                <a:latin typeface="Times New Roman" panose="02020603050405020304" pitchFamily="18" charset="0"/>
                <a:cs typeface="Times New Roman" panose="02020603050405020304" pitchFamily="18" charset="0"/>
              </a:rPr>
              <a:t>T</a:t>
            </a:r>
            <a:r>
              <a:rPr lang="en" sz="1800" dirty="0">
                <a:latin typeface="Times New Roman" panose="02020603050405020304" pitchFamily="18" charset="0"/>
                <a:cs typeface="Times New Roman" panose="02020603050405020304" pitchFamily="18" charset="0"/>
              </a:rPr>
              <a:t>his system can be integrated with air bags system </a:t>
            </a:r>
          </a:p>
          <a:p>
            <a:pPr marL="457200" lvl="0" indent="-330200" algn="l" rtl="0">
              <a:lnSpc>
                <a:spcPct val="115000"/>
              </a:lnSpc>
              <a:spcBef>
                <a:spcPts val="0"/>
              </a:spcBef>
              <a:spcAft>
                <a:spcPts val="0"/>
              </a:spcAft>
              <a:buSzPts val="1600"/>
              <a:buChar char="●"/>
            </a:pPr>
            <a:r>
              <a:rPr lang="en-US" sz="1800" dirty="0">
                <a:latin typeface="Times New Roman" panose="02020603050405020304" pitchFamily="18" charset="0"/>
                <a:cs typeface="Times New Roman" panose="02020603050405020304" pitchFamily="18" charset="0"/>
              </a:rPr>
              <a:t>S</a:t>
            </a:r>
            <a:r>
              <a:rPr lang="en" sz="1800" dirty="0">
                <a:latin typeface="Times New Roman" panose="02020603050405020304" pitchFamily="18" charset="0"/>
                <a:cs typeface="Times New Roman" panose="02020603050405020304" pitchFamily="18" charset="0"/>
              </a:rPr>
              <a:t>chool bus, cab companies to detect if any accident occurs.</a:t>
            </a:r>
          </a:p>
          <a:p>
            <a:pPr marL="457200" lvl="0" indent="-330200" algn="l" rtl="0">
              <a:lnSpc>
                <a:spcPct val="115000"/>
              </a:lnSpc>
              <a:spcBef>
                <a:spcPts val="0"/>
              </a:spcBef>
              <a:spcAft>
                <a:spcPts val="0"/>
              </a:spcAft>
              <a:buSzPts val="1600"/>
              <a:buChar char="●"/>
            </a:pPr>
            <a:r>
              <a:rPr lang="en-US" sz="1800" dirty="0">
                <a:latin typeface="Times New Roman" panose="02020603050405020304" pitchFamily="18" charset="0"/>
                <a:cs typeface="Times New Roman" panose="02020603050405020304" pitchFamily="18" charset="0"/>
              </a:rPr>
              <a:t>T</a:t>
            </a:r>
            <a:r>
              <a:rPr lang="en" sz="1800" dirty="0">
                <a:latin typeface="Times New Roman" panose="02020603050405020304" pitchFamily="18" charset="0"/>
                <a:cs typeface="Times New Roman" panose="02020603050405020304" pitchFamily="18" charset="0"/>
              </a:rPr>
              <a:t>his can be implemented to brake system to avoid accident and control speed. </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lvl="0"/>
            <a:r>
              <a:rPr lang="en-US" dirty="0"/>
              <a:t> CONCLUSIONS</a:t>
            </a:r>
            <a:endParaRPr dirty="0"/>
          </a:p>
        </p:txBody>
      </p:sp>
      <p:sp>
        <p:nvSpPr>
          <p:cNvPr id="180" name="Google Shape;180;p28"/>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27000" marR="33020" lvl="0" indent="0" algn="just">
              <a:lnSpc>
                <a:spcPct val="146250"/>
              </a:lnSpc>
              <a:buSzPts val="1600"/>
              <a:buNone/>
            </a:pPr>
            <a:r>
              <a:rPr lang="en-US" sz="1600" dirty="0">
                <a:solidFill>
                  <a:schemeClr val="tx1"/>
                </a:solidFill>
                <a:latin typeface="Times New Roman"/>
                <a:ea typeface="Times New Roman"/>
                <a:cs typeface="Times New Roman"/>
                <a:sym typeface="Times New Roman"/>
              </a:rPr>
              <a:t>The proposed system is developed to provide the information about the accident </a:t>
            </a:r>
            <a:r>
              <a:rPr lang="en-US" sz="1600" dirty="0" err="1">
                <a:solidFill>
                  <a:schemeClr val="tx1"/>
                </a:solidFill>
                <a:latin typeface="Times New Roman"/>
                <a:ea typeface="Times New Roman"/>
                <a:cs typeface="Times New Roman"/>
                <a:sym typeface="Times New Roman"/>
              </a:rPr>
              <a:t>occured</a:t>
            </a:r>
            <a:r>
              <a:rPr lang="en-US" sz="1600" dirty="0">
                <a:solidFill>
                  <a:schemeClr val="tx1"/>
                </a:solidFill>
                <a:latin typeface="Times New Roman"/>
                <a:ea typeface="Times New Roman"/>
                <a:cs typeface="Times New Roman"/>
                <a:sym typeface="Times New Roman"/>
              </a:rPr>
              <a:t> and the location of the accident. It helps to easily provide the assistant and help to the victim of the accident. This system uses GPS module to locate the vehicle. The system alerts driver if obstacle is very near to the car. The SMS is sent to the emergency number. The use of Automatic vehicle accident alert system to minimize unwanted accidents to a great extent compared to normal behavior. </a:t>
            </a:r>
            <a:endParaRPr sz="16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REFERENCE</a:t>
            </a:r>
            <a:endParaRPr dirty="0"/>
          </a:p>
        </p:txBody>
      </p:sp>
      <p:sp>
        <p:nvSpPr>
          <p:cNvPr id="186" name="Google Shape;186;p29"/>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lvl="0" indent="0">
              <a:buNone/>
            </a:pPr>
            <a:r>
              <a:rPr lang="en" sz="1600" dirty="0"/>
              <a:t>[1] </a:t>
            </a:r>
            <a:r>
              <a:rPr lang="en-US" sz="1600" dirty="0"/>
              <a:t>“GSM &amp; GPS Based Vehicle Theft Control System” </a:t>
            </a:r>
            <a:r>
              <a:rPr lang="en-US" sz="1600" dirty="0">
                <a:latin typeface="Times New Roman" panose="02020603050405020304" pitchFamily="18" charset="0"/>
                <a:cs typeface="Times New Roman" panose="02020603050405020304" pitchFamily="18" charset="0"/>
              </a:rPr>
              <a:t>  S.S. </a:t>
            </a:r>
            <a:r>
              <a:rPr lang="en-US" sz="1600" dirty="0" err="1">
                <a:latin typeface="Times New Roman" panose="02020603050405020304" pitchFamily="18" charset="0"/>
                <a:cs typeface="Times New Roman" panose="02020603050405020304" pitchFamily="18" charset="0"/>
              </a:rPr>
              <a:t>Kanese</a:t>
            </a:r>
            <a:r>
              <a:rPr lang="en-US" sz="1600" dirty="0">
                <a:latin typeface="Times New Roman" panose="02020603050405020304" pitchFamily="18" charset="0"/>
                <a:cs typeface="Times New Roman" panose="02020603050405020304" pitchFamily="18" charset="0"/>
              </a:rPr>
              <a:t>, S.A. Yadav, S.B </a:t>
            </a:r>
            <a:r>
              <a:rPr lang="en-US" sz="1600" dirty="0" err="1">
                <a:latin typeface="Times New Roman" panose="02020603050405020304" pitchFamily="18" charset="0"/>
                <a:cs typeface="Times New Roman" panose="02020603050405020304" pitchFamily="18" charset="0"/>
              </a:rPr>
              <a:t>Jadav</a:t>
            </a:r>
            <a:r>
              <a:rPr lang="en-US" sz="1600" dirty="0">
                <a:latin typeface="Times New Roman" panose="02020603050405020304" pitchFamily="18" charset="0"/>
                <a:cs typeface="Times New Roman" panose="02020603050405020304" pitchFamily="18" charset="0"/>
              </a:rPr>
              <a:t>, M.M Kadam (IRJET--</a:t>
            </a:r>
            <a:r>
              <a:rPr lang="en-US" sz="1600" dirty="0"/>
              <a:t> Volume: 05 Issue: 03 | Mar-2018</a:t>
            </a:r>
            <a:r>
              <a:rPr lang="en-US" sz="1600" dirty="0">
                <a:latin typeface="Times New Roman" panose="02020603050405020304" pitchFamily="18" charset="0"/>
                <a:cs typeface="Times New Roman" panose="02020603050405020304" pitchFamily="18" charset="0"/>
              </a:rPr>
              <a:t>).</a:t>
            </a:r>
          </a:p>
          <a:p>
            <a:pPr marL="0" lvl="0" indent="0">
              <a:buNone/>
            </a:pPr>
            <a:endParaRPr lang="en" sz="1600" dirty="0"/>
          </a:p>
          <a:p>
            <a:pPr marL="0" lvl="0" indent="0">
              <a:buNone/>
            </a:pPr>
            <a:r>
              <a:rPr lang="en" sz="1600" dirty="0"/>
              <a:t>[2] </a:t>
            </a:r>
            <a:r>
              <a:rPr lang="en-US" sz="1600" dirty="0">
                <a:latin typeface="Times New Roman" panose="02020603050405020304" pitchFamily="18" charset="0"/>
                <a:cs typeface="Times New Roman" panose="02020603050405020304" pitchFamily="18" charset="0"/>
              </a:rPr>
              <a:t>Automatic Vehicle Accident Detection and Messaging System Using GSM and GPS Modem by </a:t>
            </a:r>
            <a:r>
              <a:rPr lang="en-US" sz="1600" dirty="0" err="1">
                <a:latin typeface="Times New Roman" panose="02020603050405020304" pitchFamily="18" charset="0"/>
                <a:cs typeface="Times New Roman" panose="02020603050405020304" pitchFamily="18" charset="0"/>
              </a:rPr>
              <a:t>Nimisha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Chaturvedi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Pallika</a:t>
            </a:r>
            <a:r>
              <a:rPr lang="en-US" sz="1600" dirty="0">
                <a:latin typeface="Times New Roman" panose="02020603050405020304" pitchFamily="18" charset="0"/>
                <a:cs typeface="Times New Roman" panose="02020603050405020304" pitchFamily="18" charset="0"/>
              </a:rPr>
              <a:t> Srivastava</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(IRJET--Volume: 05 Issue: 03 | Mar-2018)</a:t>
            </a:r>
          </a:p>
          <a:p>
            <a:pPr marL="0" lvl="0" indent="0">
              <a:buNone/>
            </a:pPr>
            <a:endParaRPr lang="en" sz="1600" i="1" dirty="0"/>
          </a:p>
          <a:p>
            <a:pPr marL="0" indent="0">
              <a:buNone/>
            </a:pPr>
            <a:r>
              <a:rPr lang="en" sz="1600" dirty="0"/>
              <a:t> [3]</a:t>
            </a:r>
            <a:r>
              <a:rPr lang="en-US" sz="1600" dirty="0">
                <a:latin typeface="Times New Roman" panose="02020603050405020304" pitchFamily="18" charset="0"/>
                <a:cs typeface="Times New Roman" panose="02020603050405020304" pitchFamily="18" charset="0"/>
              </a:rPr>
              <a:t> WOMEN SAFETY DEVICE WITH GPS, GSM AND HEALTH MONITORING SYSTEM </a:t>
            </a:r>
            <a:r>
              <a:rPr lang="en-US" sz="1600" dirty="0" err="1">
                <a:latin typeface="Times New Roman" panose="02020603050405020304" pitchFamily="18" charset="0"/>
                <a:cs typeface="Times New Roman" panose="02020603050405020304" pitchFamily="18" charset="0"/>
              </a:rPr>
              <a:t>Piyush</a:t>
            </a:r>
            <a:r>
              <a:rPr lang="en-US" sz="1600" dirty="0">
                <a:latin typeface="Times New Roman" panose="02020603050405020304" pitchFamily="18" charset="0"/>
                <a:cs typeface="Times New Roman" panose="02020603050405020304" pitchFamily="18" charset="0"/>
              </a:rPr>
              <a:t> Kumar Verma1, </a:t>
            </a:r>
            <a:r>
              <a:rPr lang="en-US" sz="1600" dirty="0" err="1">
                <a:latin typeface="Times New Roman" panose="02020603050405020304" pitchFamily="18" charset="0"/>
                <a:cs typeface="Times New Roman" panose="02020603050405020304" pitchFamily="18" charset="0"/>
              </a:rPr>
              <a:t>Arpit</a:t>
            </a:r>
            <a:r>
              <a:rPr lang="en-US" sz="1600" dirty="0">
                <a:latin typeface="Times New Roman" panose="02020603050405020304" pitchFamily="18" charset="0"/>
                <a:cs typeface="Times New Roman" panose="02020603050405020304" pitchFamily="18" charset="0"/>
              </a:rPr>
              <a:t> Sharma2, </a:t>
            </a:r>
            <a:r>
              <a:rPr lang="en-US" sz="1600" dirty="0" err="1">
                <a:latin typeface="Times New Roman" panose="02020603050405020304" pitchFamily="18" charset="0"/>
                <a:cs typeface="Times New Roman" panose="02020603050405020304" pitchFamily="18" charset="0"/>
              </a:rPr>
              <a:t>Dhruv</a:t>
            </a:r>
            <a:r>
              <a:rPr lang="en-US" sz="1600" dirty="0">
                <a:latin typeface="Times New Roman" panose="02020603050405020304" pitchFamily="18" charset="0"/>
                <a:cs typeface="Times New Roman" panose="02020603050405020304" pitchFamily="18" charset="0"/>
              </a:rPr>
              <a:t> Varshney3, Manish Zadoo4(IRJET--</a:t>
            </a:r>
            <a:r>
              <a:rPr lang="en-US" sz="1600" dirty="0"/>
              <a:t>Volume: 05 Issue: 03 | Mar-2018 </a:t>
            </a:r>
            <a:r>
              <a:rPr lang="en-US" sz="1600" dirty="0">
                <a:latin typeface="Times New Roman" panose="02020603050405020304" pitchFamily="18" charset="0"/>
                <a:cs typeface="Times New Roman" panose="02020603050405020304" pitchFamily="18" charset="0"/>
              </a:rPr>
              <a:t>)</a:t>
            </a:r>
          </a:p>
          <a:p>
            <a:pPr marL="0" lvl="0" indent="0" algn="l" rtl="0">
              <a:lnSpc>
                <a:spcPct val="115000"/>
              </a:lnSpc>
              <a:spcBef>
                <a:spcPts val="0"/>
              </a:spcBef>
              <a:spcAft>
                <a:spcPts val="0"/>
              </a:spcAft>
              <a:buSzPts val="1800"/>
              <a:buNone/>
            </a:pPr>
            <a:endParaRPr sz="1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body" idx="1"/>
          </p:nvPr>
        </p:nvSpPr>
        <p:spPr>
          <a:xfrm>
            <a:off x="239781" y="158229"/>
            <a:ext cx="8520600" cy="4359300"/>
          </a:xfrm>
          <a:prstGeom prst="rect">
            <a:avLst/>
          </a:prstGeom>
          <a:noFill/>
          <a:ln>
            <a:noFill/>
          </a:ln>
        </p:spPr>
        <p:txBody>
          <a:bodyPr spcFirstLastPara="1" wrap="square" lIns="91425" tIns="91425" rIns="91425" bIns="91425" anchor="t" anchorCtr="0">
            <a:noAutofit/>
          </a:bodyPr>
          <a:lstStyle/>
          <a:p>
            <a:pPr marL="0" lvl="0" indent="0">
              <a:buNone/>
            </a:pPr>
            <a:r>
              <a:rPr lang="en" sz="1600" dirty="0"/>
              <a:t>[4]</a:t>
            </a:r>
            <a:r>
              <a:rPr lang="en-US" sz="1600" dirty="0"/>
              <a:t> GPS Based Real Time Vehicle Tracking System for Kid’s Safety Using RFID and GSM.(IJARIIT-- Volume: 04 Issue: 01 | 2018)</a:t>
            </a:r>
            <a:endParaRPr sz="1600" dirty="0"/>
          </a:p>
          <a:p>
            <a:pPr marL="0" lvl="0" indent="0">
              <a:spcBef>
                <a:spcPts val="1600"/>
              </a:spcBef>
              <a:spcAft>
                <a:spcPts val="1600"/>
              </a:spcAft>
              <a:buNone/>
            </a:pPr>
            <a:r>
              <a:rPr lang="en" sz="1600" dirty="0"/>
              <a:t>[5] </a:t>
            </a:r>
            <a:r>
              <a:rPr lang="en-US" sz="1600" dirty="0"/>
              <a:t>Marie Bernadette </a:t>
            </a:r>
            <a:r>
              <a:rPr lang="en-US" sz="1600" dirty="0" err="1"/>
              <a:t>Pautet</a:t>
            </a:r>
            <a:r>
              <a:rPr lang="en-US" sz="1600" dirty="0"/>
              <a:t> and Michel </a:t>
            </a:r>
            <a:r>
              <a:rPr lang="en-US" sz="1600" dirty="0" err="1"/>
              <a:t>Mauley</a:t>
            </a:r>
            <a:r>
              <a:rPr lang="en-US" sz="1600" dirty="0"/>
              <a:t>, “The GSM system for mobile communications,” 1992. </a:t>
            </a:r>
            <a:endParaRPr sz="1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body" idx="1"/>
          </p:nvPr>
        </p:nvSpPr>
        <p:spPr>
          <a:xfrm>
            <a:off x="2857975" y="1828475"/>
            <a:ext cx="3277200" cy="59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400"/>
              <a:t>THANK YOU</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4294967295"/>
          </p:nvPr>
        </p:nvSpPr>
        <p:spPr>
          <a:xfrm>
            <a:off x="0" y="120650"/>
            <a:ext cx="8521700" cy="475615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700" u="sng">
                <a:latin typeface="Times New Roman"/>
                <a:ea typeface="Times New Roman"/>
                <a:cs typeface="Times New Roman"/>
                <a:sym typeface="Times New Roman"/>
              </a:rPr>
              <a:t>ADVANTAGES</a:t>
            </a:r>
            <a:r>
              <a:rPr lang="en" sz="1700">
                <a:latin typeface="Times New Roman"/>
                <a:ea typeface="Times New Roman"/>
                <a:cs typeface="Times New Roman"/>
                <a:sym typeface="Times New Roman"/>
              </a:rPr>
              <a:t> :  </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No additional hardware is required (mobile phone is sufficient).</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Even tracking the location and velocity of the vehicle can be easily calculated by using the GPS and accelerometer present in the vehicle.</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Maintenance cost is less.</a:t>
            </a:r>
            <a:endParaRPr sz="17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700" u="sng">
                <a:latin typeface="Times New Roman"/>
                <a:ea typeface="Times New Roman"/>
                <a:cs typeface="Times New Roman"/>
                <a:sym typeface="Times New Roman"/>
              </a:rPr>
              <a:t>LIMITATIONS</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Requires internet all the time.</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Readings from the accelerometer may give positive response (i.e even if brake is applied suddenly the accelerometer says that accident is detected)</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User has to carry mobile phone all the time.</a:t>
            </a:r>
            <a:endParaRPr sz="1700">
              <a:latin typeface="Times New Roman"/>
              <a:ea typeface="Times New Roman"/>
              <a:cs typeface="Times New Roman"/>
              <a:sym typeface="Times New Roman"/>
            </a:endParaRPr>
          </a:p>
        </p:txBody>
      </p:sp>
    </p:spTree>
    <p:extLst>
      <p:ext uri="{BB962C8B-B14F-4D97-AF65-F5344CB8AC3E}">
        <p14:creationId xmlns:p14="http://schemas.microsoft.com/office/powerpoint/2010/main" val="349403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311700" y="137050"/>
            <a:ext cx="8520600" cy="474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latin typeface="Times New Roman"/>
                <a:ea typeface="Times New Roman"/>
                <a:cs typeface="Times New Roman"/>
                <a:sym typeface="Times New Roman"/>
              </a:rPr>
              <a:t>PROPOSED SYSTEM</a:t>
            </a:r>
            <a:r>
              <a:rPr lang="e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In our system Internet is mandatory </a:t>
            </a:r>
            <a:r>
              <a:rPr lang="en-US" dirty="0">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Reading is not taken only from accelerometer, even vibration sensor is also used which decreases the chances of false responses.</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User need not carry the smart phone all the time but internet connection is mandatory.</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76563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body" idx="1"/>
          </p:nvPr>
        </p:nvSpPr>
        <p:spPr>
          <a:xfrm>
            <a:off x="311700" y="104800"/>
            <a:ext cx="8520600" cy="4692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u="sng">
                <a:latin typeface="Times New Roman"/>
                <a:ea typeface="Times New Roman"/>
                <a:cs typeface="Times New Roman"/>
                <a:sym typeface="Times New Roman"/>
              </a:rPr>
              <a:t>AUTHOR</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T Kalyani, S monika, B Naresh, Mahendra Vucha</a:t>
            </a:r>
            <a:r>
              <a:rPr lang="en" sz="1700">
                <a:latin typeface="Times New Roman"/>
                <a:ea typeface="Times New Roman"/>
                <a:cs typeface="Times New Roman"/>
                <a:sym typeface="Times New Roman"/>
              </a:rPr>
              <a:t> presented an idea on </a:t>
            </a:r>
            <a:r>
              <a:rPr lang="en" sz="1700" b="1">
                <a:solidFill>
                  <a:srgbClr val="FF0000"/>
                </a:solidFill>
                <a:latin typeface="Times New Roman"/>
                <a:ea typeface="Times New Roman"/>
                <a:cs typeface="Times New Roman"/>
                <a:sym typeface="Times New Roman"/>
              </a:rPr>
              <a:t>Accident detection and Alert system </a:t>
            </a:r>
            <a:r>
              <a:rPr lang="en" sz="1700">
                <a:latin typeface="Times New Roman"/>
                <a:ea typeface="Times New Roman"/>
                <a:cs typeface="Times New Roman"/>
                <a:sym typeface="Times New Roman"/>
              </a:rPr>
              <a:t>in 2019 in International Journal of Innovative Technology and Exploring Engineering (IJITEE).</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700" u="sng">
                <a:latin typeface="Times New Roman"/>
                <a:ea typeface="Times New Roman"/>
                <a:cs typeface="Times New Roman"/>
                <a:sym typeface="Times New Roman"/>
              </a:rPr>
              <a:t>IDEA</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700">
                <a:latin typeface="Times New Roman"/>
                <a:ea typeface="Times New Roman"/>
                <a:cs typeface="Times New Roman"/>
                <a:sym typeface="Times New Roman"/>
              </a:rPr>
              <a:t>Additional hardware like GSM, GPS, vibration sensors are used here to detect accident and send SMS. And even Internet connectivity option is not available.</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a:latin typeface="Times New Roman"/>
              <a:ea typeface="Times New Roman"/>
              <a:cs typeface="Times New Roman"/>
              <a:sym typeface="Times New Roman"/>
            </a:endParaRPr>
          </a:p>
        </p:txBody>
      </p:sp>
    </p:spTree>
    <p:extLst>
      <p:ext uri="{BB962C8B-B14F-4D97-AF65-F5344CB8AC3E}">
        <p14:creationId xmlns:p14="http://schemas.microsoft.com/office/powerpoint/2010/main" val="381947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700" u="sng" dirty="0">
                <a:latin typeface="Times New Roman"/>
                <a:ea typeface="Times New Roman"/>
                <a:cs typeface="Times New Roman"/>
                <a:sym typeface="Times New Roman"/>
              </a:rPr>
              <a:t>ADVANTAGES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Uses separate hardware like GPS, GSM, vibration sensor for detection and alerting.</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The device doesn’t have to be connected to the internet.</a:t>
            </a:r>
            <a:endParaRPr sz="1700" u="sng" dirty="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700" u="sng" dirty="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700" u="sng" dirty="0">
                <a:latin typeface="Times New Roman"/>
                <a:ea typeface="Times New Roman"/>
                <a:cs typeface="Times New Roman"/>
                <a:sym typeface="Times New Roman"/>
              </a:rPr>
              <a:t>LIMITATIONS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Doesn’t have the option to connect to the internet (This is important because near by hospitals contact information has to be fetched using google server. But in this case the contacts are hardcoded).</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Also doesn’t have an option of buzzer to alert other vehicles from coming close and even fire detection functionality is also missing.</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8542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PROPOSED SYSTEM</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It has internet connectivity feature that allows us to take contact information dynamically.</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It even has buzzer alert options ( that alerts other vehicles if the other vehicles get nearby).</a:t>
            </a:r>
            <a:endParaRPr sz="17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100"/>
              <a:buFont typeface="Arial"/>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u="sng"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0721637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3419</TotalTime>
  <Words>3431</Words>
  <Application>Microsoft Office PowerPoint</Application>
  <PresentationFormat>On-screen Show (16:9)</PresentationFormat>
  <Paragraphs>280</Paragraphs>
  <Slides>47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Calibri</vt:lpstr>
      <vt:lpstr>Times New Roman</vt:lpstr>
      <vt:lpstr>Old Standard TT</vt:lpstr>
      <vt:lpstr>Arial</vt:lpstr>
      <vt:lpstr>Wingdings 3</vt:lpstr>
      <vt:lpstr>Symbol</vt:lpstr>
      <vt:lpstr>Trebuchet MS</vt:lpstr>
      <vt:lpstr>Wingdings</vt:lpstr>
      <vt:lpstr>Facet</vt:lpstr>
      <vt:lpstr>THE NATIONAL INSTITUTE OF ENGINEERING MYSURU          DEPARTMENT OF ELECTRONICS AND  COMMUNICATION ENGINEERING   MAJOR PROJECT [EC0304]  AUTOMATIC ACCIDENT DETECTION AND AMBULANCE RESCUE  Under the guidance of Dr. Anjanappa C Assistance Professor, Dept. of ECE. </vt:lpstr>
      <vt:lpstr>INTRODUCTION</vt:lpstr>
      <vt:lpstr>Existing System</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WORKING(METHODOLOGY)</vt:lpstr>
      <vt:lpstr>NEO-6M-0-001 GPS Module</vt:lpstr>
      <vt:lpstr>Features </vt:lpstr>
      <vt:lpstr>HC SR04 ULTRASONIC SENSOR</vt:lpstr>
      <vt:lpstr>HC-SR04 Sensor Features </vt:lpstr>
      <vt:lpstr>HC-05 BLUETOOTH </vt:lpstr>
      <vt:lpstr>HC-05 Default Settings </vt:lpstr>
      <vt:lpstr>NODEMCU /ESP8266 </vt:lpstr>
      <vt:lpstr>NODEMCU ESP8266 Specifications &amp; Features </vt:lpstr>
      <vt:lpstr>LCD 1602 Parallel LCD Display and I2C adapter</vt:lpstr>
      <vt:lpstr>PowerPoint Presentation</vt:lpstr>
      <vt:lpstr>ARDUINO NANO </vt:lpstr>
      <vt:lpstr>SOFTWARE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vt:lpstr>
      <vt:lpstr>LIMITATIONS</vt:lpstr>
      <vt:lpstr> FUTURE ENHANCEMENT</vt:lpstr>
      <vt:lpstr> CONCLUSIONS</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Bhargav</dc:creator>
  <cp:lastModifiedBy>Sampanna T</cp:lastModifiedBy>
  <cp:revision>79</cp:revision>
  <dcterms:modified xsi:type="dcterms:W3CDTF">2021-07-11T09:55:05Z</dcterms:modified>
</cp:coreProperties>
</file>