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jdvHx3s1Lt7eky1YtgzG89sHS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895e4b029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895e4b0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80e7ac33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80e7ac3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880e7ac33_0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880e7ac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80e7ac33_0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880e7ac3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895e4b029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895e4b0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895e4b029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895e4b0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895e4b029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895e4b0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895e4b029_0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895e4b0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895e4b029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895e4b0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895e4b029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895e4b0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95e4b029_0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895e4b0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895e4b029_0_1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895e4b02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895e4b029_0_10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895e4b02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87237aadf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87237aa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880e7ac33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880e7ac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880e7ac33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880e7ac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880e7ac33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880e7ac3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880e7ac33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880e7ac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80e7ac33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880e7ac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895e4b029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895e4b0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44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 Bike Sharing Demand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400">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4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latin typeface="Montserrat"/>
                <a:ea typeface="Montserrat"/>
                <a:cs typeface="Montserrat"/>
                <a:sym typeface="Montserrat"/>
              </a:rPr>
              <a:t>SUBMITTED  BY</a:t>
            </a:r>
            <a:endParaRPr b="1" sz="24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a:solidFill>
                  <a:schemeClr val="lt1"/>
                </a:solidFill>
                <a:latin typeface="Montserrat"/>
                <a:ea typeface="Montserrat"/>
                <a:cs typeface="Montserrat"/>
                <a:sym typeface="Montserrat"/>
              </a:rPr>
              <a:t>SAMPANNA MISHRA</a:t>
            </a:r>
            <a:endParaRPr b="1" sz="2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1895e4b029_0_15"/>
          <p:cNvSpPr txBox="1"/>
          <p:nvPr>
            <p:ph type="title"/>
          </p:nvPr>
        </p:nvSpPr>
        <p:spPr>
          <a:xfrm>
            <a:off x="0" y="5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PREPROCESSING</a:t>
            </a:r>
            <a:endParaRPr b="1" sz="2700">
              <a:latin typeface="Montserrat"/>
              <a:ea typeface="Montserrat"/>
              <a:cs typeface="Montserrat"/>
              <a:sym typeface="Montserrat"/>
            </a:endParaRPr>
          </a:p>
        </p:txBody>
      </p:sp>
      <p:sp>
        <p:nvSpPr>
          <p:cNvPr id="131" name="Google Shape;131;g11895e4b029_0_15"/>
          <p:cNvSpPr txBox="1"/>
          <p:nvPr>
            <p:ph idx="1" type="body"/>
          </p:nvPr>
        </p:nvSpPr>
        <p:spPr>
          <a:xfrm>
            <a:off x="482475" y="813725"/>
            <a:ext cx="3999900" cy="30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1895e4b029_0_15"/>
          <p:cNvSpPr txBox="1"/>
          <p:nvPr>
            <p:ph idx="2" type="body"/>
          </p:nvPr>
        </p:nvSpPr>
        <p:spPr>
          <a:xfrm>
            <a:off x="4832400" y="1152475"/>
            <a:ext cx="3999900" cy="3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g11895e4b029_0_15"/>
          <p:cNvPicPr preferRelativeResize="0"/>
          <p:nvPr/>
        </p:nvPicPr>
        <p:blipFill>
          <a:blip r:embed="rId3">
            <a:alphaModFix/>
          </a:blip>
          <a:stretch>
            <a:fillRect/>
          </a:stretch>
        </p:blipFill>
        <p:spPr>
          <a:xfrm>
            <a:off x="5002850" y="753425"/>
            <a:ext cx="3829450" cy="3285025"/>
          </a:xfrm>
          <a:prstGeom prst="rect">
            <a:avLst/>
          </a:prstGeom>
          <a:noFill/>
          <a:ln>
            <a:noFill/>
          </a:ln>
        </p:spPr>
      </p:pic>
      <p:pic>
        <p:nvPicPr>
          <p:cNvPr id="134" name="Google Shape;134;g11895e4b029_0_15"/>
          <p:cNvPicPr preferRelativeResize="0"/>
          <p:nvPr/>
        </p:nvPicPr>
        <p:blipFill>
          <a:blip r:embed="rId4">
            <a:alphaModFix/>
          </a:blip>
          <a:stretch>
            <a:fillRect/>
          </a:stretch>
        </p:blipFill>
        <p:spPr>
          <a:xfrm>
            <a:off x="281600" y="958263"/>
            <a:ext cx="4500549" cy="2875351"/>
          </a:xfrm>
          <a:prstGeom prst="rect">
            <a:avLst/>
          </a:prstGeom>
          <a:noFill/>
          <a:ln>
            <a:noFill/>
          </a:ln>
        </p:spPr>
      </p:pic>
      <p:sp>
        <p:nvSpPr>
          <p:cNvPr id="135" name="Google Shape;135;g11895e4b029_0_15"/>
          <p:cNvSpPr txBox="1"/>
          <p:nvPr/>
        </p:nvSpPr>
        <p:spPr>
          <a:xfrm>
            <a:off x="401825" y="42712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Outlier has been removed using </a:t>
            </a:r>
            <a:r>
              <a:rPr b="1" lang="en-GB">
                <a:solidFill>
                  <a:schemeClr val="lt1"/>
                </a:solidFill>
                <a:latin typeface="Montserrat"/>
                <a:ea typeface="Montserrat"/>
                <a:cs typeface="Montserrat"/>
                <a:sym typeface="Montserrat"/>
              </a:rPr>
              <a:t>square root</a:t>
            </a:r>
            <a:r>
              <a:rPr b="1" lang="en-GB">
                <a:solidFill>
                  <a:schemeClr val="lt1"/>
                </a:solidFill>
                <a:latin typeface="Montserrat"/>
                <a:ea typeface="Montserrat"/>
                <a:cs typeface="Montserrat"/>
                <a:sym typeface="Montserrat"/>
              </a:rPr>
              <a:t> treatment. After which the data in the density plot takes roughly a shape of normal distribution.</a:t>
            </a:r>
            <a:endParaRPr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880e7ac33_0_80"/>
          <p:cNvSpPr txBox="1"/>
          <p:nvPr>
            <p:ph type="title"/>
          </p:nvPr>
        </p:nvSpPr>
        <p:spPr>
          <a:xfrm>
            <a:off x="90425" y="53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41" name="Google Shape;141;g11880e7ac33_0_80"/>
          <p:cNvSpPr txBox="1"/>
          <p:nvPr>
            <p:ph idx="1" type="body"/>
          </p:nvPr>
        </p:nvSpPr>
        <p:spPr>
          <a:xfrm>
            <a:off x="94500" y="3214700"/>
            <a:ext cx="8820300" cy="182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The blue lines denotes the week days rented bikes count. Orange line denotes the weekends.</a:t>
            </a:r>
            <a:endParaRPr b="1">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On weekdays demand for bikes increases around 7a.m to 9a.m.In the evening the demand again reaches its peak around 5p.m to 7p.m.</a:t>
            </a:r>
            <a:endParaRPr b="1">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a:solidFill>
                  <a:schemeClr val="lt1"/>
                </a:solidFill>
                <a:highlight>
                  <a:srgbClr val="FFFFFF"/>
                </a:highlight>
                <a:latin typeface="Montserrat"/>
                <a:ea typeface="Montserrat"/>
                <a:cs typeface="Montserrat"/>
                <a:sym typeface="Montserrat"/>
              </a:rPr>
              <a:t> show that the demand  of rented bikes are quite less specially in the morning hour but when the evening start from 4 pm to 8 pm the demand slightly increases.</a:t>
            </a:r>
            <a:endParaRPr b="1" sz="1600">
              <a:solidFill>
                <a:schemeClr val="lt1"/>
              </a:solidFill>
              <a:latin typeface="Montserrat"/>
              <a:ea typeface="Montserrat"/>
              <a:cs typeface="Montserrat"/>
              <a:sym typeface="Montserrat"/>
            </a:endParaRPr>
          </a:p>
        </p:txBody>
      </p:sp>
      <p:pic>
        <p:nvPicPr>
          <p:cNvPr id="142" name="Google Shape;142;g11880e7ac33_0_80"/>
          <p:cNvPicPr preferRelativeResize="0"/>
          <p:nvPr/>
        </p:nvPicPr>
        <p:blipFill>
          <a:blip r:embed="rId3">
            <a:alphaModFix/>
          </a:blip>
          <a:stretch>
            <a:fillRect/>
          </a:stretch>
        </p:blipFill>
        <p:spPr>
          <a:xfrm>
            <a:off x="90425" y="690375"/>
            <a:ext cx="8820301" cy="2354925"/>
          </a:xfrm>
          <a:prstGeom prst="rect">
            <a:avLst/>
          </a:prstGeom>
          <a:noFill/>
          <a:ln>
            <a:noFill/>
          </a:ln>
        </p:spPr>
      </p:pic>
      <p:sp>
        <p:nvSpPr>
          <p:cNvPr id="143" name="Google Shape;143;g11880e7ac33_0_8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880e7ac33_0_88"/>
          <p:cNvSpPr txBox="1"/>
          <p:nvPr>
            <p:ph type="title"/>
          </p:nvPr>
        </p:nvSpPr>
        <p:spPr>
          <a:xfrm>
            <a:off x="40450" y="113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49" name="Google Shape;149;g11880e7ac33_0_88"/>
          <p:cNvSpPr txBox="1"/>
          <p:nvPr>
            <p:ph idx="1" type="body"/>
          </p:nvPr>
        </p:nvSpPr>
        <p:spPr>
          <a:xfrm>
            <a:off x="342900" y="1095000"/>
            <a:ext cx="4229100" cy="4158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The figure shows the months denoted as numbers in x-axis and Count of rented bikes in Y axis.</a:t>
            </a:r>
            <a:endParaRPr b="1">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From the plot it is evident that month 6 </a:t>
            </a:r>
            <a:r>
              <a:rPr b="1" lang="en-GB">
                <a:solidFill>
                  <a:schemeClr val="lt1"/>
                </a:solidFill>
                <a:latin typeface="Montserrat"/>
                <a:ea typeface="Montserrat"/>
                <a:cs typeface="Montserrat"/>
                <a:sym typeface="Montserrat"/>
              </a:rPr>
              <a:t>i.e June has highest bike demand.</a:t>
            </a:r>
            <a:endParaRPr b="1">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While month 2 i.e February has lowest demand. </a:t>
            </a:r>
            <a:endParaRPr b="1">
              <a:solidFill>
                <a:schemeClr val="lt1"/>
              </a:solidFill>
              <a:latin typeface="Montserrat"/>
              <a:ea typeface="Montserrat"/>
              <a:cs typeface="Montserrat"/>
              <a:sym typeface="Montserrat"/>
            </a:endParaRPr>
          </a:p>
          <a:p>
            <a:pPr indent="0" lvl="0" marL="914400" rtl="0" algn="l">
              <a:lnSpc>
                <a:spcPct val="150000"/>
              </a:lnSpc>
              <a:spcBef>
                <a:spcPts val="0"/>
              </a:spcBef>
              <a:spcAft>
                <a:spcPts val="0"/>
              </a:spcAft>
              <a:buNone/>
            </a:pPr>
            <a:r>
              <a:t/>
            </a:r>
            <a:endParaRPr b="1">
              <a:solidFill>
                <a:schemeClr val="lt1"/>
              </a:solidFill>
              <a:latin typeface="Montserrat"/>
              <a:ea typeface="Montserrat"/>
              <a:cs typeface="Montserrat"/>
              <a:sym typeface="Montserrat"/>
            </a:endParaRPr>
          </a:p>
        </p:txBody>
      </p:sp>
      <p:sp>
        <p:nvSpPr>
          <p:cNvPr id="150" name="Google Shape;150;g11880e7ac33_0_8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g11880e7ac33_0_88"/>
          <p:cNvPicPr preferRelativeResize="0"/>
          <p:nvPr/>
        </p:nvPicPr>
        <p:blipFill>
          <a:blip r:embed="rId3">
            <a:alphaModFix/>
          </a:blip>
          <a:stretch>
            <a:fillRect/>
          </a:stretch>
        </p:blipFill>
        <p:spPr>
          <a:xfrm>
            <a:off x="4832400" y="885175"/>
            <a:ext cx="4311599" cy="406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880e7ac33_0_95"/>
          <p:cNvSpPr txBox="1"/>
          <p:nvPr>
            <p:ph type="title"/>
          </p:nvPr>
        </p:nvSpPr>
        <p:spPr>
          <a:xfrm>
            <a:off x="80650" y="133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57" name="Google Shape;157;g11880e7ac33_0_95"/>
          <p:cNvSpPr txBox="1"/>
          <p:nvPr>
            <p:ph idx="1" type="body"/>
          </p:nvPr>
        </p:nvSpPr>
        <p:spPr>
          <a:xfrm>
            <a:off x="432225" y="1024475"/>
            <a:ext cx="3937800" cy="398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a:solidFill>
                  <a:schemeClr val="lt1"/>
                </a:solidFill>
                <a:highlight>
                  <a:srgbClr val="FFFFFF"/>
                </a:highlight>
                <a:latin typeface="Montserrat"/>
                <a:ea typeface="Montserrat"/>
                <a:cs typeface="Montserrat"/>
                <a:sym typeface="Montserrat"/>
              </a:rPr>
              <a:t>The season column has four different types of categories namely summer, winter, spring, winter.</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a:solidFill>
                  <a:schemeClr val="lt1"/>
                </a:solidFill>
                <a:highlight>
                  <a:srgbClr val="FFFFFF"/>
                </a:highlight>
                <a:latin typeface="Montserrat"/>
                <a:ea typeface="Montserrat"/>
                <a:cs typeface="Montserrat"/>
                <a:sym typeface="Montserrat"/>
              </a:rPr>
              <a:t>Rented Bike Count is highest in month of Summer and lowest in winter season.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a:solidFill>
                  <a:schemeClr val="lt1"/>
                </a:solidFill>
                <a:highlight>
                  <a:srgbClr val="FFFFFF"/>
                </a:highlight>
                <a:latin typeface="Montserrat"/>
                <a:ea typeface="Montserrat"/>
                <a:cs typeface="Montserrat"/>
                <a:sym typeface="Montserrat"/>
              </a:rPr>
              <a:t>This might be because due to harsh weather conditions in winter people </a:t>
            </a:r>
            <a:r>
              <a:rPr b="1" lang="en-GB">
                <a:solidFill>
                  <a:schemeClr val="lt1"/>
                </a:solidFill>
                <a:highlight>
                  <a:srgbClr val="FFFFFF"/>
                </a:highlight>
                <a:latin typeface="Montserrat"/>
                <a:ea typeface="Montserrat"/>
                <a:cs typeface="Montserrat"/>
                <a:sym typeface="Montserrat"/>
              </a:rPr>
              <a:t>don't</a:t>
            </a:r>
            <a:r>
              <a:rPr b="1" lang="en-GB">
                <a:solidFill>
                  <a:schemeClr val="lt1"/>
                </a:solidFill>
                <a:highlight>
                  <a:srgbClr val="FFFFFF"/>
                </a:highlight>
                <a:latin typeface="Montserrat"/>
                <a:ea typeface="Montserrat"/>
                <a:cs typeface="Montserrat"/>
                <a:sym typeface="Montserrat"/>
              </a:rPr>
              <a:t> prefer to travel in bike.</a:t>
            </a:r>
            <a:endParaRPr b="1" sz="1600">
              <a:solidFill>
                <a:schemeClr val="lt1"/>
              </a:solidFill>
              <a:latin typeface="Montserrat"/>
              <a:ea typeface="Montserrat"/>
              <a:cs typeface="Montserrat"/>
              <a:sym typeface="Montserrat"/>
            </a:endParaRPr>
          </a:p>
        </p:txBody>
      </p:sp>
      <p:sp>
        <p:nvSpPr>
          <p:cNvPr id="158" name="Google Shape;158;g11880e7ac33_0_95"/>
          <p:cNvSpPr txBox="1"/>
          <p:nvPr>
            <p:ph idx="2" type="body"/>
          </p:nvPr>
        </p:nvSpPr>
        <p:spPr>
          <a:xfrm>
            <a:off x="4832400" y="924225"/>
            <a:ext cx="3999900" cy="3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g11880e7ac33_0_95"/>
          <p:cNvPicPr preferRelativeResize="0"/>
          <p:nvPr/>
        </p:nvPicPr>
        <p:blipFill>
          <a:blip r:embed="rId3">
            <a:alphaModFix/>
          </a:blip>
          <a:stretch>
            <a:fillRect/>
          </a:stretch>
        </p:blipFill>
        <p:spPr>
          <a:xfrm>
            <a:off x="4450325" y="974025"/>
            <a:ext cx="4560851" cy="408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895e4b029_0_0"/>
          <p:cNvSpPr txBox="1"/>
          <p:nvPr>
            <p:ph type="title"/>
          </p:nvPr>
        </p:nvSpPr>
        <p:spPr>
          <a:xfrm>
            <a:off x="60550" y="53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65" name="Google Shape;165;g11895e4b029_0_0"/>
          <p:cNvSpPr txBox="1"/>
          <p:nvPr>
            <p:ph idx="1" type="body"/>
          </p:nvPr>
        </p:nvSpPr>
        <p:spPr>
          <a:xfrm>
            <a:off x="60550" y="625950"/>
            <a:ext cx="8980800" cy="45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g11895e4b029_0_0"/>
          <p:cNvPicPr preferRelativeResize="0"/>
          <p:nvPr/>
        </p:nvPicPr>
        <p:blipFill>
          <a:blip r:embed="rId3">
            <a:alphaModFix/>
          </a:blip>
          <a:stretch>
            <a:fillRect/>
          </a:stretch>
        </p:blipFill>
        <p:spPr>
          <a:xfrm>
            <a:off x="60550" y="673100"/>
            <a:ext cx="3606199" cy="2521500"/>
          </a:xfrm>
          <a:prstGeom prst="rect">
            <a:avLst/>
          </a:prstGeom>
          <a:noFill/>
          <a:ln>
            <a:noFill/>
          </a:ln>
        </p:spPr>
      </p:pic>
      <p:pic>
        <p:nvPicPr>
          <p:cNvPr id="167" name="Google Shape;167;g11895e4b029_0_0"/>
          <p:cNvPicPr preferRelativeResize="0"/>
          <p:nvPr/>
        </p:nvPicPr>
        <p:blipFill>
          <a:blip r:embed="rId4">
            <a:alphaModFix/>
          </a:blip>
          <a:stretch>
            <a:fillRect/>
          </a:stretch>
        </p:blipFill>
        <p:spPr>
          <a:xfrm>
            <a:off x="3757175" y="713300"/>
            <a:ext cx="2591826" cy="2400925"/>
          </a:xfrm>
          <a:prstGeom prst="rect">
            <a:avLst/>
          </a:prstGeom>
          <a:noFill/>
          <a:ln>
            <a:noFill/>
          </a:ln>
        </p:spPr>
      </p:pic>
      <p:sp>
        <p:nvSpPr>
          <p:cNvPr id="168" name="Google Shape;168;g11895e4b029_0_0"/>
          <p:cNvSpPr txBox="1"/>
          <p:nvPr/>
        </p:nvSpPr>
        <p:spPr>
          <a:xfrm>
            <a:off x="401825" y="3767200"/>
            <a:ext cx="852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The trend of the temperature graph shows that there is peak in demand of bikes even if range of temperature increases.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Plot displays that even if it rains a lot the demand of of rent bikes is not decreasing, here for example even if we have 20 mm of rain there is a big peak of rented bikes.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69" name="Google Shape;169;g11895e4b029_0_0"/>
          <p:cNvPicPr preferRelativeResize="0"/>
          <p:nvPr/>
        </p:nvPicPr>
        <p:blipFill>
          <a:blip r:embed="rId5">
            <a:alphaModFix/>
          </a:blip>
          <a:stretch>
            <a:fillRect/>
          </a:stretch>
        </p:blipFill>
        <p:spPr>
          <a:xfrm>
            <a:off x="6349000" y="713300"/>
            <a:ext cx="2642075" cy="234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895e4b029_0_29"/>
          <p:cNvSpPr txBox="1"/>
          <p:nvPr>
            <p:ph type="title"/>
          </p:nvPr>
        </p:nvSpPr>
        <p:spPr>
          <a:xfrm>
            <a:off x="60550" y="123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75" name="Google Shape;175;g11895e4b029_0_29"/>
          <p:cNvSpPr txBox="1"/>
          <p:nvPr>
            <p:ph idx="1" type="body"/>
          </p:nvPr>
        </p:nvSpPr>
        <p:spPr>
          <a:xfrm>
            <a:off x="311700" y="696250"/>
            <a:ext cx="8769900" cy="42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g11895e4b029_0_29"/>
          <p:cNvPicPr preferRelativeResize="0"/>
          <p:nvPr/>
        </p:nvPicPr>
        <p:blipFill>
          <a:blip r:embed="rId3">
            <a:alphaModFix/>
          </a:blip>
          <a:stretch>
            <a:fillRect/>
          </a:stretch>
        </p:blipFill>
        <p:spPr>
          <a:xfrm>
            <a:off x="271250" y="696250"/>
            <a:ext cx="3475875" cy="2337599"/>
          </a:xfrm>
          <a:prstGeom prst="rect">
            <a:avLst/>
          </a:prstGeom>
          <a:noFill/>
          <a:ln>
            <a:noFill/>
          </a:ln>
        </p:spPr>
      </p:pic>
      <p:pic>
        <p:nvPicPr>
          <p:cNvPr id="177" name="Google Shape;177;g11895e4b029_0_29"/>
          <p:cNvPicPr preferRelativeResize="0"/>
          <p:nvPr/>
        </p:nvPicPr>
        <p:blipFill>
          <a:blip r:embed="rId4">
            <a:alphaModFix/>
          </a:blip>
          <a:stretch>
            <a:fillRect/>
          </a:stretch>
        </p:blipFill>
        <p:spPr>
          <a:xfrm>
            <a:off x="3435675" y="667850"/>
            <a:ext cx="2798576" cy="2446375"/>
          </a:xfrm>
          <a:prstGeom prst="rect">
            <a:avLst/>
          </a:prstGeom>
          <a:noFill/>
          <a:ln>
            <a:noFill/>
          </a:ln>
        </p:spPr>
      </p:pic>
      <p:pic>
        <p:nvPicPr>
          <p:cNvPr id="178" name="Google Shape;178;g11895e4b029_0_29"/>
          <p:cNvPicPr preferRelativeResize="0"/>
          <p:nvPr/>
        </p:nvPicPr>
        <p:blipFill>
          <a:blip r:embed="rId5">
            <a:alphaModFix/>
          </a:blip>
          <a:stretch>
            <a:fillRect/>
          </a:stretch>
        </p:blipFill>
        <p:spPr>
          <a:xfrm>
            <a:off x="6288725" y="696250"/>
            <a:ext cx="2742550" cy="2247199"/>
          </a:xfrm>
          <a:prstGeom prst="rect">
            <a:avLst/>
          </a:prstGeom>
          <a:noFill/>
          <a:ln>
            <a:noFill/>
          </a:ln>
        </p:spPr>
      </p:pic>
      <p:sp>
        <p:nvSpPr>
          <p:cNvPr id="179" name="Google Shape;179;g11895e4b029_0_29"/>
          <p:cNvSpPr txBox="1"/>
          <p:nvPr/>
        </p:nvSpPr>
        <p:spPr>
          <a:xfrm>
            <a:off x="271250" y="3405550"/>
            <a:ext cx="86694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The plot shows that, on the y-axis, the amount of rented bike is very low. When we have more than 4 cm of snow, the bike rents is much lower.</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From the above plot we see that, the amount of rented bikes is huge, when there is solar radiation, the counter of rents is around 1000.</a:t>
            </a:r>
            <a:endParaRPr b="1">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b="1" lang="en-GB">
                <a:solidFill>
                  <a:schemeClr val="lt1"/>
                </a:solidFill>
                <a:highlight>
                  <a:srgbClr val="FFFFFF"/>
                </a:highlight>
                <a:latin typeface="Montserrat"/>
                <a:ea typeface="Montserrat"/>
                <a:cs typeface="Montserrat"/>
                <a:sym typeface="Montserrat"/>
              </a:rPr>
              <a:t>The bike demand </a:t>
            </a:r>
            <a:r>
              <a:rPr b="1" lang="en-GB">
                <a:solidFill>
                  <a:schemeClr val="lt1"/>
                </a:solidFill>
                <a:highlight>
                  <a:srgbClr val="FFFFFF"/>
                </a:highlight>
                <a:latin typeface="Montserrat"/>
                <a:ea typeface="Montserrat"/>
                <a:cs typeface="Montserrat"/>
                <a:sym typeface="Montserrat"/>
              </a:rPr>
              <a:t>increases</a:t>
            </a:r>
            <a:r>
              <a:rPr b="1" lang="en-GB">
                <a:solidFill>
                  <a:schemeClr val="lt1"/>
                </a:solidFill>
                <a:highlight>
                  <a:srgbClr val="FFFFFF"/>
                </a:highlight>
                <a:latin typeface="Montserrat"/>
                <a:ea typeface="Montserrat"/>
                <a:cs typeface="Montserrat"/>
                <a:sym typeface="Montserrat"/>
              </a:rPr>
              <a:t> around humidity 14% to 19%.There is a </a:t>
            </a:r>
            <a:r>
              <a:rPr b="1" lang="en-GB">
                <a:solidFill>
                  <a:schemeClr val="lt1"/>
                </a:solidFill>
                <a:highlight>
                  <a:srgbClr val="FFFFFF"/>
                </a:highlight>
                <a:latin typeface="Montserrat"/>
                <a:ea typeface="Montserrat"/>
                <a:cs typeface="Montserrat"/>
                <a:sym typeface="Montserrat"/>
              </a:rPr>
              <a:t>decreasing</a:t>
            </a:r>
            <a:r>
              <a:rPr b="1" lang="en-GB">
                <a:solidFill>
                  <a:schemeClr val="lt1"/>
                </a:solidFill>
                <a:highlight>
                  <a:srgbClr val="FFFFFF"/>
                </a:highlight>
                <a:latin typeface="Montserrat"/>
                <a:ea typeface="Montserrat"/>
                <a:cs typeface="Montserrat"/>
                <a:sym typeface="Montserrat"/>
              </a:rPr>
              <a:t> trend of bike demand as the humidity increases.</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895e4b029_0_42"/>
          <p:cNvSpPr txBox="1"/>
          <p:nvPr>
            <p:ph type="title"/>
          </p:nvPr>
        </p:nvSpPr>
        <p:spPr>
          <a:xfrm>
            <a:off x="80625" y="113500"/>
            <a:ext cx="8388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EXPLORATORY DATA ANALYSIS</a:t>
            </a:r>
            <a:endParaRPr b="1" sz="2700">
              <a:latin typeface="Montserrat"/>
              <a:ea typeface="Montserrat"/>
              <a:cs typeface="Montserrat"/>
              <a:sym typeface="Montserrat"/>
            </a:endParaRPr>
          </a:p>
        </p:txBody>
      </p:sp>
      <p:sp>
        <p:nvSpPr>
          <p:cNvPr id="185" name="Google Shape;185;g11895e4b029_0_42"/>
          <p:cNvSpPr txBox="1"/>
          <p:nvPr>
            <p:ph idx="1" type="body"/>
          </p:nvPr>
        </p:nvSpPr>
        <p:spPr>
          <a:xfrm>
            <a:off x="311700" y="1152475"/>
            <a:ext cx="8520600" cy="32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g11895e4b029_0_42"/>
          <p:cNvPicPr preferRelativeResize="0"/>
          <p:nvPr/>
        </p:nvPicPr>
        <p:blipFill>
          <a:blip r:embed="rId3">
            <a:alphaModFix/>
          </a:blip>
          <a:stretch>
            <a:fillRect/>
          </a:stretch>
        </p:blipFill>
        <p:spPr>
          <a:xfrm>
            <a:off x="522375" y="621350"/>
            <a:ext cx="7534424" cy="3658200"/>
          </a:xfrm>
          <a:prstGeom prst="rect">
            <a:avLst/>
          </a:prstGeom>
          <a:noFill/>
          <a:ln>
            <a:noFill/>
          </a:ln>
        </p:spPr>
      </p:pic>
      <p:sp>
        <p:nvSpPr>
          <p:cNvPr id="187" name="Google Shape;187;g11895e4b029_0_42"/>
          <p:cNvSpPr txBox="1"/>
          <p:nvPr/>
        </p:nvSpPr>
        <p:spPr>
          <a:xfrm>
            <a:off x="512350" y="4369975"/>
            <a:ext cx="824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Features sharing high correlation were dropped from the dataset.E.g Temperature and dew_point_temperature.</a:t>
            </a:r>
            <a:endParaRPr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895e4b029_0_49"/>
          <p:cNvSpPr txBox="1"/>
          <p:nvPr>
            <p:ph type="title"/>
          </p:nvPr>
        </p:nvSpPr>
        <p:spPr>
          <a:xfrm>
            <a:off x="50500" y="4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IMPLEMENTING ML ALGORITHM</a:t>
            </a:r>
            <a:endParaRPr b="1" sz="2700">
              <a:latin typeface="Montserrat"/>
              <a:ea typeface="Montserrat"/>
              <a:cs typeface="Montserrat"/>
              <a:sym typeface="Montserrat"/>
            </a:endParaRPr>
          </a:p>
        </p:txBody>
      </p:sp>
      <p:sp>
        <p:nvSpPr>
          <p:cNvPr id="193" name="Google Shape;193;g11895e4b029_0_49"/>
          <p:cNvSpPr txBox="1"/>
          <p:nvPr>
            <p:ph idx="1" type="body"/>
          </p:nvPr>
        </p:nvSpPr>
        <p:spPr>
          <a:xfrm>
            <a:off x="0" y="615900"/>
            <a:ext cx="91017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pic>
        <p:nvPicPr>
          <p:cNvPr id="194" name="Google Shape;194;g11895e4b029_0_49"/>
          <p:cNvPicPr preferRelativeResize="0"/>
          <p:nvPr/>
        </p:nvPicPr>
        <p:blipFill>
          <a:blip r:embed="rId3">
            <a:alphaModFix/>
          </a:blip>
          <a:stretch>
            <a:fillRect/>
          </a:stretch>
        </p:blipFill>
        <p:spPr>
          <a:xfrm>
            <a:off x="0" y="1292875"/>
            <a:ext cx="2149825" cy="1162050"/>
          </a:xfrm>
          <a:prstGeom prst="rect">
            <a:avLst/>
          </a:prstGeom>
          <a:noFill/>
          <a:ln>
            <a:noFill/>
          </a:ln>
        </p:spPr>
      </p:pic>
      <p:sp>
        <p:nvSpPr>
          <p:cNvPr id="195" name="Google Shape;195;g11895e4b029_0_49"/>
          <p:cNvSpPr txBox="1"/>
          <p:nvPr/>
        </p:nvSpPr>
        <p:spPr>
          <a:xfrm>
            <a:off x="683150" y="670863"/>
            <a:ext cx="268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1"/>
                </a:solidFill>
                <a:latin typeface="Montserrat"/>
                <a:ea typeface="Montserrat"/>
                <a:cs typeface="Montserrat"/>
                <a:sym typeface="Montserrat"/>
              </a:rPr>
              <a:t>LINEAR REGRESSION</a:t>
            </a:r>
            <a:endParaRPr b="1" sz="1600">
              <a:solidFill>
                <a:schemeClr val="dk1"/>
              </a:solidFill>
              <a:latin typeface="Montserrat"/>
              <a:ea typeface="Montserrat"/>
              <a:cs typeface="Montserrat"/>
              <a:sym typeface="Montserrat"/>
            </a:endParaRPr>
          </a:p>
        </p:txBody>
      </p:sp>
      <p:pic>
        <p:nvPicPr>
          <p:cNvPr id="196" name="Google Shape;196;g11895e4b029_0_49"/>
          <p:cNvPicPr preferRelativeResize="0"/>
          <p:nvPr/>
        </p:nvPicPr>
        <p:blipFill>
          <a:blip r:embed="rId4">
            <a:alphaModFix/>
          </a:blip>
          <a:stretch>
            <a:fillRect/>
          </a:stretch>
        </p:blipFill>
        <p:spPr>
          <a:xfrm>
            <a:off x="2209975" y="1411000"/>
            <a:ext cx="2042625" cy="1088950"/>
          </a:xfrm>
          <a:prstGeom prst="rect">
            <a:avLst/>
          </a:prstGeom>
          <a:noFill/>
          <a:ln>
            <a:noFill/>
          </a:ln>
        </p:spPr>
      </p:pic>
      <p:sp>
        <p:nvSpPr>
          <p:cNvPr id="197" name="Google Shape;197;g11895e4b029_0_49"/>
          <p:cNvSpPr txBox="1"/>
          <p:nvPr/>
        </p:nvSpPr>
        <p:spPr>
          <a:xfrm>
            <a:off x="5414750" y="686325"/>
            <a:ext cx="26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LASSO REGRESSION</a:t>
            </a:r>
            <a:endParaRPr b="1">
              <a:solidFill>
                <a:schemeClr val="dk1"/>
              </a:solidFill>
              <a:latin typeface="Montserrat"/>
              <a:ea typeface="Montserrat"/>
              <a:cs typeface="Montserrat"/>
              <a:sym typeface="Montserrat"/>
            </a:endParaRPr>
          </a:p>
        </p:txBody>
      </p:sp>
      <p:pic>
        <p:nvPicPr>
          <p:cNvPr id="198" name="Google Shape;198;g11895e4b029_0_49"/>
          <p:cNvPicPr preferRelativeResize="0"/>
          <p:nvPr/>
        </p:nvPicPr>
        <p:blipFill>
          <a:blip r:embed="rId5">
            <a:alphaModFix/>
          </a:blip>
          <a:stretch>
            <a:fillRect/>
          </a:stretch>
        </p:blipFill>
        <p:spPr>
          <a:xfrm>
            <a:off x="4408113" y="1373712"/>
            <a:ext cx="2149825" cy="1163520"/>
          </a:xfrm>
          <a:prstGeom prst="rect">
            <a:avLst/>
          </a:prstGeom>
          <a:noFill/>
          <a:ln>
            <a:noFill/>
          </a:ln>
        </p:spPr>
      </p:pic>
      <p:pic>
        <p:nvPicPr>
          <p:cNvPr id="199" name="Google Shape;199;g11895e4b029_0_49"/>
          <p:cNvPicPr preferRelativeResize="0"/>
          <p:nvPr/>
        </p:nvPicPr>
        <p:blipFill rotWithShape="1">
          <a:blip r:embed="rId6">
            <a:alphaModFix/>
          </a:blip>
          <a:srcRect b="4999" l="7299" r="-7300" t="-5000"/>
          <a:stretch/>
        </p:blipFill>
        <p:spPr>
          <a:xfrm>
            <a:off x="6761691" y="1257100"/>
            <a:ext cx="2576935" cy="1088950"/>
          </a:xfrm>
          <a:prstGeom prst="rect">
            <a:avLst/>
          </a:prstGeom>
          <a:noFill/>
          <a:ln>
            <a:noFill/>
          </a:ln>
        </p:spPr>
      </p:pic>
      <p:pic>
        <p:nvPicPr>
          <p:cNvPr id="200" name="Google Shape;200;g11895e4b029_0_49"/>
          <p:cNvPicPr preferRelativeResize="0"/>
          <p:nvPr/>
        </p:nvPicPr>
        <p:blipFill>
          <a:blip r:embed="rId7">
            <a:alphaModFix/>
          </a:blip>
          <a:stretch>
            <a:fillRect/>
          </a:stretch>
        </p:blipFill>
        <p:spPr>
          <a:xfrm>
            <a:off x="53588" y="4078375"/>
            <a:ext cx="2042650" cy="1104900"/>
          </a:xfrm>
          <a:prstGeom prst="rect">
            <a:avLst/>
          </a:prstGeom>
          <a:noFill/>
          <a:ln>
            <a:noFill/>
          </a:ln>
        </p:spPr>
      </p:pic>
      <p:sp>
        <p:nvSpPr>
          <p:cNvPr id="201" name="Google Shape;201;g11895e4b029_0_49"/>
          <p:cNvSpPr txBox="1"/>
          <p:nvPr/>
        </p:nvSpPr>
        <p:spPr>
          <a:xfrm>
            <a:off x="652975" y="3227075"/>
            <a:ext cx="20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2" name="Google Shape;202;g11895e4b029_0_49"/>
          <p:cNvSpPr txBox="1"/>
          <p:nvPr/>
        </p:nvSpPr>
        <p:spPr>
          <a:xfrm>
            <a:off x="509575" y="3089063"/>
            <a:ext cx="23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RIDGE REGRESSION</a:t>
            </a:r>
            <a:endParaRPr b="1">
              <a:solidFill>
                <a:schemeClr val="dk1"/>
              </a:solidFill>
              <a:latin typeface="Montserrat"/>
              <a:ea typeface="Montserrat"/>
              <a:cs typeface="Montserrat"/>
              <a:sym typeface="Montserrat"/>
            </a:endParaRPr>
          </a:p>
        </p:txBody>
      </p:sp>
      <p:pic>
        <p:nvPicPr>
          <p:cNvPr id="203" name="Google Shape;203;g11895e4b029_0_49"/>
          <p:cNvPicPr preferRelativeResize="0"/>
          <p:nvPr/>
        </p:nvPicPr>
        <p:blipFill>
          <a:blip r:embed="rId8">
            <a:alphaModFix/>
          </a:blip>
          <a:stretch>
            <a:fillRect/>
          </a:stretch>
        </p:blipFill>
        <p:spPr>
          <a:xfrm>
            <a:off x="2209973" y="3848100"/>
            <a:ext cx="2329525" cy="1295400"/>
          </a:xfrm>
          <a:prstGeom prst="rect">
            <a:avLst/>
          </a:prstGeom>
          <a:noFill/>
          <a:ln>
            <a:noFill/>
          </a:ln>
        </p:spPr>
      </p:pic>
      <p:sp>
        <p:nvSpPr>
          <p:cNvPr id="204" name="Google Shape;204;g11895e4b029_0_49"/>
          <p:cNvSpPr txBox="1"/>
          <p:nvPr/>
        </p:nvSpPr>
        <p:spPr>
          <a:xfrm>
            <a:off x="6509750" y="41590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5" name="Google Shape;205;g11895e4b029_0_49"/>
          <p:cNvPicPr preferRelativeResize="0"/>
          <p:nvPr/>
        </p:nvPicPr>
        <p:blipFill>
          <a:blip r:embed="rId9">
            <a:alphaModFix/>
          </a:blip>
          <a:stretch>
            <a:fillRect/>
          </a:stretch>
        </p:blipFill>
        <p:spPr>
          <a:xfrm>
            <a:off x="4952625" y="3910000"/>
            <a:ext cx="2099600" cy="1171575"/>
          </a:xfrm>
          <a:prstGeom prst="rect">
            <a:avLst/>
          </a:prstGeom>
          <a:noFill/>
          <a:ln>
            <a:noFill/>
          </a:ln>
        </p:spPr>
      </p:pic>
      <p:pic>
        <p:nvPicPr>
          <p:cNvPr id="206" name="Google Shape;206;g11895e4b029_0_49"/>
          <p:cNvPicPr preferRelativeResize="0"/>
          <p:nvPr/>
        </p:nvPicPr>
        <p:blipFill>
          <a:blip r:embed="rId10">
            <a:alphaModFix/>
          </a:blip>
          <a:stretch>
            <a:fillRect/>
          </a:stretch>
        </p:blipFill>
        <p:spPr>
          <a:xfrm>
            <a:off x="7052225" y="3848100"/>
            <a:ext cx="2042625" cy="1233475"/>
          </a:xfrm>
          <a:prstGeom prst="rect">
            <a:avLst/>
          </a:prstGeom>
          <a:noFill/>
          <a:ln>
            <a:noFill/>
          </a:ln>
        </p:spPr>
      </p:pic>
      <p:sp>
        <p:nvSpPr>
          <p:cNvPr id="207" name="Google Shape;207;g11895e4b029_0_49"/>
          <p:cNvSpPr txBox="1"/>
          <p:nvPr/>
        </p:nvSpPr>
        <p:spPr>
          <a:xfrm>
            <a:off x="5334350" y="3099713"/>
            <a:ext cx="28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ELASTIC NET REGRESSION</a:t>
            </a:r>
            <a:endParaRPr b="1">
              <a:solidFill>
                <a:schemeClr val="dk1"/>
              </a:solidFill>
              <a:latin typeface="Montserrat"/>
              <a:ea typeface="Montserrat"/>
              <a:cs typeface="Montserrat"/>
              <a:sym typeface="Montserrat"/>
            </a:endParaRPr>
          </a:p>
        </p:txBody>
      </p:sp>
      <p:sp>
        <p:nvSpPr>
          <p:cNvPr id="208" name="Google Shape;208;g11895e4b029_0_49"/>
          <p:cNvSpPr txBox="1"/>
          <p:nvPr/>
        </p:nvSpPr>
        <p:spPr>
          <a:xfrm>
            <a:off x="305900" y="1053625"/>
            <a:ext cx="6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g11895e4b029_0_49"/>
          <p:cNvSpPr txBox="1"/>
          <p:nvPr/>
        </p:nvSpPr>
        <p:spPr>
          <a:xfrm>
            <a:off x="170000" y="1069075"/>
            <a:ext cx="158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10" name="Google Shape;210;g11895e4b029_0_49"/>
          <p:cNvSpPr txBox="1"/>
          <p:nvPr/>
        </p:nvSpPr>
        <p:spPr>
          <a:xfrm>
            <a:off x="2289300" y="1053625"/>
            <a:ext cx="115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
        <p:nvSpPr>
          <p:cNvPr id="211" name="Google Shape;211;g11895e4b029_0_49"/>
          <p:cNvSpPr txBox="1"/>
          <p:nvPr/>
        </p:nvSpPr>
        <p:spPr>
          <a:xfrm>
            <a:off x="4471913" y="1053625"/>
            <a:ext cx="152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TrainResut</a:t>
            </a:r>
            <a:endParaRPr b="1" sz="1200">
              <a:solidFill>
                <a:schemeClr val="lt1"/>
              </a:solidFill>
              <a:latin typeface="Times New Roman"/>
              <a:ea typeface="Times New Roman"/>
              <a:cs typeface="Times New Roman"/>
              <a:sym typeface="Times New Roman"/>
            </a:endParaRPr>
          </a:p>
        </p:txBody>
      </p:sp>
      <p:sp>
        <p:nvSpPr>
          <p:cNvPr id="212" name="Google Shape;212;g11895e4b029_0_49"/>
          <p:cNvSpPr txBox="1"/>
          <p:nvPr/>
        </p:nvSpPr>
        <p:spPr>
          <a:xfrm>
            <a:off x="6829475" y="1004425"/>
            <a:ext cx="152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
        <p:nvSpPr>
          <p:cNvPr id="213" name="Google Shape;213;g11895e4b029_0_49"/>
          <p:cNvSpPr txBox="1"/>
          <p:nvPr/>
        </p:nvSpPr>
        <p:spPr>
          <a:xfrm>
            <a:off x="79300" y="3693350"/>
            <a:ext cx="140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14" name="Google Shape;214;g11895e4b029_0_49"/>
          <p:cNvSpPr txBox="1"/>
          <p:nvPr/>
        </p:nvSpPr>
        <p:spPr>
          <a:xfrm>
            <a:off x="2254525" y="3761325"/>
            <a:ext cx="65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5" name="Google Shape;215;g11895e4b029_0_49"/>
          <p:cNvSpPr txBox="1"/>
          <p:nvPr/>
        </p:nvSpPr>
        <p:spPr>
          <a:xfrm>
            <a:off x="2243200" y="3693350"/>
            <a:ext cx="140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
        <p:nvSpPr>
          <p:cNvPr id="216" name="Google Shape;216;g11895e4b029_0_49"/>
          <p:cNvSpPr txBox="1"/>
          <p:nvPr/>
        </p:nvSpPr>
        <p:spPr>
          <a:xfrm>
            <a:off x="4945663" y="3499925"/>
            <a:ext cx="170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17" name="Google Shape;217;g11895e4b029_0_49"/>
          <p:cNvSpPr txBox="1"/>
          <p:nvPr/>
        </p:nvSpPr>
        <p:spPr>
          <a:xfrm>
            <a:off x="7126125" y="3499925"/>
            <a:ext cx="158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895e4b029_0_69"/>
          <p:cNvSpPr txBox="1"/>
          <p:nvPr>
            <p:ph type="title"/>
          </p:nvPr>
        </p:nvSpPr>
        <p:spPr>
          <a:xfrm>
            <a:off x="40475" y="43175"/>
            <a:ext cx="8520600" cy="5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IMPLEMENTING  ML  ALGORITHMS</a:t>
            </a:r>
            <a:endParaRPr b="1" sz="2700">
              <a:latin typeface="Montserrat"/>
              <a:ea typeface="Montserrat"/>
              <a:cs typeface="Montserrat"/>
              <a:sym typeface="Montserrat"/>
            </a:endParaRPr>
          </a:p>
        </p:txBody>
      </p:sp>
      <p:sp>
        <p:nvSpPr>
          <p:cNvPr id="223" name="Google Shape;223;g11895e4b029_0_69"/>
          <p:cNvSpPr txBox="1"/>
          <p:nvPr>
            <p:ph idx="1" type="body"/>
          </p:nvPr>
        </p:nvSpPr>
        <p:spPr>
          <a:xfrm>
            <a:off x="0" y="615875"/>
            <a:ext cx="9144000" cy="452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pic>
        <p:nvPicPr>
          <p:cNvPr id="224" name="Google Shape;224;g11895e4b029_0_69"/>
          <p:cNvPicPr preferRelativeResize="0"/>
          <p:nvPr/>
        </p:nvPicPr>
        <p:blipFill>
          <a:blip r:embed="rId3">
            <a:alphaModFix/>
          </a:blip>
          <a:stretch>
            <a:fillRect/>
          </a:stretch>
        </p:blipFill>
        <p:spPr>
          <a:xfrm>
            <a:off x="40475" y="1448425"/>
            <a:ext cx="2039025" cy="1401100"/>
          </a:xfrm>
          <a:prstGeom prst="rect">
            <a:avLst/>
          </a:prstGeom>
          <a:noFill/>
          <a:ln>
            <a:noFill/>
          </a:ln>
        </p:spPr>
      </p:pic>
      <p:sp>
        <p:nvSpPr>
          <p:cNvPr id="225" name="Google Shape;225;g11895e4b029_0_69"/>
          <p:cNvSpPr txBox="1"/>
          <p:nvPr/>
        </p:nvSpPr>
        <p:spPr>
          <a:xfrm>
            <a:off x="4118825" y="19087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6" name="Google Shape;226;g11895e4b029_0_69"/>
          <p:cNvSpPr txBox="1"/>
          <p:nvPr/>
        </p:nvSpPr>
        <p:spPr>
          <a:xfrm>
            <a:off x="1205475" y="681600"/>
            <a:ext cx="223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Montserrat"/>
                <a:ea typeface="Montserrat"/>
                <a:cs typeface="Montserrat"/>
                <a:sym typeface="Montserrat"/>
              </a:rPr>
              <a:t>DECISION TREE</a:t>
            </a:r>
            <a:endParaRPr b="1" sz="1500">
              <a:solidFill>
                <a:schemeClr val="dk1"/>
              </a:solidFill>
              <a:latin typeface="Montserrat"/>
              <a:ea typeface="Montserrat"/>
              <a:cs typeface="Montserrat"/>
              <a:sym typeface="Montserrat"/>
            </a:endParaRPr>
          </a:p>
        </p:txBody>
      </p:sp>
      <p:pic>
        <p:nvPicPr>
          <p:cNvPr id="227" name="Google Shape;227;g11895e4b029_0_69"/>
          <p:cNvPicPr preferRelativeResize="0"/>
          <p:nvPr/>
        </p:nvPicPr>
        <p:blipFill>
          <a:blip r:embed="rId4">
            <a:alphaModFix/>
          </a:blip>
          <a:stretch>
            <a:fillRect/>
          </a:stretch>
        </p:blipFill>
        <p:spPr>
          <a:xfrm>
            <a:off x="2157625" y="1493437"/>
            <a:ext cx="2039025" cy="1311075"/>
          </a:xfrm>
          <a:prstGeom prst="rect">
            <a:avLst/>
          </a:prstGeom>
          <a:noFill/>
          <a:ln>
            <a:noFill/>
          </a:ln>
        </p:spPr>
      </p:pic>
      <p:sp>
        <p:nvSpPr>
          <p:cNvPr id="228" name="Google Shape;228;g11895e4b029_0_69"/>
          <p:cNvSpPr txBox="1"/>
          <p:nvPr/>
        </p:nvSpPr>
        <p:spPr>
          <a:xfrm>
            <a:off x="5675950" y="615875"/>
            <a:ext cx="246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Montserrat"/>
                <a:ea typeface="Montserrat"/>
                <a:cs typeface="Montserrat"/>
                <a:sym typeface="Montserrat"/>
              </a:rPr>
              <a:t>RANDOM FOREST</a:t>
            </a:r>
            <a:endParaRPr b="1" sz="1500">
              <a:solidFill>
                <a:schemeClr val="dk1"/>
              </a:solidFill>
              <a:latin typeface="Montserrat"/>
              <a:ea typeface="Montserrat"/>
              <a:cs typeface="Montserrat"/>
              <a:sym typeface="Montserrat"/>
            </a:endParaRPr>
          </a:p>
        </p:txBody>
      </p:sp>
      <p:pic>
        <p:nvPicPr>
          <p:cNvPr id="229" name="Google Shape;229;g11895e4b029_0_69"/>
          <p:cNvPicPr preferRelativeResize="0"/>
          <p:nvPr/>
        </p:nvPicPr>
        <p:blipFill>
          <a:blip r:embed="rId5">
            <a:alphaModFix/>
          </a:blip>
          <a:stretch>
            <a:fillRect/>
          </a:stretch>
        </p:blipFill>
        <p:spPr>
          <a:xfrm>
            <a:off x="4712625" y="1419500"/>
            <a:ext cx="2134600" cy="1430025"/>
          </a:xfrm>
          <a:prstGeom prst="rect">
            <a:avLst/>
          </a:prstGeom>
          <a:noFill/>
          <a:ln>
            <a:noFill/>
          </a:ln>
        </p:spPr>
      </p:pic>
      <p:pic>
        <p:nvPicPr>
          <p:cNvPr id="230" name="Google Shape;230;g11895e4b029_0_69"/>
          <p:cNvPicPr preferRelativeResize="0"/>
          <p:nvPr/>
        </p:nvPicPr>
        <p:blipFill>
          <a:blip r:embed="rId6">
            <a:alphaModFix/>
          </a:blip>
          <a:stretch>
            <a:fillRect/>
          </a:stretch>
        </p:blipFill>
        <p:spPr>
          <a:xfrm>
            <a:off x="6911575" y="1471426"/>
            <a:ext cx="2179950" cy="1256375"/>
          </a:xfrm>
          <a:prstGeom prst="rect">
            <a:avLst/>
          </a:prstGeom>
          <a:noFill/>
          <a:ln>
            <a:noFill/>
          </a:ln>
        </p:spPr>
      </p:pic>
      <p:sp>
        <p:nvSpPr>
          <p:cNvPr id="231" name="Google Shape;231;g11895e4b029_0_69"/>
          <p:cNvSpPr txBox="1"/>
          <p:nvPr/>
        </p:nvSpPr>
        <p:spPr>
          <a:xfrm>
            <a:off x="3566325" y="3064000"/>
            <a:ext cx="237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Montserrat"/>
                <a:ea typeface="Montserrat"/>
                <a:cs typeface="Montserrat"/>
                <a:sym typeface="Montserrat"/>
              </a:rPr>
              <a:t>GRADIENT BOOSTING</a:t>
            </a:r>
            <a:endParaRPr b="1" sz="1500">
              <a:solidFill>
                <a:schemeClr val="dk1"/>
              </a:solidFill>
              <a:latin typeface="Montserrat"/>
              <a:ea typeface="Montserrat"/>
              <a:cs typeface="Montserrat"/>
              <a:sym typeface="Montserrat"/>
            </a:endParaRPr>
          </a:p>
        </p:txBody>
      </p:sp>
      <p:pic>
        <p:nvPicPr>
          <p:cNvPr id="232" name="Google Shape;232;g11895e4b029_0_69"/>
          <p:cNvPicPr preferRelativeResize="0"/>
          <p:nvPr/>
        </p:nvPicPr>
        <p:blipFill>
          <a:blip r:embed="rId7">
            <a:alphaModFix/>
          </a:blip>
          <a:stretch>
            <a:fillRect/>
          </a:stretch>
        </p:blipFill>
        <p:spPr>
          <a:xfrm>
            <a:off x="432588" y="3886200"/>
            <a:ext cx="3133725" cy="1257300"/>
          </a:xfrm>
          <a:prstGeom prst="rect">
            <a:avLst/>
          </a:prstGeom>
          <a:noFill/>
          <a:ln>
            <a:noFill/>
          </a:ln>
        </p:spPr>
      </p:pic>
      <p:pic>
        <p:nvPicPr>
          <p:cNvPr id="233" name="Google Shape;233;g11895e4b029_0_69"/>
          <p:cNvPicPr preferRelativeResize="0"/>
          <p:nvPr/>
        </p:nvPicPr>
        <p:blipFill>
          <a:blip r:embed="rId8">
            <a:alphaModFix/>
          </a:blip>
          <a:stretch>
            <a:fillRect/>
          </a:stretch>
        </p:blipFill>
        <p:spPr>
          <a:xfrm>
            <a:off x="4712625" y="3890625"/>
            <a:ext cx="3162300" cy="1256375"/>
          </a:xfrm>
          <a:prstGeom prst="rect">
            <a:avLst/>
          </a:prstGeom>
          <a:noFill/>
          <a:ln>
            <a:noFill/>
          </a:ln>
        </p:spPr>
      </p:pic>
      <p:sp>
        <p:nvSpPr>
          <p:cNvPr id="234" name="Google Shape;234;g11895e4b029_0_69"/>
          <p:cNvSpPr txBox="1"/>
          <p:nvPr/>
        </p:nvSpPr>
        <p:spPr>
          <a:xfrm>
            <a:off x="142450" y="1031375"/>
            <a:ext cx="141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35" name="Google Shape;235;g11895e4b029_0_69"/>
          <p:cNvSpPr txBox="1"/>
          <p:nvPr/>
        </p:nvSpPr>
        <p:spPr>
          <a:xfrm>
            <a:off x="2157625" y="1015925"/>
            <a:ext cx="158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
        <p:nvSpPr>
          <p:cNvPr id="236" name="Google Shape;236;g11895e4b029_0_69"/>
          <p:cNvSpPr txBox="1"/>
          <p:nvPr/>
        </p:nvSpPr>
        <p:spPr>
          <a:xfrm>
            <a:off x="4814950" y="1030550"/>
            <a:ext cx="130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37" name="Google Shape;237;g11895e4b029_0_69"/>
          <p:cNvSpPr txBox="1"/>
          <p:nvPr/>
        </p:nvSpPr>
        <p:spPr>
          <a:xfrm>
            <a:off x="7001500" y="1015925"/>
            <a:ext cx="14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
        <p:nvSpPr>
          <p:cNvPr id="238" name="Google Shape;238;g11895e4b029_0_69"/>
          <p:cNvSpPr txBox="1"/>
          <p:nvPr/>
        </p:nvSpPr>
        <p:spPr>
          <a:xfrm>
            <a:off x="351200" y="3512075"/>
            <a:ext cx="17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39" name="Google Shape;239;g11895e4b029_0_69"/>
          <p:cNvSpPr txBox="1"/>
          <p:nvPr/>
        </p:nvSpPr>
        <p:spPr>
          <a:xfrm>
            <a:off x="4718950" y="3496625"/>
            <a:ext cx="14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1895e4b029_0_84"/>
          <p:cNvSpPr txBox="1"/>
          <p:nvPr>
            <p:ph type="title"/>
          </p:nvPr>
        </p:nvSpPr>
        <p:spPr>
          <a:xfrm>
            <a:off x="0" y="103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IMPLEMENTING ML ALGORITHM</a:t>
            </a:r>
            <a:endParaRPr b="1" sz="2700">
              <a:latin typeface="Montserrat"/>
              <a:ea typeface="Montserrat"/>
              <a:cs typeface="Montserrat"/>
              <a:sym typeface="Montserrat"/>
            </a:endParaRPr>
          </a:p>
        </p:txBody>
      </p:sp>
      <p:sp>
        <p:nvSpPr>
          <p:cNvPr id="245" name="Google Shape;245;g11895e4b029_0_84"/>
          <p:cNvSpPr txBox="1"/>
          <p:nvPr>
            <p:ph idx="1" type="body"/>
          </p:nvPr>
        </p:nvSpPr>
        <p:spPr>
          <a:xfrm>
            <a:off x="45175" y="676150"/>
            <a:ext cx="9046500" cy="44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
        <p:nvSpPr>
          <p:cNvPr id="246" name="Google Shape;246;g11895e4b029_0_84"/>
          <p:cNvSpPr txBox="1"/>
          <p:nvPr/>
        </p:nvSpPr>
        <p:spPr>
          <a:xfrm>
            <a:off x="743400" y="9041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7" name="Google Shape;247;g11895e4b029_0_84"/>
          <p:cNvSpPr txBox="1"/>
          <p:nvPr/>
        </p:nvSpPr>
        <p:spPr>
          <a:xfrm>
            <a:off x="904125" y="833800"/>
            <a:ext cx="72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GRADIENT BOOSTING REGRESSOR WITH HYPERPARAMETER TUNING</a:t>
            </a:r>
            <a:endParaRPr b="1">
              <a:solidFill>
                <a:schemeClr val="dk1"/>
              </a:solidFill>
              <a:latin typeface="Montserrat"/>
              <a:ea typeface="Montserrat"/>
              <a:cs typeface="Montserrat"/>
              <a:sym typeface="Montserrat"/>
            </a:endParaRPr>
          </a:p>
        </p:txBody>
      </p:sp>
      <p:pic>
        <p:nvPicPr>
          <p:cNvPr id="248" name="Google Shape;248;g11895e4b029_0_84"/>
          <p:cNvPicPr preferRelativeResize="0"/>
          <p:nvPr/>
        </p:nvPicPr>
        <p:blipFill>
          <a:blip r:embed="rId3">
            <a:alphaModFix/>
          </a:blip>
          <a:stretch>
            <a:fillRect/>
          </a:stretch>
        </p:blipFill>
        <p:spPr>
          <a:xfrm>
            <a:off x="73188" y="1610000"/>
            <a:ext cx="2386825" cy="1243725"/>
          </a:xfrm>
          <a:prstGeom prst="rect">
            <a:avLst/>
          </a:prstGeom>
          <a:noFill/>
          <a:ln>
            <a:noFill/>
          </a:ln>
        </p:spPr>
      </p:pic>
      <p:pic>
        <p:nvPicPr>
          <p:cNvPr id="249" name="Google Shape;249;g11895e4b029_0_84"/>
          <p:cNvPicPr preferRelativeResize="0"/>
          <p:nvPr/>
        </p:nvPicPr>
        <p:blipFill>
          <a:blip r:embed="rId4">
            <a:alphaModFix/>
          </a:blip>
          <a:stretch>
            <a:fillRect/>
          </a:stretch>
        </p:blipFill>
        <p:spPr>
          <a:xfrm>
            <a:off x="45173" y="3624600"/>
            <a:ext cx="2442850" cy="1152525"/>
          </a:xfrm>
          <a:prstGeom prst="rect">
            <a:avLst/>
          </a:prstGeom>
          <a:noFill/>
          <a:ln>
            <a:noFill/>
          </a:ln>
        </p:spPr>
      </p:pic>
      <p:pic>
        <p:nvPicPr>
          <p:cNvPr id="250" name="Google Shape;250;g11895e4b029_0_84"/>
          <p:cNvPicPr preferRelativeResize="0"/>
          <p:nvPr/>
        </p:nvPicPr>
        <p:blipFill>
          <a:blip r:embed="rId5">
            <a:alphaModFix/>
          </a:blip>
          <a:stretch>
            <a:fillRect/>
          </a:stretch>
        </p:blipFill>
        <p:spPr>
          <a:xfrm>
            <a:off x="2652125" y="1532300"/>
            <a:ext cx="2069450" cy="3500700"/>
          </a:xfrm>
          <a:prstGeom prst="rect">
            <a:avLst/>
          </a:prstGeom>
          <a:noFill/>
          <a:ln>
            <a:noFill/>
          </a:ln>
        </p:spPr>
      </p:pic>
      <p:pic>
        <p:nvPicPr>
          <p:cNvPr id="251" name="Google Shape;251;g11895e4b029_0_84"/>
          <p:cNvPicPr preferRelativeResize="0"/>
          <p:nvPr/>
        </p:nvPicPr>
        <p:blipFill>
          <a:blip r:embed="rId6">
            <a:alphaModFix/>
          </a:blip>
          <a:stretch>
            <a:fillRect/>
          </a:stretch>
        </p:blipFill>
        <p:spPr>
          <a:xfrm>
            <a:off x="4782000" y="1391650"/>
            <a:ext cx="4309674" cy="3641350"/>
          </a:xfrm>
          <a:prstGeom prst="rect">
            <a:avLst/>
          </a:prstGeom>
          <a:noFill/>
          <a:ln>
            <a:noFill/>
          </a:ln>
        </p:spPr>
      </p:pic>
      <p:sp>
        <p:nvSpPr>
          <p:cNvPr id="252" name="Google Shape;252;g11895e4b029_0_84"/>
          <p:cNvSpPr txBox="1"/>
          <p:nvPr/>
        </p:nvSpPr>
        <p:spPr>
          <a:xfrm>
            <a:off x="237925" y="1348175"/>
            <a:ext cx="165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TrainResult</a:t>
            </a:r>
            <a:endParaRPr b="1" sz="1200">
              <a:solidFill>
                <a:schemeClr val="lt1"/>
              </a:solidFill>
              <a:latin typeface="Times New Roman"/>
              <a:ea typeface="Times New Roman"/>
              <a:cs typeface="Times New Roman"/>
              <a:sym typeface="Times New Roman"/>
            </a:endParaRPr>
          </a:p>
        </p:txBody>
      </p:sp>
      <p:sp>
        <p:nvSpPr>
          <p:cNvPr id="253" name="Google Shape;253;g11895e4b029_0_84"/>
          <p:cNvSpPr txBox="1"/>
          <p:nvPr/>
        </p:nvSpPr>
        <p:spPr>
          <a:xfrm>
            <a:off x="249250" y="3262825"/>
            <a:ext cx="128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Times New Roman"/>
                <a:ea typeface="Times New Roman"/>
                <a:cs typeface="Times New Roman"/>
                <a:sym typeface="Times New Roman"/>
              </a:rPr>
              <a:t>TestResult</a:t>
            </a:r>
            <a:endParaRPr b="1" sz="12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40475" y="133600"/>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700">
                <a:latin typeface="Montserrat"/>
                <a:ea typeface="Montserrat"/>
                <a:cs typeface="Montserrat"/>
                <a:sym typeface="Montserrat"/>
              </a:rPr>
              <a:t>CONTENTS</a:t>
            </a:r>
            <a:endParaRPr b="1" sz="2700">
              <a:latin typeface="Montserrat"/>
              <a:ea typeface="Montserrat"/>
              <a:cs typeface="Montserrat"/>
              <a:sym typeface="Montserrat"/>
            </a:endParaRPr>
          </a:p>
        </p:txBody>
      </p:sp>
      <p:sp>
        <p:nvSpPr>
          <p:cNvPr id="61" name="Google Shape;61;p2"/>
          <p:cNvSpPr txBox="1"/>
          <p:nvPr>
            <p:ph idx="1" type="body"/>
          </p:nvPr>
        </p:nvSpPr>
        <p:spPr>
          <a:xfrm>
            <a:off x="40475" y="1152475"/>
            <a:ext cx="5193300" cy="3738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BUSINESS UNDERSTANDING</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DATA SUMMARY</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DATA PREPROCESSING</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EXPLORATORY DATA ANALYSIS</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IMPLEMENTING ML ALGORITHMS</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CHALLENGES</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CONCLUSION</a:t>
            </a:r>
            <a:endParaRPr b="1" sz="2000">
              <a:solidFill>
                <a:schemeClr val="lt1"/>
              </a:solidFill>
              <a:latin typeface="Montserrat"/>
              <a:ea typeface="Montserrat"/>
              <a:cs typeface="Montserrat"/>
              <a:sym typeface="Montserrat"/>
            </a:endParaRPr>
          </a:p>
        </p:txBody>
      </p:sp>
      <p:sp>
        <p:nvSpPr>
          <p:cNvPr id="62" name="Google Shape;62;p2"/>
          <p:cNvSpPr txBox="1"/>
          <p:nvPr>
            <p:ph idx="2" type="body"/>
          </p:nvPr>
        </p:nvSpPr>
        <p:spPr>
          <a:xfrm>
            <a:off x="5123400" y="1152475"/>
            <a:ext cx="3877800" cy="37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2"/>
          <p:cNvPicPr preferRelativeResize="0"/>
          <p:nvPr/>
        </p:nvPicPr>
        <p:blipFill>
          <a:blip r:embed="rId3">
            <a:alphaModFix/>
          </a:blip>
          <a:stretch>
            <a:fillRect/>
          </a:stretch>
        </p:blipFill>
        <p:spPr>
          <a:xfrm>
            <a:off x="5294200" y="1152475"/>
            <a:ext cx="3767274" cy="3908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1895e4b029_0_95"/>
          <p:cNvSpPr txBox="1"/>
          <p:nvPr>
            <p:ph type="title"/>
          </p:nvPr>
        </p:nvSpPr>
        <p:spPr>
          <a:xfrm>
            <a:off x="50525" y="294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CHALLENGES</a:t>
            </a:r>
            <a:endParaRPr b="1" sz="2700">
              <a:latin typeface="Montserrat"/>
              <a:ea typeface="Montserrat"/>
              <a:cs typeface="Montserrat"/>
              <a:sym typeface="Montserrat"/>
            </a:endParaRPr>
          </a:p>
        </p:txBody>
      </p:sp>
      <p:sp>
        <p:nvSpPr>
          <p:cNvPr id="259" name="Google Shape;259;g11895e4b029_0_95"/>
          <p:cNvSpPr txBox="1"/>
          <p:nvPr>
            <p:ph idx="1" type="body"/>
          </p:nvPr>
        </p:nvSpPr>
        <p:spPr>
          <a:xfrm>
            <a:off x="201000" y="1112300"/>
            <a:ext cx="8742000" cy="41820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Dealing with huge number of features and plotting that many graphs.</a:t>
            </a:r>
            <a:endParaRPr b="1" sz="1700">
              <a:solidFill>
                <a:schemeClr val="lt1"/>
              </a:solidFill>
              <a:latin typeface="Montserrat"/>
              <a:ea typeface="Montserrat"/>
              <a:cs typeface="Montserrat"/>
              <a:sym typeface="Montserrat"/>
            </a:endParaRPr>
          </a:p>
          <a:p>
            <a:pPr indent="-336550" lvl="0" marL="457200" rtl="0" algn="l">
              <a:lnSpc>
                <a:spcPct val="200000"/>
              </a:lnSpc>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Optimising the ML models.</a:t>
            </a:r>
            <a:endParaRPr b="1" sz="1700">
              <a:solidFill>
                <a:schemeClr val="lt1"/>
              </a:solidFill>
              <a:latin typeface="Montserrat"/>
              <a:ea typeface="Montserrat"/>
              <a:cs typeface="Montserrat"/>
              <a:sym typeface="Montserrat"/>
            </a:endParaRPr>
          </a:p>
          <a:p>
            <a:pPr indent="-336550" lvl="0" marL="457200" rtl="0" algn="l">
              <a:lnSpc>
                <a:spcPct val="200000"/>
              </a:lnSpc>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Finding the best set of parameters to train and test the model.</a:t>
            </a:r>
            <a:endParaRPr b="1" sz="1700">
              <a:solidFill>
                <a:schemeClr val="lt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700">
              <a:solidFill>
                <a:schemeClr val="lt1"/>
              </a:solidFill>
              <a:latin typeface="Montserrat"/>
              <a:ea typeface="Montserrat"/>
              <a:cs typeface="Montserrat"/>
              <a:sym typeface="Montserrat"/>
            </a:endParaRPr>
          </a:p>
          <a:p>
            <a:pPr indent="0" lvl="0" marL="914400" rtl="0" algn="l">
              <a:spcBef>
                <a:spcPts val="0"/>
              </a:spcBef>
              <a:spcAft>
                <a:spcPts val="0"/>
              </a:spcAft>
              <a:buNone/>
            </a:pPr>
            <a:r>
              <a:t/>
            </a:r>
            <a:endParaRPr b="1" sz="1500">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895e4b029_0_100"/>
          <p:cNvSpPr txBox="1"/>
          <p:nvPr>
            <p:ph type="title"/>
          </p:nvPr>
        </p:nvSpPr>
        <p:spPr>
          <a:xfrm>
            <a:off x="120825" y="143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CONCLUSION</a:t>
            </a:r>
            <a:endParaRPr b="1" sz="2700">
              <a:latin typeface="Montserrat"/>
              <a:ea typeface="Montserrat"/>
              <a:cs typeface="Montserrat"/>
              <a:sym typeface="Montserrat"/>
            </a:endParaRPr>
          </a:p>
        </p:txBody>
      </p:sp>
      <p:sp>
        <p:nvSpPr>
          <p:cNvPr id="265" name="Google Shape;265;g11895e4b029_0_100"/>
          <p:cNvSpPr txBox="1"/>
          <p:nvPr>
            <p:ph idx="1" type="body"/>
          </p:nvPr>
        </p:nvSpPr>
        <p:spPr>
          <a:xfrm>
            <a:off x="120825" y="663025"/>
            <a:ext cx="8870100" cy="4420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lt1"/>
              </a:buClr>
              <a:buSzPts val="1200"/>
              <a:buFont typeface="Montserrat"/>
              <a:buChar char="➢"/>
            </a:pPr>
            <a:r>
              <a:rPr b="1" lang="en-GB" sz="1400">
                <a:solidFill>
                  <a:schemeClr val="lt1"/>
                </a:solidFill>
                <a:highlight>
                  <a:srgbClr val="FFFFFF"/>
                </a:highlight>
                <a:latin typeface="Montserrat"/>
                <a:ea typeface="Montserrat"/>
                <a:cs typeface="Montserrat"/>
                <a:sym typeface="Montserrat"/>
              </a:rPr>
              <a:t>Date column shares important relationship with rented bike count column.From visualization graphs can be concluded that bike demand is greater in weekdays than in weekends</a:t>
            </a:r>
            <a:r>
              <a:rPr b="1" lang="en-GB" sz="1200">
                <a:solidFill>
                  <a:schemeClr val="lt1"/>
                </a:solidFill>
                <a:highlight>
                  <a:srgbClr val="FFFFFF"/>
                </a:highlight>
                <a:latin typeface="Montserrat"/>
                <a:ea typeface="Montserrat"/>
                <a:cs typeface="Montserrat"/>
                <a:sym typeface="Montserrat"/>
              </a:rPr>
              <a:t>. </a:t>
            </a:r>
            <a:endParaRPr b="1" sz="12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R</a:t>
            </a:r>
            <a:r>
              <a:rPr b="1" lang="en-GB" sz="1400">
                <a:solidFill>
                  <a:schemeClr val="lt1"/>
                </a:solidFill>
                <a:highlight>
                  <a:srgbClr val="FFFFFF"/>
                </a:highlight>
                <a:latin typeface="Montserrat"/>
                <a:ea typeface="Montserrat"/>
                <a:cs typeface="Montserrat"/>
                <a:sym typeface="Montserrat"/>
              </a:rPr>
              <a:t>ented bike count peak time are 7 am to 9 am in the morning and 5 pm to 7 pm in the evening.Shows that the demand of rented bikes are very low especially in the morning hour</a:t>
            </a:r>
            <a:r>
              <a:rPr b="1" lang="en-GB" sz="1600">
                <a:solidFill>
                  <a:schemeClr val="lt1"/>
                </a:solidFill>
                <a:highlight>
                  <a:srgbClr val="FFFFFF"/>
                </a:highlight>
                <a:latin typeface="Montserrat"/>
                <a:ea typeface="Montserrat"/>
                <a:cs typeface="Montserrat"/>
                <a:sym typeface="Montserrat"/>
              </a:rPr>
              <a:t>.</a:t>
            </a:r>
            <a:endParaRPr b="1" sz="16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After analysing the climatic features it can be concluded that generally prefer to rent bike at moderate to high temperatures and when little windy.</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Bike rental counts increases in summer season and autumn season.In winter bike demand is low.</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With increase in humidity the rental count decreases.In rainy days bike demand does not decrease much. In extreme snowy weather demand declines.</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It can be concluded the Gradient Boosting with gridsearchcv is the best fit model as it gave the best R Score i.e 0.90 for the test data.</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From feature importance graph it can be concluded that Temperature variable affects the most.</a:t>
            </a:r>
            <a:endParaRPr b="1" sz="1400">
              <a:solidFill>
                <a:schemeClr val="lt1"/>
              </a:solidFill>
              <a:highlight>
                <a:srgbClr val="FFFFFF"/>
              </a:highlight>
              <a:latin typeface="Montserrat"/>
              <a:ea typeface="Montserrat"/>
              <a:cs typeface="Montserrat"/>
              <a:sym typeface="Montserrat"/>
            </a:endParaRPr>
          </a:p>
          <a:p>
            <a:pPr indent="0" lvl="0" marL="457200" rtl="0" algn="l">
              <a:lnSpc>
                <a:spcPct val="100000"/>
              </a:lnSpc>
              <a:spcBef>
                <a:spcPts val="60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0" lvl="0" marL="457200" rtl="0" algn="l">
              <a:lnSpc>
                <a:spcPct val="100000"/>
              </a:lnSpc>
              <a:spcBef>
                <a:spcPts val="600"/>
              </a:spcBef>
              <a:spcAft>
                <a:spcPts val="0"/>
              </a:spcAft>
              <a:buNone/>
            </a:pPr>
            <a:r>
              <a:t/>
            </a:r>
            <a:endParaRPr b="1" sz="1500">
              <a:solidFill>
                <a:schemeClr val="lt1"/>
              </a:solidFill>
              <a:highlight>
                <a:srgbClr val="FFFFFF"/>
              </a:highlight>
              <a:latin typeface="Montserrat"/>
              <a:ea typeface="Montserrat"/>
              <a:cs typeface="Montserrat"/>
              <a:sym typeface="Montserrat"/>
            </a:endParaRPr>
          </a:p>
          <a:p>
            <a:pPr indent="0" lvl="0" marL="457200" rtl="0" algn="l">
              <a:spcBef>
                <a:spcPts val="500"/>
              </a:spcBef>
              <a:spcAft>
                <a:spcPts val="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895e4b029_0_109"/>
          <p:cNvSpPr txBox="1"/>
          <p:nvPr>
            <p:ph type="title"/>
          </p:nvPr>
        </p:nvSpPr>
        <p:spPr>
          <a:xfrm>
            <a:off x="0" y="153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71" name="Google Shape;271;g11895e4b029_0_109"/>
          <p:cNvSpPr txBox="1"/>
          <p:nvPr>
            <p:ph idx="1" type="body"/>
          </p:nvPr>
        </p:nvSpPr>
        <p:spPr>
          <a:xfrm>
            <a:off x="-60275" y="783575"/>
            <a:ext cx="9204300" cy="43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g11895e4b029_0_109"/>
          <p:cNvPicPr preferRelativeResize="0"/>
          <p:nvPr/>
        </p:nvPicPr>
        <p:blipFill>
          <a:blip r:embed="rId3">
            <a:alphaModFix/>
          </a:blip>
          <a:stretch>
            <a:fillRect/>
          </a:stretch>
        </p:blipFill>
        <p:spPr>
          <a:xfrm>
            <a:off x="100450" y="783575"/>
            <a:ext cx="4762901" cy="2229450"/>
          </a:xfrm>
          <a:prstGeom prst="rect">
            <a:avLst/>
          </a:prstGeom>
          <a:noFill/>
          <a:ln>
            <a:noFill/>
          </a:ln>
        </p:spPr>
      </p:pic>
      <p:pic>
        <p:nvPicPr>
          <p:cNvPr id="273" name="Google Shape;273;g11895e4b029_0_109"/>
          <p:cNvPicPr preferRelativeResize="0"/>
          <p:nvPr/>
        </p:nvPicPr>
        <p:blipFill>
          <a:blip r:embed="rId4">
            <a:alphaModFix/>
          </a:blip>
          <a:stretch>
            <a:fillRect/>
          </a:stretch>
        </p:blipFill>
        <p:spPr>
          <a:xfrm>
            <a:off x="5063125" y="783575"/>
            <a:ext cx="4080875" cy="2229450"/>
          </a:xfrm>
          <a:prstGeom prst="rect">
            <a:avLst/>
          </a:prstGeom>
          <a:noFill/>
          <a:ln>
            <a:noFill/>
          </a:ln>
        </p:spPr>
      </p:pic>
      <p:sp>
        <p:nvSpPr>
          <p:cNvPr id="274" name="Google Shape;274;g11895e4b029_0_109"/>
          <p:cNvSpPr txBox="1"/>
          <p:nvPr/>
        </p:nvSpPr>
        <p:spPr>
          <a:xfrm>
            <a:off x="166800" y="3526100"/>
            <a:ext cx="881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Comparing the R2_score of various ML models in Test set ,Gradient Boosting with gridsearch CV is giving the highest R2_score.This can be </a:t>
            </a:r>
            <a:r>
              <a:rPr b="1" lang="en-GB">
                <a:solidFill>
                  <a:schemeClr val="lt1"/>
                </a:solidFill>
                <a:latin typeface="Montserrat"/>
                <a:ea typeface="Montserrat"/>
                <a:cs typeface="Montserrat"/>
                <a:sym typeface="Montserrat"/>
              </a:rPr>
              <a:t>chosen</a:t>
            </a:r>
            <a:r>
              <a:rPr b="1" lang="en-GB">
                <a:solidFill>
                  <a:schemeClr val="lt1"/>
                </a:solidFill>
                <a:latin typeface="Montserrat"/>
                <a:ea typeface="Montserrat"/>
                <a:cs typeface="Montserrat"/>
                <a:sym typeface="Montserrat"/>
              </a:rPr>
              <a:t> as the best model to work for prediction purposes for rented bikes.</a:t>
            </a:r>
            <a:endParaRPr b="1">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187237aadf_0_6"/>
          <p:cNvSpPr txBox="1"/>
          <p:nvPr>
            <p:ph type="title"/>
          </p:nvPr>
        </p:nvSpPr>
        <p:spPr>
          <a:xfrm>
            <a:off x="50500" y="103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BUSINESS  UNDERSTANDING</a:t>
            </a:r>
            <a:endParaRPr b="1" sz="2700">
              <a:latin typeface="Montserrat"/>
              <a:ea typeface="Montserrat"/>
              <a:cs typeface="Montserrat"/>
              <a:sym typeface="Montserrat"/>
            </a:endParaRPr>
          </a:p>
        </p:txBody>
      </p:sp>
      <p:sp>
        <p:nvSpPr>
          <p:cNvPr id="69" name="Google Shape;69;g1187237aadf_0_6"/>
          <p:cNvSpPr txBox="1"/>
          <p:nvPr>
            <p:ph idx="1" type="body"/>
          </p:nvPr>
        </p:nvSpPr>
        <p:spPr>
          <a:xfrm>
            <a:off x="311700" y="676175"/>
            <a:ext cx="8520600" cy="4306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Hyper urbanization, coupled with decentralization, has caused a host of transportation problems: gridlock, increasing travel demand,tailpipe emissions, and decreasing accessibility.Hyper-motorization and expanding urban form have contributed to problems of congestion and degrading levels of transit. While in recent years, dozens of cities have implemented bike share systems in efforts to mitigate some of these problems. </a:t>
            </a:r>
            <a:endParaRPr b="1" sz="1400">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311150" lvl="0" marL="457200" rtl="0" algn="l">
              <a:lnSpc>
                <a:spcPct val="115000"/>
              </a:lnSpc>
              <a:spcBef>
                <a:spcPts val="0"/>
              </a:spcBef>
              <a:spcAft>
                <a:spcPts val="0"/>
              </a:spcAft>
              <a:buClr>
                <a:srgbClr val="073763"/>
              </a:buClr>
              <a:buSzPts val="1300"/>
              <a:buFont typeface="Montserrat"/>
              <a:buChar char="●"/>
            </a:pPr>
            <a:r>
              <a:rPr b="1" lang="en-GB" sz="1400">
                <a:solidFill>
                  <a:schemeClr val="lt1"/>
                </a:solidFill>
                <a:highlight>
                  <a:srgbClr val="FFFFFF"/>
                </a:highlight>
                <a:latin typeface="Montserrat"/>
                <a:ea typeface="Montserrat"/>
                <a:cs typeface="Montserrat"/>
                <a:sym typeface="Montserrat"/>
              </a:rPr>
              <a:t>Bike sharing systems are a means of renting bicycles where the process of obtaining membership, rental, and bike return is automated throughout a city. Using these systems, people are able rent a bike from a one location and return it to a different place if they need.</a:t>
            </a:r>
            <a:r>
              <a:rPr lang="en-GB" sz="1600">
                <a:solidFill>
                  <a:srgbClr val="292929"/>
                </a:solidFill>
                <a:highlight>
                  <a:srgbClr val="FFFFFF"/>
                </a:highlight>
                <a:latin typeface="Georgia"/>
                <a:ea typeface="Georgia"/>
                <a:cs typeface="Georgia"/>
                <a:sym typeface="Georgia"/>
              </a:rPr>
              <a:t> </a:t>
            </a:r>
            <a:r>
              <a:rPr b="1" lang="en-GB" sz="1400">
                <a:solidFill>
                  <a:schemeClr val="lt1"/>
                </a:solidFill>
                <a:highlight>
                  <a:srgbClr val="FFFFFF"/>
                </a:highlight>
                <a:latin typeface="Montserrat"/>
                <a:ea typeface="Montserrat"/>
                <a:cs typeface="Montserrat"/>
                <a:sym typeface="Montserrat"/>
              </a:rPr>
              <a:t>With an accurate demand prediction model, shared bikes, though with a limited amount, can be effectively utilized whenever and wherever there are travel demands.</a:t>
            </a:r>
            <a:endParaRPr b="1" sz="140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aim of the project is the prediction of bike count required at each hour for the stable supply of rental bikes.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1880e7ac33_0_5"/>
          <p:cNvSpPr txBox="1"/>
          <p:nvPr>
            <p:ph type="title"/>
          </p:nvPr>
        </p:nvSpPr>
        <p:spPr>
          <a:xfrm>
            <a:off x="50500" y="143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75" name="Google Shape;75;g11880e7ac33_0_5"/>
          <p:cNvSpPr txBox="1"/>
          <p:nvPr>
            <p:ph idx="1" type="body"/>
          </p:nvPr>
        </p:nvSpPr>
        <p:spPr>
          <a:xfrm>
            <a:off x="200925" y="716350"/>
            <a:ext cx="8631300" cy="446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solidFill>
                  <a:schemeClr val="lt1"/>
                </a:solidFill>
              </a:rPr>
              <a:t> </a:t>
            </a:r>
            <a:endParaRPr>
              <a:solidFill>
                <a:schemeClr val="lt1"/>
              </a:solidFill>
            </a:endParaRPr>
          </a:p>
        </p:txBody>
      </p:sp>
      <p:sp>
        <p:nvSpPr>
          <p:cNvPr id="76" name="Google Shape;76;g11880e7ac33_0_5"/>
          <p:cNvSpPr/>
          <p:nvPr/>
        </p:nvSpPr>
        <p:spPr>
          <a:xfrm>
            <a:off x="3180637" y="1658413"/>
            <a:ext cx="2260332" cy="1426464"/>
          </a:xfrm>
          <a:prstGeom prst="cloud">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1880e7ac33_0_5"/>
          <p:cNvSpPr/>
          <p:nvPr/>
        </p:nvSpPr>
        <p:spPr>
          <a:xfrm>
            <a:off x="3445750" y="1868525"/>
            <a:ext cx="1717848" cy="1084968"/>
          </a:xfrm>
          <a:prstGeom prst="cloud">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 name="Google Shape;78;g11880e7ac33_0_5"/>
          <p:cNvSpPr txBox="1"/>
          <p:nvPr/>
        </p:nvSpPr>
        <p:spPr>
          <a:xfrm>
            <a:off x="3611525" y="2171550"/>
            <a:ext cx="13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Montserrat"/>
                <a:ea typeface="Montserrat"/>
                <a:cs typeface="Montserrat"/>
                <a:sym typeface="Montserrat"/>
              </a:rPr>
              <a:t>DATA TYPES</a:t>
            </a:r>
            <a:endParaRPr b="1">
              <a:solidFill>
                <a:schemeClr val="dk2"/>
              </a:solidFill>
              <a:latin typeface="Montserrat"/>
              <a:ea typeface="Montserrat"/>
              <a:cs typeface="Montserrat"/>
              <a:sym typeface="Montserrat"/>
            </a:endParaRPr>
          </a:p>
        </p:txBody>
      </p:sp>
      <p:cxnSp>
        <p:nvCxnSpPr>
          <p:cNvPr id="79" name="Google Shape;79;g11880e7ac33_0_5"/>
          <p:cNvCxnSpPr/>
          <p:nvPr/>
        </p:nvCxnSpPr>
        <p:spPr>
          <a:xfrm rot="10800000">
            <a:off x="2290600" y="1346200"/>
            <a:ext cx="1145100" cy="622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80" name="Google Shape;80;g11880e7ac33_0_5"/>
          <p:cNvCxnSpPr/>
          <p:nvPr/>
        </p:nvCxnSpPr>
        <p:spPr>
          <a:xfrm rot="10800000">
            <a:off x="2220100" y="1265800"/>
            <a:ext cx="1215600" cy="683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81" name="Google Shape;81;g11880e7ac33_0_5"/>
          <p:cNvCxnSpPr/>
          <p:nvPr/>
        </p:nvCxnSpPr>
        <p:spPr>
          <a:xfrm flipH="1" rot="10800000">
            <a:off x="5324325" y="1426625"/>
            <a:ext cx="1285800" cy="502200"/>
          </a:xfrm>
          <a:prstGeom prst="straightConnector1">
            <a:avLst/>
          </a:prstGeom>
          <a:noFill/>
          <a:ln cap="flat" cmpd="sng" w="28575">
            <a:solidFill>
              <a:schemeClr val="accent6"/>
            </a:solidFill>
            <a:prstDash val="solid"/>
            <a:round/>
            <a:headEnd len="med" w="med" type="none"/>
            <a:tailEnd len="med" w="med" type="triangle"/>
          </a:ln>
        </p:spPr>
      </p:cxnSp>
      <p:cxnSp>
        <p:nvCxnSpPr>
          <p:cNvPr id="82" name="Google Shape;82;g11880e7ac33_0_5"/>
          <p:cNvCxnSpPr/>
          <p:nvPr/>
        </p:nvCxnSpPr>
        <p:spPr>
          <a:xfrm rot="10800000">
            <a:off x="2189950" y="1466800"/>
            <a:ext cx="1255800" cy="482100"/>
          </a:xfrm>
          <a:prstGeom prst="straightConnector1">
            <a:avLst/>
          </a:prstGeom>
          <a:noFill/>
          <a:ln cap="flat" cmpd="sng" w="28575">
            <a:solidFill>
              <a:srgbClr val="FFFF00"/>
            </a:solidFill>
            <a:prstDash val="solid"/>
            <a:round/>
            <a:headEnd len="med" w="med" type="none"/>
            <a:tailEnd len="med" w="med" type="triangle"/>
          </a:ln>
        </p:spPr>
      </p:cxnSp>
      <p:sp>
        <p:nvSpPr>
          <p:cNvPr id="83" name="Google Shape;83;g11880e7ac33_0_5"/>
          <p:cNvSpPr txBox="1"/>
          <p:nvPr/>
        </p:nvSpPr>
        <p:spPr>
          <a:xfrm>
            <a:off x="6660450" y="1175375"/>
            <a:ext cx="1959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latin typeface="Montserrat"/>
                <a:ea typeface="Montserrat"/>
                <a:cs typeface="Montserrat"/>
                <a:sym typeface="Montserrat"/>
              </a:rPr>
              <a:t>NUMERICAL TYPE</a:t>
            </a:r>
            <a:endParaRPr b="1" u="sng">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Temperature</a:t>
            </a:r>
            <a:endParaRPr b="1">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Humidity</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Wind speed</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Visibility</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Dew point temperature</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Solar Radiation</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Rainfall</a:t>
            </a:r>
            <a:endParaRPr b="1">
              <a:solidFill>
                <a:srgbClr val="073763"/>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rgbClr val="073763"/>
              </a:buClr>
              <a:buSzPts val="1400"/>
              <a:buFont typeface="Montserrat"/>
              <a:buChar char="●"/>
            </a:pPr>
            <a:r>
              <a:rPr b="1" lang="en-GB">
                <a:solidFill>
                  <a:srgbClr val="073763"/>
                </a:solidFill>
                <a:highlight>
                  <a:srgbClr val="FFFFFF"/>
                </a:highlight>
                <a:latin typeface="Montserrat"/>
                <a:ea typeface="Montserrat"/>
                <a:cs typeface="Montserrat"/>
                <a:sym typeface="Montserrat"/>
              </a:rPr>
              <a:t>Snowfall</a:t>
            </a:r>
            <a:endParaRPr b="1">
              <a:solidFill>
                <a:srgbClr val="073763"/>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b="1">
              <a:solidFill>
                <a:srgbClr val="073763"/>
              </a:solidFill>
              <a:highlight>
                <a:srgbClr val="FFFFFF"/>
              </a:highlight>
              <a:latin typeface="Montserrat"/>
              <a:ea typeface="Montserrat"/>
              <a:cs typeface="Montserrat"/>
              <a:sym typeface="Montserrat"/>
            </a:endParaRPr>
          </a:p>
        </p:txBody>
      </p:sp>
      <p:sp>
        <p:nvSpPr>
          <p:cNvPr id="84" name="Google Shape;84;g11880e7ac33_0_5"/>
          <p:cNvSpPr txBox="1"/>
          <p:nvPr/>
        </p:nvSpPr>
        <p:spPr>
          <a:xfrm>
            <a:off x="200925" y="1265800"/>
            <a:ext cx="19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latin typeface="Montserrat"/>
                <a:ea typeface="Montserrat"/>
                <a:cs typeface="Montserrat"/>
                <a:sym typeface="Montserrat"/>
              </a:rPr>
              <a:t>TARGET VARIABLE</a:t>
            </a:r>
            <a:endParaRPr b="1" u="sng">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Rented Bike Count</a:t>
            </a:r>
            <a:endParaRPr b="1">
              <a:solidFill>
                <a:schemeClr val="lt1"/>
              </a:solidFill>
              <a:latin typeface="Montserrat"/>
              <a:ea typeface="Montserrat"/>
              <a:cs typeface="Montserrat"/>
              <a:sym typeface="Montserrat"/>
            </a:endParaRPr>
          </a:p>
        </p:txBody>
      </p:sp>
      <p:cxnSp>
        <p:nvCxnSpPr>
          <p:cNvPr id="85" name="Google Shape;85;g11880e7ac33_0_5"/>
          <p:cNvCxnSpPr/>
          <p:nvPr/>
        </p:nvCxnSpPr>
        <p:spPr>
          <a:xfrm flipH="1">
            <a:off x="2069575" y="2682250"/>
            <a:ext cx="1185300" cy="432000"/>
          </a:xfrm>
          <a:prstGeom prst="straightConnector1">
            <a:avLst/>
          </a:prstGeom>
          <a:noFill/>
          <a:ln cap="flat" cmpd="sng" w="28575">
            <a:solidFill>
              <a:srgbClr val="FFFF00"/>
            </a:solidFill>
            <a:prstDash val="solid"/>
            <a:round/>
            <a:headEnd len="med" w="med" type="none"/>
            <a:tailEnd len="med" w="med" type="triangle"/>
          </a:ln>
        </p:spPr>
      </p:cxnSp>
      <p:sp>
        <p:nvSpPr>
          <p:cNvPr id="86" name="Google Shape;86;g11880e7ac33_0_5"/>
          <p:cNvSpPr txBox="1"/>
          <p:nvPr/>
        </p:nvSpPr>
        <p:spPr>
          <a:xfrm>
            <a:off x="562575" y="30238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g11880e7ac33_0_5"/>
          <p:cNvSpPr txBox="1"/>
          <p:nvPr/>
        </p:nvSpPr>
        <p:spPr>
          <a:xfrm>
            <a:off x="200925" y="2963550"/>
            <a:ext cx="1868700" cy="203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latin typeface="Montserrat"/>
                <a:ea typeface="Montserrat"/>
                <a:cs typeface="Montserrat"/>
                <a:sym typeface="Montserrat"/>
              </a:rPr>
              <a:t>CATEGORICAL TYPE</a:t>
            </a:r>
            <a:endParaRPr b="1" u="sng">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Seasons</a:t>
            </a:r>
            <a:endParaRPr b="1">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Holiday</a:t>
            </a:r>
            <a:endParaRPr b="1">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Functioning Day</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u="sng">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cxnSp>
        <p:nvCxnSpPr>
          <p:cNvPr id="88" name="Google Shape;88;g11880e7ac33_0_5"/>
          <p:cNvCxnSpPr/>
          <p:nvPr/>
        </p:nvCxnSpPr>
        <p:spPr>
          <a:xfrm>
            <a:off x="4560850" y="3043900"/>
            <a:ext cx="100500" cy="693300"/>
          </a:xfrm>
          <a:prstGeom prst="straightConnector1">
            <a:avLst/>
          </a:prstGeom>
          <a:noFill/>
          <a:ln cap="flat" cmpd="sng" w="28575">
            <a:solidFill>
              <a:srgbClr val="FFFF00"/>
            </a:solidFill>
            <a:prstDash val="solid"/>
            <a:round/>
            <a:headEnd len="med" w="med" type="none"/>
            <a:tailEnd len="med" w="med" type="triangle"/>
          </a:ln>
        </p:spPr>
      </p:cxnSp>
      <p:sp>
        <p:nvSpPr>
          <p:cNvPr id="89" name="Google Shape;89;g11880e7ac33_0_5"/>
          <p:cNvSpPr txBox="1"/>
          <p:nvPr/>
        </p:nvSpPr>
        <p:spPr>
          <a:xfrm>
            <a:off x="3938000" y="3747125"/>
            <a:ext cx="171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dk1"/>
                </a:solidFill>
                <a:latin typeface="Montserrat"/>
                <a:ea typeface="Montserrat"/>
                <a:cs typeface="Montserrat"/>
                <a:sym typeface="Montserrat"/>
              </a:rPr>
              <a:t>DATETIME TYPE</a:t>
            </a:r>
            <a:endParaRPr b="1" u="sng">
              <a:solidFill>
                <a:schemeClr val="dk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Date</a:t>
            </a:r>
            <a:endParaRPr b="1">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1880e7ac33_0_51"/>
          <p:cNvSpPr txBox="1"/>
          <p:nvPr>
            <p:ph type="title"/>
          </p:nvPr>
        </p:nvSpPr>
        <p:spPr>
          <a:xfrm>
            <a:off x="60525" y="65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95" name="Google Shape;95;g11880e7ac33_0_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g11880e7ac33_0_51"/>
          <p:cNvPicPr preferRelativeResize="0"/>
          <p:nvPr/>
        </p:nvPicPr>
        <p:blipFill>
          <a:blip r:embed="rId3">
            <a:alphaModFix/>
          </a:blip>
          <a:stretch>
            <a:fillRect/>
          </a:stretch>
        </p:blipFill>
        <p:spPr>
          <a:xfrm>
            <a:off x="0" y="829070"/>
            <a:ext cx="9144000" cy="2315300"/>
          </a:xfrm>
          <a:prstGeom prst="rect">
            <a:avLst/>
          </a:prstGeom>
          <a:noFill/>
          <a:ln>
            <a:noFill/>
          </a:ln>
        </p:spPr>
      </p:pic>
      <p:sp>
        <p:nvSpPr>
          <p:cNvPr id="97" name="Google Shape;97;g11880e7ac33_0_51"/>
          <p:cNvSpPr txBox="1"/>
          <p:nvPr>
            <p:ph idx="2" type="body"/>
          </p:nvPr>
        </p:nvSpPr>
        <p:spPr>
          <a:xfrm>
            <a:off x="60525" y="3264925"/>
            <a:ext cx="9011100" cy="174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The dataset contains 8760 rows and 14 columns.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a:solidFill>
                  <a:schemeClr val="lt1"/>
                </a:solidFill>
                <a:latin typeface="Montserrat"/>
                <a:ea typeface="Montserrat"/>
                <a:cs typeface="Montserrat"/>
                <a:sym typeface="Montserrat"/>
              </a:rPr>
              <a:t>Initially</a:t>
            </a:r>
            <a:r>
              <a:rPr b="1" lang="en-GB">
                <a:solidFill>
                  <a:schemeClr val="lt1"/>
                </a:solidFill>
                <a:latin typeface="Montserrat"/>
                <a:ea typeface="Montserrat"/>
                <a:cs typeface="Montserrat"/>
                <a:sym typeface="Montserrat"/>
              </a:rPr>
              <a:t> the data types of Date column is given as object and Hour column as integer.However,for </a:t>
            </a:r>
            <a:r>
              <a:rPr b="1" lang="en-GB">
                <a:solidFill>
                  <a:schemeClr val="lt1"/>
                </a:solidFill>
                <a:latin typeface="Montserrat"/>
                <a:ea typeface="Montserrat"/>
                <a:cs typeface="Montserrat"/>
                <a:sym typeface="Montserrat"/>
              </a:rPr>
              <a:t>convenience</a:t>
            </a:r>
            <a:r>
              <a:rPr b="1" lang="en-GB">
                <a:solidFill>
                  <a:schemeClr val="lt1"/>
                </a:solidFill>
                <a:latin typeface="Montserrat"/>
                <a:ea typeface="Montserrat"/>
                <a:cs typeface="Montserrat"/>
                <a:sym typeface="Montserrat"/>
              </a:rPr>
              <a:t> in further analysis it  has been converted to datatime format and categorical type respectively.</a:t>
            </a:r>
            <a:endParaRPr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1880e7ac33_0_58"/>
          <p:cNvSpPr txBox="1"/>
          <p:nvPr>
            <p:ph type="title"/>
          </p:nvPr>
        </p:nvSpPr>
        <p:spPr>
          <a:xfrm>
            <a:off x="60575" y="5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103" name="Google Shape;103;g11880e7ac33_0_58"/>
          <p:cNvSpPr txBox="1"/>
          <p:nvPr>
            <p:ph idx="1" type="body"/>
          </p:nvPr>
        </p:nvSpPr>
        <p:spPr>
          <a:xfrm>
            <a:off x="120550" y="625925"/>
            <a:ext cx="8599200" cy="432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400">
                <a:latin typeface="Montserrat"/>
                <a:ea typeface="Montserrat"/>
                <a:cs typeface="Montserrat"/>
                <a:sym typeface="Montserrat"/>
              </a:rPr>
              <a:t>F</a:t>
            </a:r>
            <a:r>
              <a:rPr b="1" lang="en-GB" sz="1600">
                <a:solidFill>
                  <a:schemeClr val="lt1"/>
                </a:solidFill>
                <a:latin typeface="Montserrat"/>
                <a:ea typeface="Montserrat"/>
                <a:cs typeface="Montserrat"/>
                <a:sym typeface="Montserrat"/>
              </a:rPr>
              <a:t>List of features given in the dataset are as follows:</a:t>
            </a:r>
            <a:endParaRPr b="1" sz="16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04800" lvl="0" marL="457200" rtl="0" algn="l">
              <a:lnSpc>
                <a:spcPct val="150000"/>
              </a:lnSpc>
              <a:spcBef>
                <a:spcPts val="600"/>
              </a:spcBef>
              <a:spcAft>
                <a:spcPts val="0"/>
              </a:spcAft>
              <a:buClr>
                <a:schemeClr val="accent2"/>
              </a:buClr>
              <a:buSzPts val="1200"/>
              <a:buFont typeface="Roboto"/>
              <a:buChar char="●"/>
            </a:pPr>
            <a:r>
              <a:rPr b="1" lang="en-GB" sz="1400" u="sng">
                <a:solidFill>
                  <a:schemeClr val="lt1"/>
                </a:solidFill>
                <a:highlight>
                  <a:srgbClr val="FFFFFF"/>
                </a:highlight>
                <a:latin typeface="Montserrat"/>
                <a:ea typeface="Montserrat"/>
                <a:cs typeface="Montserrat"/>
                <a:sym typeface="Montserrat"/>
              </a:rPr>
              <a:t>Date</a:t>
            </a:r>
            <a:r>
              <a:rPr b="1" lang="en-GB" sz="1400">
                <a:solidFill>
                  <a:schemeClr val="lt1"/>
                </a:solidFill>
                <a:highlight>
                  <a:srgbClr val="FFFFFF"/>
                </a:highlight>
                <a:latin typeface="Montserrat"/>
                <a:ea typeface="Montserrat"/>
                <a:cs typeface="Montserrat"/>
                <a:sym typeface="Montserrat"/>
              </a:rPr>
              <a:t> - days from 01/12/2017 to 30/11/2018, </a:t>
            </a:r>
            <a:r>
              <a:rPr b="1" lang="en-GB" sz="1400">
                <a:solidFill>
                  <a:schemeClr val="lt1"/>
                </a:solidFill>
                <a:highlight>
                  <a:srgbClr val="FFFFFF"/>
                </a:highlight>
                <a:latin typeface="Montserrat"/>
                <a:ea typeface="Montserrat"/>
                <a:cs typeface="Montserrat"/>
                <a:sym typeface="Montserrat"/>
              </a:rPr>
              <a:t>formatting</a:t>
            </a:r>
            <a:r>
              <a:rPr b="1" lang="en-GB" sz="1400">
                <a:solidFill>
                  <a:schemeClr val="lt1"/>
                </a:solidFill>
                <a:highlight>
                  <a:srgbClr val="FFFFFF"/>
                </a:highlight>
                <a:latin typeface="Montserrat"/>
                <a:ea typeface="Montserrat"/>
                <a:cs typeface="Montserrat"/>
                <a:sym typeface="Montserrat"/>
              </a:rPr>
              <a:t> in DD/MM/YYYY, type : str, we need to convert into datetime format</a:t>
            </a:r>
            <a:r>
              <a:rPr lang="en-GB" sz="1500">
                <a:solidFill>
                  <a:schemeClr val="accent2"/>
                </a:solidFill>
                <a:highlight>
                  <a:srgbClr val="FFFFFF"/>
                </a:highlight>
                <a:latin typeface="Roboto"/>
                <a:ea typeface="Roboto"/>
                <a:cs typeface="Roboto"/>
                <a:sym typeface="Roboto"/>
              </a:rPr>
              <a:t>.</a:t>
            </a:r>
            <a:endParaRPr sz="1500">
              <a:solidFill>
                <a:schemeClr val="accent2"/>
              </a:solidFill>
              <a:highlight>
                <a:srgbClr val="FFFFFF"/>
              </a:highlight>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Montserrat"/>
              <a:buChar char="●"/>
            </a:pPr>
            <a:r>
              <a:rPr b="1" lang="en-GB" sz="1400" u="sng">
                <a:solidFill>
                  <a:schemeClr val="lt1"/>
                </a:solidFill>
                <a:highlight>
                  <a:srgbClr val="FFFFFF"/>
                </a:highlight>
                <a:latin typeface="Montserrat"/>
                <a:ea typeface="Montserrat"/>
                <a:cs typeface="Montserrat"/>
                <a:sym typeface="Montserrat"/>
              </a:rPr>
              <a:t>Rented Bike count</a:t>
            </a:r>
            <a:r>
              <a:rPr b="1" lang="en-GB" sz="1400">
                <a:solidFill>
                  <a:schemeClr val="lt1"/>
                </a:solidFill>
                <a:highlight>
                  <a:srgbClr val="FFFFFF"/>
                </a:highlight>
                <a:latin typeface="Montserrat"/>
                <a:ea typeface="Montserrat"/>
                <a:cs typeface="Montserrat"/>
                <a:sym typeface="Montserrat"/>
              </a:rPr>
              <a:t> - Count of bikes rented at each hour</a:t>
            </a:r>
            <a:endParaRPr b="1" sz="1400">
              <a:solidFill>
                <a:schemeClr val="lt1"/>
              </a:solidFill>
              <a:highlight>
                <a:srgbClr val="FFFFFF"/>
              </a:highlight>
              <a:latin typeface="Montserrat"/>
              <a:ea typeface="Montserrat"/>
              <a:cs typeface="Montserrat"/>
              <a:sym typeface="Montserrat"/>
            </a:endParaRPr>
          </a:p>
          <a:p>
            <a:pPr indent="-298450" lvl="0" marL="457200" rtl="0" algn="l">
              <a:lnSpc>
                <a:spcPct val="150000"/>
              </a:lnSpc>
              <a:spcBef>
                <a:spcPts val="0"/>
              </a:spcBef>
              <a:spcAft>
                <a:spcPts val="0"/>
              </a:spcAft>
              <a:buClr>
                <a:schemeClr val="lt1"/>
              </a:buClr>
              <a:buSzPts val="1100"/>
              <a:buFont typeface="Montserrat"/>
              <a:buChar char="●"/>
            </a:pPr>
            <a:r>
              <a:rPr b="1" lang="en-GB" sz="1400" u="sng">
                <a:solidFill>
                  <a:schemeClr val="lt1"/>
                </a:solidFill>
                <a:highlight>
                  <a:srgbClr val="FFFFFF"/>
                </a:highlight>
                <a:latin typeface="Montserrat"/>
                <a:ea typeface="Montserrat"/>
                <a:cs typeface="Montserrat"/>
                <a:sym typeface="Montserrat"/>
              </a:rPr>
              <a:t>Hour </a:t>
            </a:r>
            <a:r>
              <a:rPr b="1" lang="en-GB" sz="1400">
                <a:solidFill>
                  <a:schemeClr val="lt1"/>
                </a:solidFill>
                <a:highlight>
                  <a:srgbClr val="FFFFFF"/>
                </a:highlight>
                <a:latin typeface="Montserrat"/>
                <a:ea typeface="Montserrat"/>
                <a:cs typeface="Montserrat"/>
                <a:sym typeface="Montserrat"/>
              </a:rPr>
              <a:t>- The hour of the day, starting from 0-23 it's in a digital time format, type : int, we need to convert it into category data type.</a:t>
            </a:r>
            <a:endParaRPr b="1" sz="1400">
              <a:solidFill>
                <a:schemeClr val="lt1"/>
              </a:solidFill>
              <a:highlight>
                <a:srgbClr val="FFFFFF"/>
              </a:highlight>
              <a:latin typeface="Montserrat"/>
              <a:ea typeface="Montserrat"/>
              <a:cs typeface="Montserrat"/>
              <a:sym typeface="Montserrat"/>
            </a:endParaRPr>
          </a:p>
          <a:p>
            <a:pPr indent="-298450" lvl="0" marL="457200" rtl="0" algn="l">
              <a:lnSpc>
                <a:spcPct val="150000"/>
              </a:lnSpc>
              <a:spcBef>
                <a:spcPts val="0"/>
              </a:spcBef>
              <a:spcAft>
                <a:spcPts val="0"/>
              </a:spcAft>
              <a:buClr>
                <a:schemeClr val="lt1"/>
              </a:buClr>
              <a:buSzPts val="1100"/>
              <a:buFont typeface="Montserrat"/>
              <a:buChar char="●"/>
            </a:pPr>
            <a:r>
              <a:rPr b="1" lang="en-GB" sz="1400" u="sng">
                <a:solidFill>
                  <a:schemeClr val="lt1"/>
                </a:solidFill>
                <a:highlight>
                  <a:srgbClr val="FFFFFF"/>
                </a:highlight>
                <a:latin typeface="Montserrat"/>
                <a:ea typeface="Montserrat"/>
                <a:cs typeface="Montserrat"/>
                <a:sym typeface="Montserrat"/>
              </a:rPr>
              <a:t>Temperature</a:t>
            </a:r>
            <a:r>
              <a:rPr b="1" lang="en-GB" sz="1400">
                <a:solidFill>
                  <a:schemeClr val="lt1"/>
                </a:solidFill>
                <a:highlight>
                  <a:srgbClr val="FFFFFF"/>
                </a:highlight>
                <a:latin typeface="Montserrat"/>
                <a:ea typeface="Montserrat"/>
                <a:cs typeface="Montserrat"/>
                <a:sym typeface="Montserrat"/>
              </a:rPr>
              <a:t>-Temperature in Celsius, type : Float</a:t>
            </a:r>
            <a:endParaRPr b="1" sz="1400">
              <a:solidFill>
                <a:schemeClr val="lt1"/>
              </a:solidFill>
              <a:highlight>
                <a:srgbClr val="FFFFFF"/>
              </a:highlight>
              <a:latin typeface="Montserrat"/>
              <a:ea typeface="Montserrat"/>
              <a:cs typeface="Montserrat"/>
              <a:sym typeface="Montserrat"/>
            </a:endParaRPr>
          </a:p>
          <a:p>
            <a:pPr indent="-298450" lvl="0" marL="457200" rtl="0" algn="l">
              <a:lnSpc>
                <a:spcPct val="150000"/>
              </a:lnSpc>
              <a:spcBef>
                <a:spcPts val="0"/>
              </a:spcBef>
              <a:spcAft>
                <a:spcPts val="0"/>
              </a:spcAft>
              <a:buClr>
                <a:schemeClr val="lt1"/>
              </a:buClr>
              <a:buSzPts val="1100"/>
              <a:buFont typeface="Montserrat"/>
              <a:buChar char="●"/>
            </a:pPr>
            <a:r>
              <a:rPr b="1" lang="en-GB" sz="1400" u="sng">
                <a:solidFill>
                  <a:schemeClr val="lt1"/>
                </a:solidFill>
                <a:highlight>
                  <a:srgbClr val="FFFFFF"/>
                </a:highlight>
                <a:latin typeface="Montserrat"/>
                <a:ea typeface="Montserrat"/>
                <a:cs typeface="Montserrat"/>
                <a:sym typeface="Montserrat"/>
              </a:rPr>
              <a:t>Humidity</a:t>
            </a:r>
            <a:r>
              <a:rPr b="1" lang="en-GB" sz="1400">
                <a:solidFill>
                  <a:schemeClr val="lt1"/>
                </a:solidFill>
                <a:highlight>
                  <a:srgbClr val="FFFFFF"/>
                </a:highlight>
                <a:latin typeface="Montserrat"/>
                <a:ea typeface="Montserrat"/>
                <a:cs typeface="Montserrat"/>
                <a:sym typeface="Montserrat"/>
              </a:rPr>
              <a:t> - Humidity in the air in %, type : int</a:t>
            </a:r>
            <a:endParaRPr b="1" sz="1400">
              <a:solidFill>
                <a:schemeClr val="lt1"/>
              </a:solidFill>
              <a:highlight>
                <a:srgbClr val="FFFFFF"/>
              </a:highlight>
              <a:latin typeface="Montserrat"/>
              <a:ea typeface="Montserrat"/>
              <a:cs typeface="Montserrat"/>
              <a:sym typeface="Montserrat"/>
            </a:endParaRPr>
          </a:p>
          <a:p>
            <a:pPr indent="-298450" lvl="0" marL="457200" rtl="0" algn="l">
              <a:lnSpc>
                <a:spcPct val="150000"/>
              </a:lnSpc>
              <a:spcBef>
                <a:spcPts val="0"/>
              </a:spcBef>
              <a:spcAft>
                <a:spcPts val="0"/>
              </a:spcAft>
              <a:buClr>
                <a:schemeClr val="lt1"/>
              </a:buClr>
              <a:buSzPts val="1100"/>
              <a:buFont typeface="Montserrat"/>
              <a:buChar char="●"/>
            </a:pPr>
            <a:r>
              <a:rPr b="1" lang="en-GB" sz="1400" u="sng">
                <a:solidFill>
                  <a:schemeClr val="lt1"/>
                </a:solidFill>
                <a:highlight>
                  <a:srgbClr val="FFFFFF"/>
                </a:highlight>
                <a:latin typeface="Montserrat"/>
                <a:ea typeface="Montserrat"/>
                <a:cs typeface="Montserrat"/>
                <a:sym typeface="Montserrat"/>
              </a:rPr>
              <a:t>Wind Speed</a:t>
            </a:r>
            <a:r>
              <a:rPr b="1" lang="en-GB" sz="1400">
                <a:solidFill>
                  <a:schemeClr val="lt1"/>
                </a:solidFill>
                <a:highlight>
                  <a:srgbClr val="FFFFFF"/>
                </a:highlight>
                <a:latin typeface="Montserrat"/>
                <a:ea typeface="Montserrat"/>
                <a:cs typeface="Montserrat"/>
                <a:sym typeface="Montserrat"/>
              </a:rPr>
              <a:t> - Speed of the wind in m/s, type : Float</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500"/>
              </a:spcAft>
              <a:buNone/>
            </a:pPr>
            <a:r>
              <a:t/>
            </a:r>
            <a:endParaRPr b="1" sz="14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880e7ac33_0_70"/>
          <p:cNvSpPr txBox="1"/>
          <p:nvPr>
            <p:ph type="title"/>
          </p:nvPr>
        </p:nvSpPr>
        <p:spPr>
          <a:xfrm>
            <a:off x="201200" y="153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109" name="Google Shape;109;g11880e7ac33_0_70"/>
          <p:cNvSpPr txBox="1"/>
          <p:nvPr>
            <p:ph idx="1" type="body"/>
          </p:nvPr>
        </p:nvSpPr>
        <p:spPr>
          <a:xfrm>
            <a:off x="311700" y="1152475"/>
            <a:ext cx="8520600" cy="3729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Visibility</a:t>
            </a:r>
            <a:r>
              <a:rPr b="1" lang="en-GB" sz="1400">
                <a:solidFill>
                  <a:schemeClr val="lt1"/>
                </a:solidFill>
                <a:highlight>
                  <a:srgbClr val="FFFFFF"/>
                </a:highlight>
                <a:latin typeface="Montserrat"/>
                <a:ea typeface="Montserrat"/>
                <a:cs typeface="Montserrat"/>
                <a:sym typeface="Montserrat"/>
              </a:rPr>
              <a:t> - Visibility in m, type : int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Dew point temperature </a:t>
            </a:r>
            <a:r>
              <a:rPr b="1" lang="en-GB" sz="1400">
                <a:solidFill>
                  <a:schemeClr val="lt1"/>
                </a:solidFill>
                <a:highlight>
                  <a:srgbClr val="FFFFFF"/>
                </a:highlight>
                <a:latin typeface="Montserrat"/>
                <a:ea typeface="Montserrat"/>
                <a:cs typeface="Montserrat"/>
                <a:sym typeface="Montserrat"/>
              </a:rPr>
              <a:t>- Temperature at the beginning of the day, type : Float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Solar radiation</a:t>
            </a:r>
            <a:r>
              <a:rPr b="1" lang="en-GB" sz="1400">
                <a:solidFill>
                  <a:schemeClr val="lt1"/>
                </a:solidFill>
                <a:highlight>
                  <a:srgbClr val="FFFFFF"/>
                </a:highlight>
                <a:latin typeface="Montserrat"/>
                <a:ea typeface="Montserrat"/>
                <a:cs typeface="Montserrat"/>
                <a:sym typeface="Montserrat"/>
              </a:rPr>
              <a:t> - Sun contribution (MJ/m2), type : Float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Rainfall </a:t>
            </a:r>
            <a:r>
              <a:rPr b="1" lang="en-GB" sz="1400">
                <a:solidFill>
                  <a:schemeClr val="lt1"/>
                </a:solidFill>
                <a:highlight>
                  <a:srgbClr val="FFFFFF"/>
                </a:highlight>
                <a:latin typeface="Montserrat"/>
                <a:ea typeface="Montserrat"/>
                <a:cs typeface="Montserrat"/>
                <a:sym typeface="Montserrat"/>
              </a:rPr>
              <a:t>- Amount of raining in mm, type : Float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Snowfall</a:t>
            </a:r>
            <a:r>
              <a:rPr b="1" lang="en-GB" sz="1400">
                <a:solidFill>
                  <a:schemeClr val="lt1"/>
                </a:solidFill>
                <a:highlight>
                  <a:srgbClr val="FFFFFF"/>
                </a:highlight>
                <a:latin typeface="Montserrat"/>
                <a:ea typeface="Montserrat"/>
                <a:cs typeface="Montserrat"/>
                <a:sym typeface="Montserrat"/>
              </a:rPr>
              <a:t> - Amount of snowing in cm, type: Float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Seasons</a:t>
            </a:r>
            <a:r>
              <a:rPr b="1" lang="en-GB" sz="1400">
                <a:solidFill>
                  <a:schemeClr val="lt1"/>
                </a:solidFill>
                <a:highlight>
                  <a:srgbClr val="FFFFFF"/>
                </a:highlight>
                <a:latin typeface="Montserrat"/>
                <a:ea typeface="Montserrat"/>
                <a:cs typeface="Montserrat"/>
                <a:sym typeface="Montserrat"/>
              </a:rPr>
              <a:t> - Season of the year, type : str, there are only 4 seasons in data(Winter, Spring, Summer, Autumn)</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Holiday</a:t>
            </a:r>
            <a:r>
              <a:rPr b="1" lang="en-GB" sz="1400">
                <a:solidFill>
                  <a:schemeClr val="lt1"/>
                </a:solidFill>
                <a:highlight>
                  <a:srgbClr val="FFFFFF"/>
                </a:highlight>
                <a:latin typeface="Montserrat"/>
                <a:ea typeface="Montserrat"/>
                <a:cs typeface="Montserrat"/>
                <a:sym typeface="Montserrat"/>
              </a:rPr>
              <a:t> -If the day is holiday period or not, type: str</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u="sng">
                <a:solidFill>
                  <a:schemeClr val="lt1"/>
                </a:solidFill>
                <a:highlight>
                  <a:srgbClr val="FFFFFF"/>
                </a:highlight>
                <a:latin typeface="Montserrat"/>
                <a:ea typeface="Montserrat"/>
                <a:cs typeface="Montserrat"/>
                <a:sym typeface="Montserrat"/>
              </a:rPr>
              <a:t>Functional Day</a:t>
            </a:r>
            <a:r>
              <a:rPr b="1" lang="en-GB" sz="1400">
                <a:solidFill>
                  <a:schemeClr val="lt1"/>
                </a:solidFill>
                <a:highlight>
                  <a:srgbClr val="FFFFFF"/>
                </a:highlight>
                <a:latin typeface="Montserrat"/>
                <a:ea typeface="Montserrat"/>
                <a:cs typeface="Montserrat"/>
                <a:sym typeface="Montserrat"/>
              </a:rPr>
              <a:t> - NoFunc(Non Functional Hours), Fun(Functional hours)</a:t>
            </a:r>
            <a:endParaRPr b="1" sz="14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1880e7ac33_0_75"/>
          <p:cNvSpPr txBox="1"/>
          <p:nvPr>
            <p:ph type="title"/>
          </p:nvPr>
        </p:nvSpPr>
        <p:spPr>
          <a:xfrm>
            <a:off x="0" y="40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PREPROCESSING</a:t>
            </a:r>
            <a:endParaRPr b="1" sz="2700">
              <a:latin typeface="Montserrat"/>
              <a:ea typeface="Montserrat"/>
              <a:cs typeface="Montserrat"/>
              <a:sym typeface="Montserrat"/>
            </a:endParaRPr>
          </a:p>
        </p:txBody>
      </p:sp>
      <p:sp>
        <p:nvSpPr>
          <p:cNvPr id="115" name="Google Shape;115;g11880e7ac33_0_75"/>
          <p:cNvSpPr txBox="1"/>
          <p:nvPr>
            <p:ph idx="1" type="body"/>
          </p:nvPr>
        </p:nvSpPr>
        <p:spPr>
          <a:xfrm>
            <a:off x="102600" y="874000"/>
            <a:ext cx="9041400" cy="4520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There is no missing values present in the dataset.</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There is no duplicate values present in the dataset.</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Date column has been divided into hour , months and days to perform detailed analysis.</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Further changing the hours, months ,days from integer type to categorical </a:t>
            </a:r>
            <a:r>
              <a:rPr b="1" lang="en-GB" sz="1400">
                <a:solidFill>
                  <a:schemeClr val="lt1"/>
                </a:solidFill>
                <a:latin typeface="Montserrat"/>
                <a:ea typeface="Montserrat"/>
                <a:cs typeface="Montserrat"/>
                <a:sym typeface="Montserrat"/>
              </a:rPr>
              <a:t>data types</a:t>
            </a:r>
            <a:r>
              <a:rPr b="1" lang="en-GB" sz="1400">
                <a:solidFill>
                  <a:schemeClr val="lt1"/>
                </a:solidFill>
                <a:latin typeface="Montserrat"/>
                <a:ea typeface="Montserrat"/>
                <a:cs typeface="Montserrat"/>
                <a:sym typeface="Montserrat"/>
              </a:rPr>
              <a:t>.</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Out of seven days a week segregating Sunday and Saturday as one category and rest five days into another.</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Apply one hot encoding on columns like Holiday , Functioning Day.</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Perform</a:t>
            </a:r>
            <a:r>
              <a:rPr b="1" lang="en-GB" sz="1400">
                <a:solidFill>
                  <a:schemeClr val="lt1"/>
                </a:solidFill>
                <a:latin typeface="Montserrat"/>
                <a:ea typeface="Montserrat"/>
                <a:cs typeface="Montserrat"/>
                <a:sym typeface="Montserrat"/>
              </a:rPr>
              <a:t> label encoding on column Season.</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Rented Bike Count has been considered as the dependent / target variable. Rest of the columns are independent </a:t>
            </a:r>
            <a:r>
              <a:rPr b="1" lang="en-GB" sz="1400">
                <a:solidFill>
                  <a:schemeClr val="lt1"/>
                </a:solidFill>
                <a:latin typeface="Montserrat"/>
                <a:ea typeface="Montserrat"/>
                <a:cs typeface="Montserrat"/>
                <a:sym typeface="Montserrat"/>
              </a:rPr>
              <a:t>variables.</a:t>
            </a:r>
            <a:endParaRPr b="1" sz="14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1895e4b029_0_6"/>
          <p:cNvSpPr txBox="1"/>
          <p:nvPr>
            <p:ph type="title"/>
          </p:nvPr>
        </p:nvSpPr>
        <p:spPr>
          <a:xfrm>
            <a:off x="0" y="53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PREPROCESSING</a:t>
            </a:r>
            <a:endParaRPr b="1" sz="2700">
              <a:latin typeface="Montserrat"/>
              <a:ea typeface="Montserrat"/>
              <a:cs typeface="Montserrat"/>
              <a:sym typeface="Montserrat"/>
            </a:endParaRPr>
          </a:p>
        </p:txBody>
      </p:sp>
      <p:sp>
        <p:nvSpPr>
          <p:cNvPr id="121" name="Google Shape;121;g11895e4b029_0_6"/>
          <p:cNvSpPr txBox="1"/>
          <p:nvPr>
            <p:ph idx="1" type="body"/>
          </p:nvPr>
        </p:nvSpPr>
        <p:spPr>
          <a:xfrm>
            <a:off x="311700" y="803675"/>
            <a:ext cx="3999900" cy="28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1895e4b029_0_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g11895e4b029_0_6"/>
          <p:cNvPicPr preferRelativeResize="0"/>
          <p:nvPr/>
        </p:nvPicPr>
        <p:blipFill>
          <a:blip r:embed="rId3">
            <a:alphaModFix/>
          </a:blip>
          <a:stretch>
            <a:fillRect/>
          </a:stretch>
        </p:blipFill>
        <p:spPr>
          <a:xfrm>
            <a:off x="4771800" y="703200"/>
            <a:ext cx="4229350" cy="2893224"/>
          </a:xfrm>
          <a:prstGeom prst="rect">
            <a:avLst/>
          </a:prstGeom>
          <a:noFill/>
          <a:ln>
            <a:noFill/>
          </a:ln>
        </p:spPr>
      </p:pic>
      <p:pic>
        <p:nvPicPr>
          <p:cNvPr id="124" name="Google Shape;124;g11895e4b029_0_6"/>
          <p:cNvPicPr preferRelativeResize="0"/>
          <p:nvPr/>
        </p:nvPicPr>
        <p:blipFill>
          <a:blip r:embed="rId4">
            <a:alphaModFix/>
          </a:blip>
          <a:stretch>
            <a:fillRect/>
          </a:stretch>
        </p:blipFill>
        <p:spPr>
          <a:xfrm>
            <a:off x="82250" y="664563"/>
            <a:ext cx="4229351" cy="2970500"/>
          </a:xfrm>
          <a:prstGeom prst="rect">
            <a:avLst/>
          </a:prstGeom>
          <a:noFill/>
          <a:ln>
            <a:noFill/>
          </a:ln>
        </p:spPr>
      </p:pic>
      <p:sp>
        <p:nvSpPr>
          <p:cNvPr id="125" name="Google Shape;125;g11895e4b029_0_6"/>
          <p:cNvSpPr txBox="1"/>
          <p:nvPr/>
        </p:nvSpPr>
        <p:spPr>
          <a:xfrm>
            <a:off x="241100" y="4038450"/>
            <a:ext cx="869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The above plots display that rented bike counts column has outliers in it. Also the data shows positive skewness.It advisable to get rid of outliers before proceeding with further analysis.</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