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4dLT0tIzsjGPBVbF4SFFVKOJB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dc55d26c7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dc55d26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a07093018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a070930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a07093018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a070930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a07093018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a0709301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07093018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0709301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8e443da21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8e443da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a07093018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a0709301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a07093018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a0709301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9de15baea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9de15ba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9de15baea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9de15ba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a07093018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a070930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a07093018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a070930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a07093018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a070930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a07093018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a070930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a07093018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a070930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xcv-app.herokuapp.com/"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231050"/>
            <a:ext cx="8512500" cy="491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Face Emotion Recognition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(Live Class Monitoring)</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latin typeface="Montserrat"/>
                <a:ea typeface="Montserrat"/>
                <a:cs typeface="Montserrat"/>
                <a:sym typeface="Montserrat"/>
              </a:rPr>
              <a:t>SUBMITTED BY</a:t>
            </a:r>
            <a:endParaRPr b="1" sz="16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SAMPANNA MISHRA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6dc55d26c7_0_6"/>
          <p:cNvSpPr txBox="1"/>
          <p:nvPr>
            <p:ph type="title"/>
          </p:nvPr>
        </p:nvSpPr>
        <p:spPr>
          <a:xfrm>
            <a:off x="201200" y="93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Model Building</a:t>
            </a:r>
            <a:endParaRPr b="1" sz="2700">
              <a:latin typeface="Montserrat"/>
              <a:ea typeface="Montserrat"/>
              <a:cs typeface="Montserrat"/>
              <a:sym typeface="Montserrat"/>
            </a:endParaRPr>
          </a:p>
        </p:txBody>
      </p:sp>
      <p:sp>
        <p:nvSpPr>
          <p:cNvPr id="141" name="Google Shape;141;g16dc55d26c7_0_6"/>
          <p:cNvSpPr txBox="1"/>
          <p:nvPr>
            <p:ph idx="1" type="body"/>
          </p:nvPr>
        </p:nvSpPr>
        <p:spPr>
          <a:xfrm>
            <a:off x="311700" y="763500"/>
            <a:ext cx="8832300" cy="403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Model Callbacks Used</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400">
              <a:solidFill>
                <a:schemeClr val="lt1"/>
              </a:solidFill>
              <a:latin typeface="Montserrat"/>
              <a:ea typeface="Montserrat"/>
              <a:cs typeface="Montserrat"/>
              <a:sym typeface="Montserrat"/>
            </a:endParaRPr>
          </a:p>
        </p:txBody>
      </p:sp>
      <p:pic>
        <p:nvPicPr>
          <p:cNvPr id="142" name="Google Shape;142;g16dc55d26c7_0_6"/>
          <p:cNvPicPr preferRelativeResize="0"/>
          <p:nvPr/>
        </p:nvPicPr>
        <p:blipFill>
          <a:blip r:embed="rId3">
            <a:alphaModFix/>
          </a:blip>
          <a:stretch>
            <a:fillRect/>
          </a:stretch>
        </p:blipFill>
        <p:spPr>
          <a:xfrm>
            <a:off x="251150" y="1115075"/>
            <a:ext cx="8649526" cy="2471300"/>
          </a:xfrm>
          <a:prstGeom prst="rect">
            <a:avLst/>
          </a:prstGeom>
          <a:noFill/>
          <a:ln>
            <a:noFill/>
          </a:ln>
        </p:spPr>
      </p:pic>
      <p:pic>
        <p:nvPicPr>
          <p:cNvPr id="143" name="Google Shape;143;g16dc55d26c7_0_6"/>
          <p:cNvPicPr preferRelativeResize="0"/>
          <p:nvPr/>
        </p:nvPicPr>
        <p:blipFill>
          <a:blip r:embed="rId4">
            <a:alphaModFix/>
          </a:blip>
          <a:stretch>
            <a:fillRect/>
          </a:stretch>
        </p:blipFill>
        <p:spPr>
          <a:xfrm>
            <a:off x="155850" y="3666750"/>
            <a:ext cx="8744824" cy="147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6a07093018_0_31"/>
          <p:cNvSpPr txBox="1"/>
          <p:nvPr>
            <p:ph type="title"/>
          </p:nvPr>
        </p:nvSpPr>
        <p:spPr>
          <a:xfrm>
            <a:off x="96450" y="48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MODEL EVALUATION</a:t>
            </a:r>
            <a:endParaRPr b="1" sz="2700">
              <a:latin typeface="Montserrat"/>
              <a:ea typeface="Montserrat"/>
              <a:cs typeface="Montserrat"/>
              <a:sym typeface="Montserrat"/>
            </a:endParaRPr>
          </a:p>
        </p:txBody>
      </p:sp>
      <p:sp>
        <p:nvSpPr>
          <p:cNvPr id="149" name="Google Shape;149;g16a07093018_0_31"/>
          <p:cNvSpPr txBox="1"/>
          <p:nvPr>
            <p:ph idx="1" type="body"/>
          </p:nvPr>
        </p:nvSpPr>
        <p:spPr>
          <a:xfrm>
            <a:off x="311700" y="804375"/>
            <a:ext cx="8520600" cy="415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None/>
            </a:pPr>
            <a:r>
              <a:rPr b="1" lang="en-GB" sz="1400">
                <a:solidFill>
                  <a:srgbClr val="134F5C"/>
                </a:solidFill>
                <a:highlight>
                  <a:srgbClr val="FFFFFF"/>
                </a:highlight>
                <a:latin typeface="Montserrat"/>
                <a:ea typeface="Montserrat"/>
                <a:cs typeface="Montserrat"/>
                <a:sym typeface="Montserrat"/>
              </a:rPr>
              <a:t>A convolutional neural network can be evaluated using the ‘evaluate’ method. This method takes the test data as its parameters. Before this, the data is plotted on the console using ‘matplotlib’ library and ‘imshow’ methods.The accuracy versus epoch data is visualized.This is done using matplotlib library.The model is evaluated, and the loss and accuracy are determined.</a:t>
            </a:r>
            <a:endParaRPr b="1" sz="1400">
              <a:solidFill>
                <a:srgbClr val="134F5C"/>
              </a:solidFill>
              <a:highlight>
                <a:srgbClr val="FFFFFF"/>
              </a:highlight>
              <a:latin typeface="Montserrat"/>
              <a:ea typeface="Montserrat"/>
              <a:cs typeface="Montserrat"/>
              <a:sym typeface="Montserrat"/>
            </a:endParaRPr>
          </a:p>
          <a:p>
            <a:pPr indent="0" lvl="0" marL="0" marR="0" rtl="0" algn="l">
              <a:lnSpc>
                <a:spcPct val="100000"/>
              </a:lnSpc>
              <a:spcBef>
                <a:spcPts val="1100"/>
              </a:spcBef>
              <a:spcAft>
                <a:spcPts val="0"/>
              </a:spcAft>
              <a:buNone/>
            </a:pPr>
            <a:r>
              <a:t/>
            </a:r>
            <a:endParaRPr b="1" sz="1400">
              <a:solidFill>
                <a:srgbClr val="134F5C"/>
              </a:solidFill>
              <a:highlight>
                <a:srgbClr val="FFFFFF"/>
              </a:highlight>
              <a:latin typeface="Montserrat"/>
              <a:ea typeface="Montserrat"/>
              <a:cs typeface="Montserrat"/>
              <a:sym typeface="Montserrat"/>
            </a:endParaRPr>
          </a:p>
          <a:p>
            <a:pPr indent="0" lvl="0" marL="0" marR="0" rtl="0" algn="l">
              <a:lnSpc>
                <a:spcPct val="100000"/>
              </a:lnSpc>
              <a:spcBef>
                <a:spcPts val="1100"/>
              </a:spcBef>
              <a:spcAft>
                <a:spcPts val="1100"/>
              </a:spcAft>
              <a:buNone/>
            </a:pPr>
            <a:r>
              <a:t/>
            </a:r>
            <a:endParaRPr b="1" sz="1400">
              <a:solidFill>
                <a:srgbClr val="134F5C"/>
              </a:solidFill>
              <a:highlight>
                <a:srgbClr val="FFFFFF"/>
              </a:highlight>
              <a:latin typeface="Montserrat"/>
              <a:ea typeface="Montserrat"/>
              <a:cs typeface="Montserrat"/>
              <a:sym typeface="Montserrat"/>
            </a:endParaRPr>
          </a:p>
        </p:txBody>
      </p:sp>
      <p:pic>
        <p:nvPicPr>
          <p:cNvPr id="150" name="Google Shape;150;g16a07093018_0_31"/>
          <p:cNvPicPr preferRelativeResize="0"/>
          <p:nvPr/>
        </p:nvPicPr>
        <p:blipFill>
          <a:blip r:embed="rId3">
            <a:alphaModFix/>
          </a:blip>
          <a:stretch>
            <a:fillRect/>
          </a:stretch>
        </p:blipFill>
        <p:spPr>
          <a:xfrm>
            <a:off x="311700" y="1989100"/>
            <a:ext cx="8468424" cy="2973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6a07093018_0_36"/>
          <p:cNvSpPr txBox="1"/>
          <p:nvPr>
            <p:ph type="title"/>
          </p:nvPr>
        </p:nvSpPr>
        <p:spPr>
          <a:xfrm>
            <a:off x="0" y="127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WEB APP CREATION </a:t>
            </a:r>
            <a:endParaRPr b="1" sz="2700">
              <a:latin typeface="Montserrat"/>
              <a:ea typeface="Montserrat"/>
              <a:cs typeface="Montserrat"/>
              <a:sym typeface="Montserrat"/>
            </a:endParaRPr>
          </a:p>
        </p:txBody>
      </p:sp>
      <p:sp>
        <p:nvSpPr>
          <p:cNvPr id="156" name="Google Shape;156;g16a07093018_0_36"/>
          <p:cNvSpPr txBox="1"/>
          <p:nvPr>
            <p:ph idx="1" type="body"/>
          </p:nvPr>
        </p:nvSpPr>
        <p:spPr>
          <a:xfrm>
            <a:off x="311700" y="964400"/>
            <a:ext cx="8520600" cy="399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Streamlit  which is an open source web framework has been used to build face </a:t>
            </a:r>
            <a:r>
              <a:rPr b="1" lang="en-GB" sz="1400">
                <a:solidFill>
                  <a:schemeClr val="lt1"/>
                </a:solidFill>
                <a:latin typeface="Montserrat"/>
                <a:ea typeface="Montserrat"/>
                <a:cs typeface="Montserrat"/>
                <a:sym typeface="Montserrat"/>
              </a:rPr>
              <a:t>emotion</a:t>
            </a:r>
            <a:r>
              <a:rPr b="1" lang="en-GB" sz="1400">
                <a:solidFill>
                  <a:schemeClr val="lt1"/>
                </a:solidFill>
                <a:latin typeface="Montserrat"/>
                <a:ea typeface="Montserrat"/>
                <a:cs typeface="Montserrat"/>
                <a:sym typeface="Montserrat"/>
              </a:rPr>
              <a:t> recognition web app.</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OpenCV </a:t>
            </a:r>
            <a:r>
              <a:rPr b="1" lang="en-GB" sz="1400">
                <a:solidFill>
                  <a:schemeClr val="lt1"/>
                </a:solidFill>
                <a:highlight>
                  <a:srgbClr val="FFFFFF"/>
                </a:highlight>
                <a:latin typeface="Montserrat"/>
                <a:ea typeface="Montserrat"/>
                <a:cs typeface="Montserrat"/>
                <a:sym typeface="Montserrat"/>
              </a:rPr>
              <a:t>an open source computer vision and machine learning software library has also been used for real time face reading.</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model weights were saved in json and h5 file format which were later used.</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Created a function FaceEmotion to detect multiple faces in videocam which further provides bounding box around faces and predicts face emotion.</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Streamlit library </a:t>
            </a:r>
            <a:r>
              <a:rPr b="1" lang="en-GB" sz="1400">
                <a:solidFill>
                  <a:schemeClr val="lt1"/>
                </a:solidFill>
                <a:highlight>
                  <a:srgbClr val="FFFFFF"/>
                </a:highlight>
                <a:latin typeface="Montserrat"/>
                <a:ea typeface="Montserrat"/>
                <a:cs typeface="Montserrat"/>
                <a:sym typeface="Montserrat"/>
              </a:rPr>
              <a:t>does not</a:t>
            </a:r>
            <a:r>
              <a:rPr b="1" lang="en-GB" sz="1400">
                <a:solidFill>
                  <a:schemeClr val="lt1"/>
                </a:solidFill>
                <a:highlight>
                  <a:srgbClr val="FFFFFF"/>
                </a:highlight>
                <a:latin typeface="Montserrat"/>
                <a:ea typeface="Montserrat"/>
                <a:cs typeface="Montserrat"/>
                <a:sym typeface="Montserrat"/>
              </a:rPr>
              <a:t> provide the live capture feature itself ,instead uses a third party API.</a:t>
            </a:r>
            <a:endParaRPr b="1" sz="1400">
              <a:solidFill>
                <a:schemeClr val="lt1"/>
              </a:solidFill>
              <a:highlight>
                <a:srgbClr val="FFFFFF"/>
              </a:highlight>
              <a:latin typeface="Montserrat"/>
              <a:ea typeface="Montserrat"/>
              <a:cs typeface="Montserrat"/>
              <a:sym typeface="Montserrat"/>
            </a:endParaRPr>
          </a:p>
          <a:p>
            <a:pPr indent="-330200" lvl="0" marL="457200" rtl="0" algn="l">
              <a:lnSpc>
                <a:spcPct val="150000"/>
              </a:lnSpc>
              <a:spcBef>
                <a:spcPts val="0"/>
              </a:spcBef>
              <a:spcAft>
                <a:spcPts val="0"/>
              </a:spcAft>
              <a:buClr>
                <a:schemeClr val="lt1"/>
              </a:buClr>
              <a:buSzPts val="1600"/>
              <a:buFont typeface="Montserrat"/>
              <a:buChar char="●"/>
            </a:pPr>
            <a:r>
              <a:rPr b="1" lang="en-GB" sz="1400">
                <a:solidFill>
                  <a:schemeClr val="lt1"/>
                </a:solidFill>
                <a:highlight>
                  <a:srgbClr val="FFFFFF"/>
                </a:highlight>
                <a:latin typeface="Montserrat"/>
                <a:ea typeface="Montserrat"/>
                <a:cs typeface="Montserrat"/>
                <a:sym typeface="Montserrat"/>
              </a:rPr>
              <a:t>Therefore,used streamlit-webrtc which helped to deal with real-time video streams. </a:t>
            </a:r>
            <a:endParaRPr b="1"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6a07093018_0_51"/>
          <p:cNvSpPr txBox="1"/>
          <p:nvPr>
            <p:ph type="title"/>
          </p:nvPr>
        </p:nvSpPr>
        <p:spPr>
          <a:xfrm>
            <a:off x="1610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CLOUD  DEPLOYMENT</a:t>
            </a:r>
            <a:endParaRPr b="1" sz="2700">
              <a:latin typeface="Montserrat"/>
              <a:ea typeface="Montserrat"/>
              <a:cs typeface="Montserrat"/>
              <a:sym typeface="Montserrat"/>
            </a:endParaRPr>
          </a:p>
        </p:txBody>
      </p:sp>
      <p:sp>
        <p:nvSpPr>
          <p:cNvPr id="162" name="Google Shape;162;g16a07093018_0_51"/>
          <p:cNvSpPr txBox="1"/>
          <p:nvPr>
            <p:ph idx="1" type="body"/>
          </p:nvPr>
        </p:nvSpPr>
        <p:spPr>
          <a:xfrm>
            <a:off x="211250" y="653000"/>
            <a:ext cx="8850300" cy="42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Heroku Cloud Platform was used to deploy the web app.</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link to the web app is   </a:t>
            </a:r>
            <a:r>
              <a:rPr b="1" lang="en-GB" sz="1600" u="sng">
                <a:solidFill>
                  <a:schemeClr val="hlink"/>
                </a:solidFill>
                <a:latin typeface="Montserrat"/>
                <a:ea typeface="Montserrat"/>
                <a:cs typeface="Montserrat"/>
                <a:sym typeface="Montserrat"/>
                <a:hlinkClick r:id="rId3"/>
              </a:rPr>
              <a:t>https://xcv-app.herokuapp.com/</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p:txBody>
      </p:sp>
      <p:pic>
        <p:nvPicPr>
          <p:cNvPr id="163" name="Google Shape;163;g16a07093018_0_51"/>
          <p:cNvPicPr preferRelativeResize="0"/>
          <p:nvPr/>
        </p:nvPicPr>
        <p:blipFill>
          <a:blip r:embed="rId4">
            <a:alphaModFix/>
          </a:blip>
          <a:stretch>
            <a:fillRect/>
          </a:stretch>
        </p:blipFill>
        <p:spPr>
          <a:xfrm>
            <a:off x="863950" y="1506900"/>
            <a:ext cx="7665973" cy="357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6a07093018_0_56"/>
          <p:cNvSpPr txBox="1"/>
          <p:nvPr>
            <p:ph type="title"/>
          </p:nvPr>
        </p:nvSpPr>
        <p:spPr>
          <a:xfrm>
            <a:off x="161000" y="113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SAMPLE IMAGE DETECTION</a:t>
            </a:r>
            <a:endParaRPr b="1" sz="2700">
              <a:latin typeface="Montserrat"/>
              <a:ea typeface="Montserrat"/>
              <a:cs typeface="Montserrat"/>
              <a:sym typeface="Montserrat"/>
            </a:endParaRPr>
          </a:p>
        </p:txBody>
      </p:sp>
      <p:sp>
        <p:nvSpPr>
          <p:cNvPr id="169" name="Google Shape;169;g16a07093018_0_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g16a07093018_0_56"/>
          <p:cNvPicPr preferRelativeResize="0"/>
          <p:nvPr/>
        </p:nvPicPr>
        <p:blipFill>
          <a:blip r:embed="rId3">
            <a:alphaModFix/>
          </a:blip>
          <a:stretch>
            <a:fillRect/>
          </a:stretch>
        </p:blipFill>
        <p:spPr>
          <a:xfrm>
            <a:off x="216925" y="1032675"/>
            <a:ext cx="3948026" cy="3980225"/>
          </a:xfrm>
          <a:prstGeom prst="rect">
            <a:avLst/>
          </a:prstGeom>
          <a:noFill/>
          <a:ln>
            <a:noFill/>
          </a:ln>
        </p:spPr>
      </p:pic>
      <p:pic>
        <p:nvPicPr>
          <p:cNvPr id="171" name="Google Shape;171;g16a07093018_0_56"/>
          <p:cNvPicPr preferRelativeResize="0"/>
          <p:nvPr/>
        </p:nvPicPr>
        <p:blipFill>
          <a:blip r:embed="rId4">
            <a:alphaModFix/>
          </a:blip>
          <a:stretch>
            <a:fillRect/>
          </a:stretch>
        </p:blipFill>
        <p:spPr>
          <a:xfrm>
            <a:off x="4681400" y="1060900"/>
            <a:ext cx="3948024" cy="398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68e443da21_0_2"/>
          <p:cNvSpPr txBox="1"/>
          <p:nvPr>
            <p:ph type="title"/>
          </p:nvPr>
        </p:nvSpPr>
        <p:spPr>
          <a:xfrm>
            <a:off x="60550" y="80375"/>
            <a:ext cx="8520600" cy="6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SAMPLE IMAGE DETECTION</a:t>
            </a:r>
            <a:endParaRPr/>
          </a:p>
        </p:txBody>
      </p:sp>
      <p:sp>
        <p:nvSpPr>
          <p:cNvPr id="177" name="Google Shape;177;g168e443da21_0_2"/>
          <p:cNvSpPr txBox="1"/>
          <p:nvPr>
            <p:ph idx="1" type="body"/>
          </p:nvPr>
        </p:nvSpPr>
        <p:spPr>
          <a:xfrm>
            <a:off x="0" y="736475"/>
            <a:ext cx="9041400" cy="42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g168e443da21_0_2"/>
          <p:cNvPicPr preferRelativeResize="0"/>
          <p:nvPr/>
        </p:nvPicPr>
        <p:blipFill>
          <a:blip r:embed="rId3">
            <a:alphaModFix/>
          </a:blip>
          <a:stretch>
            <a:fillRect/>
          </a:stretch>
        </p:blipFill>
        <p:spPr>
          <a:xfrm>
            <a:off x="60550" y="1187125"/>
            <a:ext cx="3094100" cy="3814025"/>
          </a:xfrm>
          <a:prstGeom prst="rect">
            <a:avLst/>
          </a:prstGeom>
          <a:noFill/>
          <a:ln>
            <a:noFill/>
          </a:ln>
        </p:spPr>
      </p:pic>
      <p:pic>
        <p:nvPicPr>
          <p:cNvPr id="179" name="Google Shape;179;g168e443da21_0_2"/>
          <p:cNvPicPr preferRelativeResize="0"/>
          <p:nvPr/>
        </p:nvPicPr>
        <p:blipFill>
          <a:blip r:embed="rId4">
            <a:alphaModFix/>
          </a:blip>
          <a:stretch>
            <a:fillRect/>
          </a:stretch>
        </p:blipFill>
        <p:spPr>
          <a:xfrm>
            <a:off x="3224775" y="1162875"/>
            <a:ext cx="3094100" cy="3814025"/>
          </a:xfrm>
          <a:prstGeom prst="rect">
            <a:avLst/>
          </a:prstGeom>
          <a:noFill/>
          <a:ln>
            <a:noFill/>
          </a:ln>
        </p:spPr>
      </p:pic>
      <p:pic>
        <p:nvPicPr>
          <p:cNvPr id="180" name="Google Shape;180;g168e443da21_0_2"/>
          <p:cNvPicPr preferRelativeResize="0"/>
          <p:nvPr/>
        </p:nvPicPr>
        <p:blipFill>
          <a:blip r:embed="rId5">
            <a:alphaModFix/>
          </a:blip>
          <a:stretch>
            <a:fillRect/>
          </a:stretch>
        </p:blipFill>
        <p:spPr>
          <a:xfrm>
            <a:off x="6449475" y="1074900"/>
            <a:ext cx="2591824" cy="3926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6a07093018_0_61"/>
          <p:cNvSpPr txBox="1"/>
          <p:nvPr>
            <p:ph type="title"/>
          </p:nvPr>
        </p:nvSpPr>
        <p:spPr>
          <a:xfrm>
            <a:off x="80650" y="93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86" name="Google Shape;186;g16a07093018_0_61"/>
          <p:cNvSpPr txBox="1"/>
          <p:nvPr>
            <p:ph idx="1" type="body"/>
          </p:nvPr>
        </p:nvSpPr>
        <p:spPr>
          <a:xfrm>
            <a:off x="231325" y="803650"/>
            <a:ext cx="8520600" cy="414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Large image dataset </a:t>
            </a:r>
            <a:endParaRPr b="1" sz="1600">
              <a:solidFill>
                <a:schemeClr val="lt1"/>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Various times </a:t>
            </a:r>
            <a:r>
              <a:rPr b="1" lang="en-GB" sz="1600">
                <a:solidFill>
                  <a:schemeClr val="lt1"/>
                </a:solidFill>
                <a:latin typeface="Montserrat"/>
                <a:ea typeface="Montserrat"/>
                <a:cs typeface="Montserrat"/>
                <a:sym typeface="Montserrat"/>
              </a:rPr>
              <a:t>training the model with different epochs exhausted the GPU runtime in Google Colab. And Jupyter Notebook had no provision of inbuilt GPU.Training the model consumed time.</a:t>
            </a:r>
            <a:endParaRPr b="1" sz="16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Attempt to access live webcam in streamlit app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6a07093018_0_66"/>
          <p:cNvSpPr txBox="1"/>
          <p:nvPr>
            <p:ph type="title"/>
          </p:nvPr>
        </p:nvSpPr>
        <p:spPr>
          <a:xfrm>
            <a:off x="130875" y="83375"/>
            <a:ext cx="84282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GB" sz="2700">
                <a:latin typeface="Montserrat"/>
                <a:ea typeface="Montserrat"/>
                <a:cs typeface="Montserrat"/>
                <a:sym typeface="Montserrat"/>
              </a:rPr>
              <a:t>CONCLUSION</a:t>
            </a:r>
            <a:endParaRPr b="1" sz="2700">
              <a:latin typeface="Montserrat"/>
              <a:ea typeface="Montserrat"/>
              <a:cs typeface="Montserrat"/>
              <a:sym typeface="Montserrat"/>
            </a:endParaRPr>
          </a:p>
        </p:txBody>
      </p:sp>
      <p:sp>
        <p:nvSpPr>
          <p:cNvPr id="192" name="Google Shape;192;g16a07093018_0_66"/>
          <p:cNvSpPr txBox="1"/>
          <p:nvPr>
            <p:ph idx="1" type="body"/>
          </p:nvPr>
        </p:nvSpPr>
        <p:spPr>
          <a:xfrm>
            <a:off x="311700" y="823775"/>
            <a:ext cx="8520600" cy="4219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Montserrat"/>
              <a:buChar char="●"/>
            </a:pPr>
            <a:r>
              <a:rPr b="1" lang="en-GB" sz="1400">
                <a:solidFill>
                  <a:schemeClr val="lt1"/>
                </a:solidFill>
                <a:highlight>
                  <a:srgbClr val="FFFFFF"/>
                </a:highlight>
                <a:latin typeface="Montserrat"/>
                <a:ea typeface="Montserrat"/>
                <a:cs typeface="Montserrat"/>
                <a:sym typeface="Montserrat"/>
              </a:rPr>
              <a:t> Built a Face Emotion Recognition </a:t>
            </a:r>
            <a:r>
              <a:rPr b="1" lang="en-GB" sz="1400">
                <a:solidFill>
                  <a:schemeClr val="lt1"/>
                </a:solidFill>
                <a:highlight>
                  <a:srgbClr val="FFFFFF"/>
                </a:highlight>
                <a:latin typeface="Montserrat"/>
                <a:ea typeface="Montserrat"/>
                <a:cs typeface="Montserrat"/>
                <a:sym typeface="Montserrat"/>
              </a:rPr>
              <a:t>web app</a:t>
            </a:r>
            <a:r>
              <a:rPr b="1" lang="en-GB" sz="1400">
                <a:solidFill>
                  <a:schemeClr val="lt1"/>
                </a:solidFill>
                <a:highlight>
                  <a:srgbClr val="FFFFFF"/>
                </a:highlight>
                <a:latin typeface="Montserrat"/>
                <a:ea typeface="Montserrat"/>
                <a:cs typeface="Montserrat"/>
                <a:sym typeface="Montserrat"/>
              </a:rPr>
              <a:t> using streamlit and deployed on heroku cloud, which predicts the face emotions on live webcam.</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total epochs considered initially for the training the images was 45.Too many epochs can lead to overfitting of the training dataset, whereas too few may result in an underfit model. However by usage of early stopping which allowed  to specify an arbitrary number of training epochs and stop training once the model performance stops improving on a hold out validation dataset.</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model created with CNN layers gave training accuracy 73.69% and validation accuracy 59.01% after 15 epochs.</a:t>
            </a:r>
            <a:endParaRPr b="1" sz="1400">
              <a:solidFill>
                <a:schemeClr val="lt1"/>
              </a:solidFill>
              <a:highlight>
                <a:srgbClr val="FFFFFF"/>
              </a:highlight>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Fer2013 dataset used had less number of disgust images. So the model is unable to distinguish the disgust emotion.</a:t>
            </a:r>
            <a:endParaRPr b="1" sz="1400">
              <a:solidFill>
                <a:schemeClr val="lt1"/>
              </a:solidFill>
              <a:highlight>
                <a:srgbClr val="FFFFFF"/>
              </a:highlight>
              <a:latin typeface="Montserrat"/>
              <a:ea typeface="Montserrat"/>
              <a:cs typeface="Montserrat"/>
              <a:sym typeface="Montserrat"/>
            </a:endParaRPr>
          </a:p>
          <a:p>
            <a:pPr indent="0" lvl="0" marL="457200" rtl="0" algn="l">
              <a:lnSpc>
                <a:spcPct val="150000"/>
              </a:lnSpc>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6650" y="158600"/>
            <a:ext cx="8771700" cy="493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61" name="Google Shape;61;p2"/>
          <p:cNvPicPr preferRelativeResize="0"/>
          <p:nvPr/>
        </p:nvPicPr>
        <p:blipFill>
          <a:blip r:embed="rId3">
            <a:alphaModFix/>
          </a:blip>
          <a:stretch>
            <a:fillRect/>
          </a:stretch>
        </p:blipFill>
        <p:spPr>
          <a:xfrm>
            <a:off x="4452425" y="532475"/>
            <a:ext cx="4627299" cy="4611025"/>
          </a:xfrm>
          <a:prstGeom prst="rect">
            <a:avLst/>
          </a:prstGeom>
          <a:noFill/>
          <a:ln>
            <a:noFill/>
          </a:ln>
        </p:spPr>
      </p:pic>
      <p:sp>
        <p:nvSpPr>
          <p:cNvPr id="62" name="Google Shape;62;p2"/>
          <p:cNvSpPr txBox="1"/>
          <p:nvPr/>
        </p:nvSpPr>
        <p:spPr>
          <a:xfrm>
            <a:off x="137025" y="0"/>
            <a:ext cx="4572000" cy="513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2100">
              <a:solidFill>
                <a:schemeClr val="dk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BUSINESS </a:t>
            </a:r>
            <a:r>
              <a:rPr b="1" lang="en-GB" sz="2000">
                <a:solidFill>
                  <a:schemeClr val="lt1"/>
                </a:solidFill>
                <a:latin typeface="Montserrat"/>
                <a:ea typeface="Montserrat"/>
                <a:cs typeface="Montserrat"/>
                <a:sym typeface="Montserrat"/>
              </a:rPr>
              <a:t>UNDERSTANDING</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DATA SUMMARY</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DEPENDENCIES</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MODEL BUILDING</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MODEL EVALUATION</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WEB APP CREATION</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CLOUD DEPLOYMENT</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SAMPLE IMAGE DETECTION</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CHALLENGES</a:t>
            </a:r>
            <a:endParaRPr b="1" sz="2000">
              <a:solidFill>
                <a:schemeClr val="l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lt1"/>
              </a:buClr>
              <a:buSzPts val="2000"/>
              <a:buFont typeface="Montserrat"/>
              <a:buChar char="➢"/>
            </a:pPr>
            <a:r>
              <a:rPr b="1" lang="en-GB" sz="2000">
                <a:solidFill>
                  <a:schemeClr val="lt1"/>
                </a:solidFill>
                <a:latin typeface="Montserrat"/>
                <a:ea typeface="Montserrat"/>
                <a:cs typeface="Montserrat"/>
                <a:sym typeface="Montserrat"/>
              </a:rPr>
              <a:t>CONCLUSION</a:t>
            </a:r>
            <a:endParaRPr b="1" sz="2000">
              <a:solidFill>
                <a:schemeClr val="lt1"/>
              </a:solidFill>
              <a:latin typeface="Montserrat"/>
              <a:ea typeface="Montserrat"/>
              <a:cs typeface="Montserrat"/>
              <a:sym typeface="Montserrat"/>
            </a:endParaRPr>
          </a:p>
        </p:txBody>
      </p:sp>
      <p:sp>
        <p:nvSpPr>
          <p:cNvPr id="63" name="Google Shape;63;p2"/>
          <p:cNvSpPr txBox="1"/>
          <p:nvPr/>
        </p:nvSpPr>
        <p:spPr>
          <a:xfrm>
            <a:off x="3581950" y="-150700"/>
            <a:ext cx="3160800" cy="6003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GB" sz="2700">
                <a:solidFill>
                  <a:schemeClr val="dk1"/>
                </a:solidFill>
                <a:latin typeface="Montserrat"/>
                <a:ea typeface="Montserrat"/>
                <a:cs typeface="Montserrat"/>
                <a:sym typeface="Montserrat"/>
              </a:rPr>
              <a:t>CONTENTS</a:t>
            </a:r>
            <a:endParaRPr b="1" sz="27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69de15baea_0_9"/>
          <p:cNvSpPr txBox="1"/>
          <p:nvPr>
            <p:ph type="title"/>
          </p:nvPr>
        </p:nvSpPr>
        <p:spPr>
          <a:xfrm>
            <a:off x="130875" y="123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BUSINESS UNDERSTANDING</a:t>
            </a:r>
            <a:endParaRPr b="1" sz="2700">
              <a:latin typeface="Montserrat"/>
              <a:ea typeface="Montserrat"/>
              <a:cs typeface="Montserrat"/>
              <a:sym typeface="Montserrat"/>
            </a:endParaRPr>
          </a:p>
        </p:txBody>
      </p:sp>
      <p:sp>
        <p:nvSpPr>
          <p:cNvPr id="69" name="Google Shape;69;g169de15baea_0_9"/>
          <p:cNvSpPr txBox="1"/>
          <p:nvPr>
            <p:ph idx="1" type="body"/>
          </p:nvPr>
        </p:nvSpPr>
        <p:spPr>
          <a:xfrm>
            <a:off x="311700" y="947400"/>
            <a:ext cx="8520600" cy="439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Indian education landscape has been undergoing rapid changes for the past 10 years owing to the advancement of web-based learning services, specifically, eLearning platforms.Digital Learning is further going to increase in future however there are some challenges.</a:t>
            </a:r>
            <a:endParaRPr b="1" sz="14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Digital classrooms are conducted via video telephony software program where it’s not possible for educator to see all students and access the mood. Because of this drawback, students are not focusing on content due to lack of surveillance.</a:t>
            </a:r>
            <a:endParaRPr b="1" sz="14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GB" sz="1400">
                <a:solidFill>
                  <a:schemeClr val="lt1"/>
                </a:solidFill>
                <a:latin typeface="Montserrat"/>
                <a:ea typeface="Montserrat"/>
                <a:cs typeface="Montserrat"/>
                <a:sym typeface="Montserrat"/>
              </a:rPr>
              <a:t>         </a:t>
            </a:r>
            <a:endParaRPr b="1" sz="1400">
              <a:solidFill>
                <a:schemeClr val="lt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We will solve the above-mentioned challenge by applying deep learning algorithms to live video data. The solution to this problem is by recognizing facial emotions</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4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69de15baea_0_17"/>
          <p:cNvSpPr txBox="1"/>
          <p:nvPr>
            <p:ph type="title"/>
          </p:nvPr>
        </p:nvSpPr>
        <p:spPr>
          <a:xfrm>
            <a:off x="110800" y="73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75" name="Google Shape;75;g169de15baea_0_17"/>
          <p:cNvSpPr txBox="1"/>
          <p:nvPr>
            <p:ph idx="1" type="body"/>
          </p:nvPr>
        </p:nvSpPr>
        <p:spPr>
          <a:xfrm>
            <a:off x="311700" y="713250"/>
            <a:ext cx="8520600" cy="426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model is trained on FER-2013 dataset.This dataset consists of </a:t>
            </a:r>
            <a:r>
              <a:rPr b="1" lang="en-GB" sz="1400">
                <a:solidFill>
                  <a:schemeClr val="lt1"/>
                </a:solidFill>
                <a:highlight>
                  <a:srgbClr val="FFFFFF"/>
                </a:highlight>
                <a:latin typeface="Montserrat"/>
                <a:ea typeface="Montserrat"/>
                <a:cs typeface="Montserrat"/>
                <a:sym typeface="Montserrat"/>
              </a:rPr>
              <a:t>48x48 pixel grayscale images of faces. The training set consists of 28,70</a:t>
            </a:r>
            <a:r>
              <a:rPr b="1" lang="en-GB" sz="1400">
                <a:solidFill>
                  <a:schemeClr val="lt1"/>
                </a:solidFill>
                <a:highlight>
                  <a:srgbClr val="FFFFFF"/>
                </a:highlight>
                <a:latin typeface="Montserrat"/>
                <a:ea typeface="Montserrat"/>
                <a:cs typeface="Montserrat"/>
                <a:sym typeface="Montserrat"/>
              </a:rPr>
              <a:t>9 images</a:t>
            </a:r>
            <a:r>
              <a:rPr b="1" lang="en-GB" sz="1400">
                <a:solidFill>
                  <a:schemeClr val="lt1"/>
                </a:solidFill>
                <a:highlight>
                  <a:srgbClr val="FFFFFF"/>
                </a:highlight>
                <a:latin typeface="Montserrat"/>
                <a:ea typeface="Montserrat"/>
                <a:cs typeface="Montserrat"/>
                <a:sym typeface="Montserrat"/>
              </a:rPr>
              <a:t> and the  test set consists of 7,178 images.</a:t>
            </a:r>
            <a:endParaRPr b="1" sz="1400">
              <a:solidFill>
                <a:schemeClr val="lt1"/>
              </a:solidFill>
              <a:highlight>
                <a:srgbClr val="FFFFFF"/>
              </a:highlight>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highlight>
                  <a:srgbClr val="FFFFFF"/>
                </a:highlight>
                <a:latin typeface="Montserrat"/>
                <a:ea typeface="Montserrat"/>
                <a:cs typeface="Montserrat"/>
                <a:sym typeface="Montserrat"/>
              </a:rPr>
              <a:t>The dataset consists of 7 different facial expressions as follows:</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highlight>
                <a:srgbClr val="FFFFFF"/>
              </a:highlight>
              <a:latin typeface="Montserrat"/>
              <a:ea typeface="Montserrat"/>
              <a:cs typeface="Montserrat"/>
              <a:sym typeface="Montserrat"/>
            </a:endParaRPr>
          </a:p>
        </p:txBody>
      </p:sp>
      <p:sp>
        <p:nvSpPr>
          <p:cNvPr id="76" name="Google Shape;76;g169de15baea_0_17"/>
          <p:cNvSpPr txBox="1"/>
          <p:nvPr/>
        </p:nvSpPr>
        <p:spPr>
          <a:xfrm>
            <a:off x="894075" y="186852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Label</a:t>
            </a:r>
            <a:endParaRPr b="1">
              <a:solidFill>
                <a:schemeClr val="lt1"/>
              </a:solidFill>
              <a:latin typeface="Montserrat"/>
              <a:ea typeface="Montserrat"/>
              <a:cs typeface="Montserrat"/>
              <a:sym typeface="Montserrat"/>
            </a:endParaRPr>
          </a:p>
        </p:txBody>
      </p:sp>
      <p:sp>
        <p:nvSpPr>
          <p:cNvPr id="77" name="Google Shape;77;g169de15baea_0_17"/>
          <p:cNvSpPr txBox="1"/>
          <p:nvPr/>
        </p:nvSpPr>
        <p:spPr>
          <a:xfrm>
            <a:off x="1948875" y="1868525"/>
            <a:ext cx="15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Emotions</a:t>
            </a:r>
            <a:endParaRPr b="1">
              <a:solidFill>
                <a:schemeClr val="lt1"/>
              </a:solidFill>
              <a:latin typeface="Montserrat"/>
              <a:ea typeface="Montserrat"/>
              <a:cs typeface="Montserrat"/>
              <a:sym typeface="Montserrat"/>
            </a:endParaRPr>
          </a:p>
        </p:txBody>
      </p:sp>
      <p:sp>
        <p:nvSpPr>
          <p:cNvPr id="78" name="Google Shape;78;g169de15baea_0_17"/>
          <p:cNvSpPr txBox="1"/>
          <p:nvPr/>
        </p:nvSpPr>
        <p:spPr>
          <a:xfrm>
            <a:off x="3387300" y="1868525"/>
            <a:ext cx="22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No.of Training Images</a:t>
            </a:r>
            <a:endParaRPr b="1">
              <a:solidFill>
                <a:schemeClr val="lt1"/>
              </a:solidFill>
              <a:latin typeface="Montserrat"/>
              <a:ea typeface="Montserrat"/>
              <a:cs typeface="Montserrat"/>
              <a:sym typeface="Montserrat"/>
            </a:endParaRPr>
          </a:p>
        </p:txBody>
      </p:sp>
      <p:sp>
        <p:nvSpPr>
          <p:cNvPr id="79" name="Google Shape;79;g169de15baea_0_17"/>
          <p:cNvSpPr txBox="1"/>
          <p:nvPr/>
        </p:nvSpPr>
        <p:spPr>
          <a:xfrm>
            <a:off x="5816575" y="1868525"/>
            <a:ext cx="24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No.of Test Images</a:t>
            </a:r>
            <a:endParaRPr b="1">
              <a:solidFill>
                <a:schemeClr val="lt1"/>
              </a:solidFill>
              <a:latin typeface="Montserrat"/>
              <a:ea typeface="Montserrat"/>
              <a:cs typeface="Montserrat"/>
              <a:sym typeface="Montserrat"/>
            </a:endParaRPr>
          </a:p>
        </p:txBody>
      </p:sp>
      <p:sp>
        <p:nvSpPr>
          <p:cNvPr id="80" name="Google Shape;80;g169de15baea_0_17"/>
          <p:cNvSpPr txBox="1"/>
          <p:nvPr/>
        </p:nvSpPr>
        <p:spPr>
          <a:xfrm>
            <a:off x="994550" y="2360775"/>
            <a:ext cx="713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   0</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1</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2</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3</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4</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5</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   6</a:t>
            </a:r>
            <a:endParaRPr b="1">
              <a:solidFill>
                <a:schemeClr val="lt1"/>
              </a:solidFill>
              <a:latin typeface="Montserrat"/>
              <a:ea typeface="Montserrat"/>
              <a:cs typeface="Montserrat"/>
              <a:sym typeface="Montserrat"/>
            </a:endParaRPr>
          </a:p>
        </p:txBody>
      </p:sp>
      <p:sp>
        <p:nvSpPr>
          <p:cNvPr id="81" name="Google Shape;81;g169de15baea_0_17"/>
          <p:cNvSpPr txBox="1"/>
          <p:nvPr/>
        </p:nvSpPr>
        <p:spPr>
          <a:xfrm>
            <a:off x="2019250" y="2311375"/>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Angry</a:t>
            </a:r>
            <a:endParaRPr b="1">
              <a:solidFill>
                <a:schemeClr val="lt1"/>
              </a:solidFill>
              <a:latin typeface="Montserrat"/>
              <a:ea typeface="Montserrat"/>
              <a:cs typeface="Montserrat"/>
              <a:sym typeface="Montserrat"/>
            </a:endParaRPr>
          </a:p>
        </p:txBody>
      </p:sp>
      <p:sp>
        <p:nvSpPr>
          <p:cNvPr id="82" name="Google Shape;82;g169de15baea_0_17"/>
          <p:cNvSpPr txBox="1"/>
          <p:nvPr/>
        </p:nvSpPr>
        <p:spPr>
          <a:xfrm>
            <a:off x="2019250" y="2571750"/>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Disgust</a:t>
            </a:r>
            <a:endParaRPr b="1">
              <a:solidFill>
                <a:schemeClr val="lt1"/>
              </a:solidFill>
              <a:latin typeface="Montserrat"/>
              <a:ea typeface="Montserrat"/>
              <a:cs typeface="Montserrat"/>
              <a:sym typeface="Montserrat"/>
            </a:endParaRPr>
          </a:p>
        </p:txBody>
      </p:sp>
      <p:sp>
        <p:nvSpPr>
          <p:cNvPr id="83" name="Google Shape;83;g169de15baea_0_17"/>
          <p:cNvSpPr txBox="1"/>
          <p:nvPr/>
        </p:nvSpPr>
        <p:spPr>
          <a:xfrm>
            <a:off x="2019250" y="2754225"/>
            <a:ext cx="11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Fear</a:t>
            </a:r>
            <a:endParaRPr b="1">
              <a:solidFill>
                <a:schemeClr val="lt1"/>
              </a:solidFill>
              <a:latin typeface="Montserrat"/>
              <a:ea typeface="Montserrat"/>
              <a:cs typeface="Montserrat"/>
              <a:sym typeface="Montserrat"/>
            </a:endParaRPr>
          </a:p>
        </p:txBody>
      </p:sp>
      <p:sp>
        <p:nvSpPr>
          <p:cNvPr id="84" name="Google Shape;84;g169de15baea_0_17"/>
          <p:cNvSpPr txBox="1"/>
          <p:nvPr/>
        </p:nvSpPr>
        <p:spPr>
          <a:xfrm>
            <a:off x="1994200" y="2971950"/>
            <a:ext cx="11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34F5C"/>
                </a:solidFill>
                <a:latin typeface="Montserrat"/>
                <a:ea typeface="Montserrat"/>
                <a:cs typeface="Montserrat"/>
                <a:sym typeface="Montserrat"/>
              </a:rPr>
              <a:t>Surprise</a:t>
            </a:r>
            <a:endParaRPr b="1">
              <a:solidFill>
                <a:srgbClr val="134F5C"/>
              </a:solidFill>
              <a:latin typeface="Montserrat"/>
              <a:ea typeface="Montserrat"/>
              <a:cs typeface="Montserrat"/>
              <a:sym typeface="Montserrat"/>
            </a:endParaRPr>
          </a:p>
        </p:txBody>
      </p:sp>
      <p:sp>
        <p:nvSpPr>
          <p:cNvPr id="85" name="Google Shape;85;g169de15baea_0_17"/>
          <p:cNvSpPr txBox="1"/>
          <p:nvPr/>
        </p:nvSpPr>
        <p:spPr>
          <a:xfrm>
            <a:off x="1999150" y="3197075"/>
            <a:ext cx="10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34F5C"/>
                </a:solidFill>
                <a:latin typeface="Montserrat"/>
                <a:ea typeface="Montserrat"/>
                <a:cs typeface="Montserrat"/>
                <a:sym typeface="Montserrat"/>
              </a:rPr>
              <a:t>Sad</a:t>
            </a:r>
            <a:endParaRPr b="1">
              <a:solidFill>
                <a:srgbClr val="134F5C"/>
              </a:solidFill>
              <a:latin typeface="Montserrat"/>
              <a:ea typeface="Montserrat"/>
              <a:cs typeface="Montserrat"/>
              <a:sym typeface="Montserrat"/>
            </a:endParaRPr>
          </a:p>
        </p:txBody>
      </p:sp>
      <p:sp>
        <p:nvSpPr>
          <p:cNvPr id="86" name="Google Shape;86;g169de15baea_0_17"/>
          <p:cNvSpPr txBox="1"/>
          <p:nvPr/>
        </p:nvSpPr>
        <p:spPr>
          <a:xfrm>
            <a:off x="1994200" y="3422375"/>
            <a:ext cx="9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34F5C"/>
                </a:solidFill>
                <a:latin typeface="Montserrat"/>
                <a:ea typeface="Montserrat"/>
                <a:cs typeface="Montserrat"/>
                <a:sym typeface="Montserrat"/>
              </a:rPr>
              <a:t>Neutral</a:t>
            </a:r>
            <a:endParaRPr b="1">
              <a:solidFill>
                <a:srgbClr val="134F5C"/>
              </a:solidFill>
              <a:latin typeface="Montserrat"/>
              <a:ea typeface="Montserrat"/>
              <a:cs typeface="Montserrat"/>
              <a:sym typeface="Montserrat"/>
            </a:endParaRPr>
          </a:p>
        </p:txBody>
      </p:sp>
      <p:sp>
        <p:nvSpPr>
          <p:cNvPr id="87" name="Google Shape;87;g169de15baea_0_17"/>
          <p:cNvSpPr txBox="1"/>
          <p:nvPr/>
        </p:nvSpPr>
        <p:spPr>
          <a:xfrm>
            <a:off x="1999150" y="3639925"/>
            <a:ext cx="10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34F5C"/>
                </a:solidFill>
                <a:latin typeface="Montserrat"/>
                <a:ea typeface="Montserrat"/>
                <a:cs typeface="Montserrat"/>
                <a:sym typeface="Montserrat"/>
              </a:rPr>
              <a:t>Happy</a:t>
            </a:r>
            <a:endParaRPr b="1">
              <a:solidFill>
                <a:srgbClr val="134F5C"/>
              </a:solidFill>
              <a:latin typeface="Montserrat"/>
              <a:ea typeface="Montserrat"/>
              <a:cs typeface="Montserrat"/>
              <a:sym typeface="Montserrat"/>
            </a:endParaRPr>
          </a:p>
        </p:txBody>
      </p:sp>
      <p:sp>
        <p:nvSpPr>
          <p:cNvPr id="88" name="Google Shape;88;g169de15baea_0_17"/>
          <p:cNvSpPr txBox="1"/>
          <p:nvPr/>
        </p:nvSpPr>
        <p:spPr>
          <a:xfrm>
            <a:off x="6007450" y="22687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958</a:t>
            </a:r>
            <a:endParaRPr b="1">
              <a:solidFill>
                <a:schemeClr val="lt1"/>
              </a:solidFill>
              <a:latin typeface="Montserrat"/>
              <a:ea typeface="Montserrat"/>
              <a:cs typeface="Montserrat"/>
              <a:sym typeface="Montserrat"/>
            </a:endParaRPr>
          </a:p>
        </p:txBody>
      </p:sp>
      <p:sp>
        <p:nvSpPr>
          <p:cNvPr id="89" name="Google Shape;89;g169de15baea_0_17"/>
          <p:cNvSpPr txBox="1"/>
          <p:nvPr/>
        </p:nvSpPr>
        <p:spPr>
          <a:xfrm>
            <a:off x="6117950" y="2501425"/>
            <a:ext cx="6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111</a:t>
            </a:r>
            <a:endParaRPr b="1">
              <a:solidFill>
                <a:schemeClr val="lt1"/>
              </a:solidFill>
              <a:latin typeface="Montserrat"/>
              <a:ea typeface="Montserrat"/>
              <a:cs typeface="Montserrat"/>
              <a:sym typeface="Montserrat"/>
            </a:endParaRPr>
          </a:p>
        </p:txBody>
      </p:sp>
      <p:sp>
        <p:nvSpPr>
          <p:cNvPr id="90" name="Google Shape;90;g169de15baea_0_17"/>
          <p:cNvSpPr txBox="1"/>
          <p:nvPr/>
        </p:nvSpPr>
        <p:spPr>
          <a:xfrm>
            <a:off x="6017600" y="2711575"/>
            <a:ext cx="8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1024</a:t>
            </a:r>
            <a:endParaRPr b="1">
              <a:solidFill>
                <a:schemeClr val="lt1"/>
              </a:solidFill>
              <a:latin typeface="Montserrat"/>
              <a:ea typeface="Montserrat"/>
              <a:cs typeface="Montserrat"/>
              <a:sym typeface="Montserrat"/>
            </a:endParaRPr>
          </a:p>
        </p:txBody>
      </p:sp>
      <p:sp>
        <p:nvSpPr>
          <p:cNvPr id="91" name="Google Shape;91;g169de15baea_0_17"/>
          <p:cNvSpPr txBox="1"/>
          <p:nvPr/>
        </p:nvSpPr>
        <p:spPr>
          <a:xfrm>
            <a:off x="6117950" y="2901625"/>
            <a:ext cx="11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831</a:t>
            </a:r>
            <a:endParaRPr b="1">
              <a:solidFill>
                <a:schemeClr val="lt1"/>
              </a:solidFill>
              <a:latin typeface="Montserrat"/>
              <a:ea typeface="Montserrat"/>
              <a:cs typeface="Montserrat"/>
              <a:sym typeface="Montserrat"/>
            </a:endParaRPr>
          </a:p>
        </p:txBody>
      </p:sp>
      <p:sp>
        <p:nvSpPr>
          <p:cNvPr id="92" name="Google Shape;92;g169de15baea_0_17"/>
          <p:cNvSpPr txBox="1"/>
          <p:nvPr/>
        </p:nvSpPr>
        <p:spPr>
          <a:xfrm>
            <a:off x="6037700" y="3154425"/>
            <a:ext cx="8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1247</a:t>
            </a:r>
            <a:endParaRPr b="1">
              <a:solidFill>
                <a:schemeClr val="lt1"/>
              </a:solidFill>
              <a:latin typeface="Montserrat"/>
              <a:ea typeface="Montserrat"/>
              <a:cs typeface="Montserrat"/>
              <a:sym typeface="Montserrat"/>
            </a:endParaRPr>
          </a:p>
        </p:txBody>
      </p:sp>
      <p:sp>
        <p:nvSpPr>
          <p:cNvPr id="93" name="Google Shape;93;g169de15baea_0_17"/>
          <p:cNvSpPr txBox="1"/>
          <p:nvPr/>
        </p:nvSpPr>
        <p:spPr>
          <a:xfrm>
            <a:off x="6037700" y="34223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1233</a:t>
            </a:r>
            <a:endParaRPr b="1">
              <a:solidFill>
                <a:schemeClr val="lt1"/>
              </a:solidFill>
              <a:latin typeface="Montserrat"/>
              <a:ea typeface="Montserrat"/>
              <a:cs typeface="Montserrat"/>
              <a:sym typeface="Montserrat"/>
            </a:endParaRPr>
          </a:p>
        </p:txBody>
      </p:sp>
      <p:sp>
        <p:nvSpPr>
          <p:cNvPr id="94" name="Google Shape;94;g169de15baea_0_17"/>
          <p:cNvSpPr txBox="1"/>
          <p:nvPr/>
        </p:nvSpPr>
        <p:spPr>
          <a:xfrm>
            <a:off x="6067700" y="363992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1774</a:t>
            </a:r>
            <a:endParaRPr b="1">
              <a:solidFill>
                <a:schemeClr val="lt1"/>
              </a:solidFill>
              <a:latin typeface="Montserrat"/>
              <a:ea typeface="Montserrat"/>
              <a:cs typeface="Montserrat"/>
              <a:sym typeface="Montserrat"/>
            </a:endParaRPr>
          </a:p>
        </p:txBody>
      </p:sp>
      <p:sp>
        <p:nvSpPr>
          <p:cNvPr id="95" name="Google Shape;95;g169de15baea_0_17"/>
          <p:cNvSpPr txBox="1"/>
          <p:nvPr/>
        </p:nvSpPr>
        <p:spPr>
          <a:xfrm>
            <a:off x="4068600" y="226872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3995</a:t>
            </a:r>
            <a:endParaRPr b="1">
              <a:solidFill>
                <a:schemeClr val="lt1"/>
              </a:solidFill>
              <a:latin typeface="Montserrat"/>
              <a:ea typeface="Montserrat"/>
              <a:cs typeface="Montserrat"/>
              <a:sym typeface="Montserrat"/>
            </a:endParaRPr>
          </a:p>
        </p:txBody>
      </p:sp>
      <p:sp>
        <p:nvSpPr>
          <p:cNvPr id="96" name="Google Shape;96;g169de15baea_0_17"/>
          <p:cNvSpPr txBox="1"/>
          <p:nvPr/>
        </p:nvSpPr>
        <p:spPr>
          <a:xfrm>
            <a:off x="4068600" y="250142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436</a:t>
            </a:r>
            <a:endParaRPr b="1">
              <a:solidFill>
                <a:schemeClr val="lt1"/>
              </a:solidFill>
              <a:latin typeface="Montserrat"/>
              <a:ea typeface="Montserrat"/>
              <a:cs typeface="Montserrat"/>
              <a:sym typeface="Montserrat"/>
            </a:endParaRPr>
          </a:p>
        </p:txBody>
      </p:sp>
      <p:sp>
        <p:nvSpPr>
          <p:cNvPr id="97" name="Google Shape;97;g169de15baea_0_17"/>
          <p:cNvSpPr txBox="1"/>
          <p:nvPr/>
        </p:nvSpPr>
        <p:spPr>
          <a:xfrm>
            <a:off x="4068600" y="275422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4097</a:t>
            </a:r>
            <a:endParaRPr b="1">
              <a:solidFill>
                <a:schemeClr val="lt1"/>
              </a:solidFill>
              <a:latin typeface="Montserrat"/>
              <a:ea typeface="Montserrat"/>
              <a:cs typeface="Montserrat"/>
              <a:sym typeface="Montserrat"/>
            </a:endParaRPr>
          </a:p>
        </p:txBody>
      </p:sp>
      <p:sp>
        <p:nvSpPr>
          <p:cNvPr id="98" name="Google Shape;98;g169de15baea_0_17"/>
          <p:cNvSpPr txBox="1"/>
          <p:nvPr/>
        </p:nvSpPr>
        <p:spPr>
          <a:xfrm>
            <a:off x="4143900" y="30072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3171</a:t>
            </a:r>
            <a:endParaRPr b="1">
              <a:solidFill>
                <a:schemeClr val="lt1"/>
              </a:solidFill>
              <a:latin typeface="Montserrat"/>
              <a:ea typeface="Montserrat"/>
              <a:cs typeface="Montserrat"/>
              <a:sym typeface="Montserrat"/>
            </a:endParaRPr>
          </a:p>
        </p:txBody>
      </p:sp>
      <p:sp>
        <p:nvSpPr>
          <p:cNvPr id="99" name="Google Shape;99;g169de15baea_0_17"/>
          <p:cNvSpPr txBox="1"/>
          <p:nvPr/>
        </p:nvSpPr>
        <p:spPr>
          <a:xfrm>
            <a:off x="4111350" y="31970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4830</a:t>
            </a:r>
            <a:endParaRPr b="1">
              <a:solidFill>
                <a:schemeClr val="lt1"/>
              </a:solidFill>
              <a:latin typeface="Montserrat"/>
              <a:ea typeface="Montserrat"/>
              <a:cs typeface="Montserrat"/>
              <a:sym typeface="Montserrat"/>
            </a:endParaRPr>
          </a:p>
        </p:txBody>
      </p:sp>
      <p:sp>
        <p:nvSpPr>
          <p:cNvPr id="100" name="Google Shape;100;g169de15baea_0_17"/>
          <p:cNvSpPr txBox="1"/>
          <p:nvPr/>
        </p:nvSpPr>
        <p:spPr>
          <a:xfrm>
            <a:off x="4139025" y="3422375"/>
            <a:ext cx="8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4965</a:t>
            </a:r>
            <a:endParaRPr b="1">
              <a:solidFill>
                <a:schemeClr val="lt1"/>
              </a:solidFill>
              <a:latin typeface="Montserrat"/>
              <a:ea typeface="Montserrat"/>
              <a:cs typeface="Montserrat"/>
              <a:sym typeface="Montserrat"/>
            </a:endParaRPr>
          </a:p>
        </p:txBody>
      </p:sp>
      <p:sp>
        <p:nvSpPr>
          <p:cNvPr id="101" name="Google Shape;101;g169de15baea_0_17"/>
          <p:cNvSpPr txBox="1"/>
          <p:nvPr/>
        </p:nvSpPr>
        <p:spPr>
          <a:xfrm>
            <a:off x="4139025" y="3639925"/>
            <a:ext cx="8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7215</a:t>
            </a:r>
            <a:endParaRPr b="1">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6a07093018_0_19"/>
          <p:cNvSpPr txBox="1"/>
          <p:nvPr>
            <p:ph type="title"/>
          </p:nvPr>
        </p:nvSpPr>
        <p:spPr>
          <a:xfrm>
            <a:off x="60550" y="63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DATA  SUMMARY</a:t>
            </a:r>
            <a:endParaRPr b="1" sz="2700">
              <a:latin typeface="Montserrat"/>
              <a:ea typeface="Montserrat"/>
              <a:cs typeface="Montserrat"/>
              <a:sym typeface="Montserrat"/>
            </a:endParaRPr>
          </a:p>
        </p:txBody>
      </p:sp>
      <p:sp>
        <p:nvSpPr>
          <p:cNvPr id="107" name="Google Shape;107;g16a07093018_0_19"/>
          <p:cNvSpPr txBox="1"/>
          <p:nvPr>
            <p:ph idx="1" type="body"/>
          </p:nvPr>
        </p:nvSpPr>
        <p:spPr>
          <a:xfrm>
            <a:off x="311700" y="773525"/>
            <a:ext cx="8520600" cy="41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lt1"/>
                </a:solidFill>
                <a:latin typeface="Montserrat"/>
                <a:ea typeface="Montserrat"/>
                <a:cs typeface="Montserrat"/>
                <a:sym typeface="Montserrat"/>
              </a:rPr>
              <a:t>Trained images used in the model are as follows:</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400">
              <a:solidFill>
                <a:schemeClr val="lt1"/>
              </a:solidFill>
              <a:latin typeface="Montserrat"/>
              <a:ea typeface="Montserrat"/>
              <a:cs typeface="Montserrat"/>
              <a:sym typeface="Montserrat"/>
            </a:endParaRPr>
          </a:p>
        </p:txBody>
      </p:sp>
      <p:pic>
        <p:nvPicPr>
          <p:cNvPr id="108" name="Google Shape;108;g16a07093018_0_19"/>
          <p:cNvPicPr preferRelativeResize="0"/>
          <p:nvPr/>
        </p:nvPicPr>
        <p:blipFill>
          <a:blip r:embed="rId3">
            <a:alphaModFix/>
          </a:blip>
          <a:stretch>
            <a:fillRect/>
          </a:stretch>
        </p:blipFill>
        <p:spPr>
          <a:xfrm>
            <a:off x="562575" y="1205525"/>
            <a:ext cx="7614774" cy="382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6a07093018_0_9"/>
          <p:cNvSpPr txBox="1"/>
          <p:nvPr>
            <p:ph type="title"/>
          </p:nvPr>
        </p:nvSpPr>
        <p:spPr>
          <a:xfrm>
            <a:off x="50500" y="183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DEPENDENCIES</a:t>
            </a:r>
            <a:endParaRPr b="1" sz="2700">
              <a:latin typeface="Montserrat"/>
              <a:ea typeface="Montserrat"/>
              <a:cs typeface="Montserrat"/>
              <a:sym typeface="Montserrat"/>
            </a:endParaRPr>
          </a:p>
        </p:txBody>
      </p:sp>
      <p:sp>
        <p:nvSpPr>
          <p:cNvPr id="114" name="Google Shape;114;g16a07093018_0_9"/>
          <p:cNvSpPr txBox="1"/>
          <p:nvPr>
            <p:ph idx="1" type="body"/>
          </p:nvPr>
        </p:nvSpPr>
        <p:spPr>
          <a:xfrm>
            <a:off x="251425" y="1044775"/>
            <a:ext cx="8520600" cy="371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Python</a:t>
            </a:r>
            <a:endParaRPr b="1"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Tensorflow</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Keras</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Opencv</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Pre Trained</a:t>
            </a:r>
            <a:r>
              <a:rPr b="1" lang="en-GB" sz="1400">
                <a:solidFill>
                  <a:schemeClr val="lt1"/>
                </a:solidFill>
                <a:latin typeface="Montserrat"/>
                <a:ea typeface="Montserrat"/>
                <a:cs typeface="Montserrat"/>
                <a:sym typeface="Montserrat"/>
              </a:rPr>
              <a:t> Haar Cascade</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Streamlit</a:t>
            </a:r>
            <a:endParaRPr b="1" sz="1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Streamlit - webrtc</a:t>
            </a:r>
            <a:endParaRPr b="1" sz="14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6a07093018_0_14"/>
          <p:cNvSpPr txBox="1"/>
          <p:nvPr>
            <p:ph type="title"/>
          </p:nvPr>
        </p:nvSpPr>
        <p:spPr>
          <a:xfrm>
            <a:off x="140925" y="193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MODEL BUILDING</a:t>
            </a:r>
            <a:endParaRPr b="1" sz="2700">
              <a:latin typeface="Montserrat"/>
              <a:ea typeface="Montserrat"/>
              <a:cs typeface="Montserrat"/>
              <a:sym typeface="Montserrat"/>
            </a:endParaRPr>
          </a:p>
        </p:txBody>
      </p:sp>
      <p:sp>
        <p:nvSpPr>
          <p:cNvPr id="120" name="Google Shape;120;g16a07093018_0_14"/>
          <p:cNvSpPr txBox="1"/>
          <p:nvPr>
            <p:ph idx="1" type="body"/>
          </p:nvPr>
        </p:nvSpPr>
        <p:spPr>
          <a:xfrm>
            <a:off x="311700" y="1014625"/>
            <a:ext cx="8520600" cy="3827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Convolution Neural Network  model has been used  for processing the </a:t>
            </a:r>
            <a:r>
              <a:rPr b="1" lang="en-GB" sz="1400">
                <a:solidFill>
                  <a:schemeClr val="lt1"/>
                </a:solidFill>
                <a:latin typeface="Montserrat"/>
                <a:ea typeface="Montserrat"/>
                <a:cs typeface="Montserrat"/>
                <a:sym typeface="Montserrat"/>
              </a:rPr>
              <a:t>training </a:t>
            </a:r>
            <a:r>
              <a:rPr b="1" lang="en-GB" sz="1400">
                <a:solidFill>
                  <a:schemeClr val="lt1"/>
                </a:solidFill>
                <a:latin typeface="Montserrat"/>
                <a:ea typeface="Montserrat"/>
                <a:cs typeface="Montserrat"/>
                <a:sym typeface="Montserrat"/>
              </a:rPr>
              <a:t>images. </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Customed CNN model has been built using Conv2D, </a:t>
            </a:r>
            <a:r>
              <a:rPr b="1" lang="en-GB" sz="1400">
                <a:solidFill>
                  <a:schemeClr val="lt1"/>
                </a:solidFill>
                <a:latin typeface="Montserrat"/>
                <a:ea typeface="Montserrat"/>
                <a:cs typeface="Montserrat"/>
                <a:sym typeface="Montserrat"/>
              </a:rPr>
              <a:t>Max Pooling</a:t>
            </a:r>
            <a:r>
              <a:rPr b="1" lang="en-GB" sz="1400">
                <a:solidFill>
                  <a:schemeClr val="lt1"/>
                </a:solidFill>
                <a:latin typeface="Montserrat"/>
                <a:ea typeface="Montserrat"/>
                <a:cs typeface="Montserrat"/>
                <a:sym typeface="Montserrat"/>
              </a:rPr>
              <a:t>, </a:t>
            </a:r>
            <a:r>
              <a:rPr b="1" lang="en-GB" sz="1400">
                <a:solidFill>
                  <a:schemeClr val="lt1"/>
                </a:solidFill>
                <a:latin typeface="Montserrat"/>
                <a:ea typeface="Montserrat"/>
                <a:cs typeface="Montserrat"/>
                <a:sym typeface="Montserrat"/>
              </a:rPr>
              <a:t>Batch Normalization, Dropout and Dense parameters.</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Activation function used is Relu and softmax.</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Adam optimizer has been used in the model.</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model was trained for 40 epochs.</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total parameters generated during the training process is 4,478,727.</a:t>
            </a:r>
            <a:endParaRPr b="1" sz="1400">
              <a:solidFill>
                <a:schemeClr val="lt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lt1"/>
              </a:buClr>
              <a:buSzPts val="1400"/>
              <a:buFont typeface="Montserrat"/>
              <a:buChar char="●"/>
            </a:pPr>
            <a:r>
              <a:rPr b="1" lang="en-GB" sz="1400">
                <a:solidFill>
                  <a:schemeClr val="lt1"/>
                </a:solidFill>
                <a:latin typeface="Montserrat"/>
                <a:ea typeface="Montserrat"/>
                <a:cs typeface="Montserrat"/>
                <a:sym typeface="Montserrat"/>
              </a:rPr>
              <a:t>The output has 7 nodes because our output emotions are seven in number. </a:t>
            </a:r>
            <a:endParaRPr b="1" sz="14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6a07093018_0_25"/>
          <p:cNvSpPr txBox="1"/>
          <p:nvPr>
            <p:ph type="title"/>
          </p:nvPr>
        </p:nvSpPr>
        <p:spPr>
          <a:xfrm>
            <a:off x="0" y="53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MODEL BUILDING</a:t>
            </a:r>
            <a:endParaRPr b="1" sz="2700">
              <a:latin typeface="Montserrat"/>
              <a:ea typeface="Montserrat"/>
              <a:cs typeface="Montserrat"/>
              <a:sym typeface="Montserrat"/>
            </a:endParaRPr>
          </a:p>
        </p:txBody>
      </p:sp>
      <p:sp>
        <p:nvSpPr>
          <p:cNvPr id="126" name="Google Shape;126;g16a07093018_0_25"/>
          <p:cNvSpPr txBox="1"/>
          <p:nvPr>
            <p:ph idx="1" type="body"/>
          </p:nvPr>
        </p:nvSpPr>
        <p:spPr>
          <a:xfrm>
            <a:off x="311700" y="753450"/>
            <a:ext cx="8520600" cy="42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u="sng">
                <a:solidFill>
                  <a:schemeClr val="dk1"/>
                </a:solidFill>
                <a:latin typeface="Montserrat"/>
                <a:ea typeface="Montserrat"/>
                <a:cs typeface="Montserrat"/>
                <a:sym typeface="Montserrat"/>
              </a:rPr>
              <a:t>CNN ARCHITECTURE:</a:t>
            </a:r>
            <a:endParaRPr b="1" sz="1400" u="sng">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400">
              <a:solidFill>
                <a:schemeClr val="dk1"/>
              </a:solidFill>
              <a:latin typeface="Montserrat"/>
              <a:ea typeface="Montserrat"/>
              <a:cs typeface="Montserrat"/>
              <a:sym typeface="Montserrat"/>
            </a:endParaRPr>
          </a:p>
        </p:txBody>
      </p:sp>
      <p:pic>
        <p:nvPicPr>
          <p:cNvPr id="127" name="Google Shape;127;g16a07093018_0_25"/>
          <p:cNvPicPr preferRelativeResize="0"/>
          <p:nvPr/>
        </p:nvPicPr>
        <p:blipFill>
          <a:blip r:embed="rId3">
            <a:alphaModFix/>
          </a:blip>
          <a:stretch>
            <a:fillRect/>
          </a:stretch>
        </p:blipFill>
        <p:spPr>
          <a:xfrm>
            <a:off x="311700" y="1212225"/>
            <a:ext cx="8672426" cy="3790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6a07093018_0_41"/>
          <p:cNvSpPr txBox="1"/>
          <p:nvPr>
            <p:ph type="title"/>
          </p:nvPr>
        </p:nvSpPr>
        <p:spPr>
          <a:xfrm>
            <a:off x="140925" y="4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latin typeface="Montserrat"/>
                <a:ea typeface="Montserrat"/>
                <a:cs typeface="Montserrat"/>
                <a:sym typeface="Montserrat"/>
              </a:rPr>
              <a:t>MODEL BUILDING</a:t>
            </a:r>
            <a:endParaRPr b="1" sz="2700">
              <a:latin typeface="Montserrat"/>
              <a:ea typeface="Montserrat"/>
              <a:cs typeface="Montserrat"/>
              <a:sym typeface="Montserrat"/>
            </a:endParaRPr>
          </a:p>
        </p:txBody>
      </p:sp>
      <p:sp>
        <p:nvSpPr>
          <p:cNvPr id="133" name="Google Shape;133;g16a07093018_0_41"/>
          <p:cNvSpPr txBox="1"/>
          <p:nvPr>
            <p:ph idx="1" type="body"/>
          </p:nvPr>
        </p:nvSpPr>
        <p:spPr>
          <a:xfrm>
            <a:off x="100450" y="753450"/>
            <a:ext cx="8982900" cy="4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lt1"/>
                </a:solidFill>
                <a:latin typeface="Montserrat"/>
                <a:ea typeface="Montserrat"/>
                <a:cs typeface="Montserrat"/>
                <a:sym typeface="Montserrat"/>
              </a:rPr>
              <a:t>The images shown below display the steps involved in building the CNN model  </a:t>
            </a:r>
            <a:endParaRPr b="1" sz="1400">
              <a:solidFill>
                <a:schemeClr val="lt1"/>
              </a:solidFill>
              <a:latin typeface="Montserrat"/>
              <a:ea typeface="Montserrat"/>
              <a:cs typeface="Montserrat"/>
              <a:sym typeface="Montserrat"/>
            </a:endParaRPr>
          </a:p>
        </p:txBody>
      </p:sp>
      <p:pic>
        <p:nvPicPr>
          <p:cNvPr id="134" name="Google Shape;134;g16a07093018_0_41"/>
          <p:cNvPicPr preferRelativeResize="0"/>
          <p:nvPr/>
        </p:nvPicPr>
        <p:blipFill>
          <a:blip r:embed="rId3">
            <a:alphaModFix/>
          </a:blip>
          <a:stretch>
            <a:fillRect/>
          </a:stretch>
        </p:blipFill>
        <p:spPr>
          <a:xfrm>
            <a:off x="140925" y="1531875"/>
            <a:ext cx="4422424" cy="3410699"/>
          </a:xfrm>
          <a:prstGeom prst="rect">
            <a:avLst/>
          </a:prstGeom>
          <a:noFill/>
          <a:ln>
            <a:noFill/>
          </a:ln>
        </p:spPr>
      </p:pic>
      <p:pic>
        <p:nvPicPr>
          <p:cNvPr id="135" name="Google Shape;135;g16a07093018_0_41"/>
          <p:cNvPicPr preferRelativeResize="0"/>
          <p:nvPr/>
        </p:nvPicPr>
        <p:blipFill>
          <a:blip r:embed="rId4">
            <a:alphaModFix/>
          </a:blip>
          <a:stretch>
            <a:fillRect/>
          </a:stretch>
        </p:blipFill>
        <p:spPr>
          <a:xfrm>
            <a:off x="4741375" y="1531875"/>
            <a:ext cx="4342050" cy="341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