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2" r:id="rId10"/>
    <p:sldId id="263" r:id="rId11"/>
    <p:sldId id="264" r:id="rId12"/>
    <p:sldId id="265"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084"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0098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Fundamentals of Cloud Computing</a:t>
            </a:r>
          </a:p>
        </p:txBody>
      </p:sp>
    </p:spTree>
    <p:extLst>
      <p:ext uri="{BB962C8B-B14F-4D97-AF65-F5344CB8AC3E}">
        <p14:creationId xmlns:p14="http://schemas.microsoft.com/office/powerpoint/2010/main" val="41621867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49871"/>
            <a:ext cx="3166060" cy="369332"/>
          </a:xfrm>
          <a:prstGeom prst="rect">
            <a:avLst/>
          </a:prstGeom>
          <a:noFill/>
        </p:spPr>
        <p:txBody>
          <a:bodyPr wrap="none" rtlCol="0">
            <a:spAutoFit/>
          </a:bodyPr>
          <a:lstStyle/>
          <a:p>
            <a:r>
              <a:rPr lang="en-US" dirty="0"/>
              <a:t>Comparison for IaaS, PaaS, SaaS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990600"/>
            <a:ext cx="7489923"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135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3930628" cy="1477328"/>
          </a:xfrm>
          <a:prstGeom prst="rect">
            <a:avLst/>
          </a:prstGeom>
          <a:noFill/>
        </p:spPr>
        <p:txBody>
          <a:bodyPr wrap="none" rtlCol="0">
            <a:spAutoFit/>
          </a:bodyPr>
          <a:lstStyle/>
          <a:p>
            <a:r>
              <a:rPr lang="en-US" dirty="0"/>
              <a:t>Based on Deployment models, we have </a:t>
            </a:r>
          </a:p>
          <a:p>
            <a:endParaRPr lang="en-US" dirty="0"/>
          </a:p>
          <a:p>
            <a:pPr marL="285750" indent="-285750">
              <a:buFontTx/>
              <a:buChar char="-"/>
            </a:pPr>
            <a:r>
              <a:rPr lang="en-US" dirty="0"/>
              <a:t>Public Cloud </a:t>
            </a:r>
          </a:p>
          <a:p>
            <a:pPr marL="285750" indent="-285750">
              <a:buFontTx/>
              <a:buChar char="-"/>
            </a:pPr>
            <a:r>
              <a:rPr lang="en-US" dirty="0"/>
              <a:t>Private Cloud </a:t>
            </a:r>
          </a:p>
          <a:p>
            <a:pPr marL="285750" indent="-285750">
              <a:buFontTx/>
              <a:buChar char="-"/>
            </a:pPr>
            <a:r>
              <a:rPr lang="en-US" dirty="0"/>
              <a:t>Hybrid Cloud</a:t>
            </a:r>
          </a:p>
        </p:txBody>
      </p:sp>
      <p:sp>
        <p:nvSpPr>
          <p:cNvPr id="3" name="TextBox 2"/>
          <p:cNvSpPr txBox="1"/>
          <p:nvPr/>
        </p:nvSpPr>
        <p:spPr>
          <a:xfrm>
            <a:off x="228600" y="2133600"/>
            <a:ext cx="8763000" cy="1261884"/>
          </a:xfrm>
          <a:prstGeom prst="rect">
            <a:avLst/>
          </a:prstGeom>
          <a:noFill/>
        </p:spPr>
        <p:txBody>
          <a:bodyPr wrap="square" rtlCol="0">
            <a:spAutoFit/>
          </a:bodyPr>
          <a:lstStyle/>
          <a:p>
            <a:r>
              <a:rPr lang="en-US" sz="2000" dirty="0"/>
              <a:t>Public Cloud</a:t>
            </a:r>
          </a:p>
          <a:p>
            <a:endParaRPr lang="en-US" sz="2000" dirty="0"/>
          </a:p>
          <a:p>
            <a:r>
              <a:rPr lang="en-US" dirty="0"/>
              <a:t>Public cloud usually uses shared resources and it also means, if all parts of the application run in the cloud which built on low-level infrastructure prices. </a:t>
            </a:r>
          </a:p>
        </p:txBody>
      </p:sp>
      <p:pic>
        <p:nvPicPr>
          <p:cNvPr id="6146" name="Picture 2" descr="D:\Anupama\1Others\Training Content\AWS\Pictures\Virtual mach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505200"/>
            <a:ext cx="454342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25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Anupama\1Others\Training Content\AWS\Pictures\Private 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639097"/>
            <a:ext cx="2428875" cy="1885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4801" y="838200"/>
            <a:ext cx="5638800" cy="1754326"/>
          </a:xfrm>
          <a:prstGeom prst="rect">
            <a:avLst/>
          </a:prstGeom>
          <a:noFill/>
        </p:spPr>
        <p:txBody>
          <a:bodyPr wrap="square" rtlCol="0">
            <a:spAutoFit/>
          </a:bodyPr>
          <a:lstStyle/>
          <a:p>
            <a:r>
              <a:rPr lang="en-US" dirty="0"/>
              <a:t>The deployment of resources on-premises, using virtualization and resource management tools, is sometimes called the “private cloud”. It also means using a cloud infrastructure (network) solely by one customer/organization.</a:t>
            </a:r>
          </a:p>
          <a:p>
            <a:endParaRPr lang="en-US" dirty="0"/>
          </a:p>
        </p:txBody>
      </p:sp>
      <p:sp>
        <p:nvSpPr>
          <p:cNvPr id="5" name="TextBox 4"/>
          <p:cNvSpPr txBox="1"/>
          <p:nvPr/>
        </p:nvSpPr>
        <p:spPr>
          <a:xfrm>
            <a:off x="228600" y="304800"/>
            <a:ext cx="5486400" cy="400110"/>
          </a:xfrm>
          <a:prstGeom prst="rect">
            <a:avLst/>
          </a:prstGeom>
          <a:noFill/>
        </p:spPr>
        <p:txBody>
          <a:bodyPr wrap="square" rtlCol="0">
            <a:spAutoFit/>
          </a:bodyPr>
          <a:lstStyle/>
          <a:p>
            <a:r>
              <a:rPr lang="en-US" sz="2000" dirty="0"/>
              <a:t>Private Cloud</a:t>
            </a:r>
          </a:p>
        </p:txBody>
      </p:sp>
      <p:sp>
        <p:nvSpPr>
          <p:cNvPr id="4" name="TextBox 3"/>
          <p:cNvSpPr txBox="1"/>
          <p:nvPr/>
        </p:nvSpPr>
        <p:spPr>
          <a:xfrm>
            <a:off x="304801" y="2592526"/>
            <a:ext cx="1404552" cy="369332"/>
          </a:xfrm>
          <a:prstGeom prst="rect">
            <a:avLst/>
          </a:prstGeom>
          <a:noFill/>
        </p:spPr>
        <p:txBody>
          <a:bodyPr wrap="none" rtlCol="0">
            <a:spAutoFit/>
          </a:bodyPr>
          <a:lstStyle/>
          <a:p>
            <a:r>
              <a:rPr lang="en-US" dirty="0"/>
              <a:t>Hybrid Cloud</a:t>
            </a:r>
          </a:p>
        </p:txBody>
      </p:sp>
      <p:pic>
        <p:nvPicPr>
          <p:cNvPr id="7172" name="Picture 4" descr="D:\Anupama\1Others\Training Content\AWS\Pictures\Hybr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112" y="3505200"/>
            <a:ext cx="5304634" cy="20411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5508" y="3122474"/>
            <a:ext cx="3048000" cy="1754326"/>
          </a:xfrm>
          <a:prstGeom prst="rect">
            <a:avLst/>
          </a:prstGeom>
          <a:noFill/>
        </p:spPr>
        <p:txBody>
          <a:bodyPr wrap="square" rtlCol="0">
            <a:spAutoFit/>
          </a:bodyPr>
          <a:lstStyle/>
          <a:p>
            <a:r>
              <a:rPr lang="en-US" dirty="0"/>
              <a:t>A hybrid deployment is a way to connect infrastructure and applications between cloud-based resources and existing resources that are not located in the cloud. </a:t>
            </a:r>
          </a:p>
        </p:txBody>
      </p:sp>
    </p:spTree>
    <p:extLst>
      <p:ext uri="{BB962C8B-B14F-4D97-AF65-F5344CB8AC3E}">
        <p14:creationId xmlns:p14="http://schemas.microsoft.com/office/powerpoint/2010/main" val="332043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2"/>
                                        </p:tgtEl>
                                        <p:attrNameLst>
                                          <p:attrName>style.visibility</p:attrName>
                                        </p:attrNameLst>
                                      </p:cBhvr>
                                      <p:to>
                                        <p:strVal val="visible"/>
                                      </p:to>
                                    </p:set>
                                    <p:anim calcmode="lin" valueType="num">
                                      <p:cBhvr additive="base">
                                        <p:cTn id="25" dur="500" fill="hold"/>
                                        <p:tgtEl>
                                          <p:spTgt spid="7172"/>
                                        </p:tgtEl>
                                        <p:attrNameLst>
                                          <p:attrName>ppt_x</p:attrName>
                                        </p:attrNameLst>
                                      </p:cBhvr>
                                      <p:tavLst>
                                        <p:tav tm="0">
                                          <p:val>
                                            <p:strVal val="#ppt_x"/>
                                          </p:val>
                                        </p:tav>
                                        <p:tav tm="100000">
                                          <p:val>
                                            <p:strVal val="#ppt_x"/>
                                          </p:val>
                                        </p:tav>
                                      </p:tavLst>
                                    </p:anim>
                                    <p:anim calcmode="lin" valueType="num">
                                      <p:cBhvr additive="base">
                                        <p:cTn id="26"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nupama\USA Training\Pictures\Queries\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68809"/>
            <a:ext cx="4572000" cy="607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50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nupama\1Others\Training Content\AWS\Pictures\Cloudcompu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8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nupama\1Others\Training Content\AWS\Pictures\Capital Invest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124200"/>
            <a:ext cx="4419600" cy="29435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1000" y="2286000"/>
            <a:ext cx="2743200" cy="369332"/>
          </a:xfrm>
          <a:prstGeom prst="rect">
            <a:avLst/>
          </a:prstGeom>
          <a:noFill/>
        </p:spPr>
        <p:txBody>
          <a:bodyPr wrap="square" rtlCol="0">
            <a:spAutoFit/>
          </a:bodyPr>
          <a:lstStyle/>
          <a:p>
            <a:r>
              <a:rPr lang="en-US" dirty="0"/>
              <a:t>1. No Capital Investment</a:t>
            </a:r>
          </a:p>
        </p:txBody>
      </p:sp>
      <p:sp>
        <p:nvSpPr>
          <p:cNvPr id="5" name="TextBox 4"/>
          <p:cNvSpPr txBox="1"/>
          <p:nvPr/>
        </p:nvSpPr>
        <p:spPr>
          <a:xfrm>
            <a:off x="228600" y="228600"/>
            <a:ext cx="8763000" cy="1785104"/>
          </a:xfrm>
          <a:prstGeom prst="rect">
            <a:avLst/>
          </a:prstGeom>
          <a:noFill/>
        </p:spPr>
        <p:txBody>
          <a:bodyPr wrap="square" rtlCol="0">
            <a:spAutoFit/>
          </a:bodyPr>
          <a:lstStyle/>
          <a:p>
            <a:r>
              <a:rPr lang="en-US" sz="2000" dirty="0"/>
              <a:t>Cloud Computing</a:t>
            </a:r>
          </a:p>
          <a:p>
            <a:endParaRPr lang="en-US" dirty="0"/>
          </a:p>
          <a:p>
            <a:pPr marL="285750" indent="-285750">
              <a:buFontTx/>
              <a:buChar char="-"/>
            </a:pPr>
            <a:r>
              <a:rPr lang="en-US" dirty="0"/>
              <a:t>On-demand delivery of compute, database, storage, application and other IT resources through a cloud service platform via internet with pay-as-you-go pricing</a:t>
            </a:r>
          </a:p>
          <a:p>
            <a:endParaRPr lang="en-US" dirty="0"/>
          </a:p>
          <a:p>
            <a:r>
              <a:rPr lang="en-US" dirty="0"/>
              <a:t>Advantages of cloud computing</a:t>
            </a:r>
          </a:p>
        </p:txBody>
      </p:sp>
    </p:spTree>
    <p:extLst>
      <p:ext uri="{BB962C8B-B14F-4D97-AF65-F5344CB8AC3E}">
        <p14:creationId xmlns:p14="http://schemas.microsoft.com/office/powerpoint/2010/main" val="190348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96334"/>
            <a:ext cx="4567661" cy="369332"/>
          </a:xfrm>
          <a:prstGeom prst="rect">
            <a:avLst/>
          </a:prstGeom>
          <a:noFill/>
        </p:spPr>
        <p:txBody>
          <a:bodyPr wrap="none" rtlCol="0">
            <a:spAutoFit/>
          </a:bodyPr>
          <a:lstStyle/>
          <a:p>
            <a:r>
              <a:rPr lang="en-US" dirty="0"/>
              <a:t>2. Only Operational costs with pay-as-go prices</a:t>
            </a:r>
          </a:p>
        </p:txBody>
      </p:sp>
      <p:pic>
        <p:nvPicPr>
          <p:cNvPr id="3075" name="Picture 3" descr="D:\Anupama\1Others\Training Content\AWS\Pictures\Capac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209" y="3659875"/>
            <a:ext cx="5742191" cy="29055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3657600"/>
            <a:ext cx="2428614" cy="369332"/>
          </a:xfrm>
          <a:prstGeom prst="rect">
            <a:avLst/>
          </a:prstGeom>
          <a:noFill/>
        </p:spPr>
        <p:txBody>
          <a:bodyPr wrap="none" rtlCol="0">
            <a:spAutoFit/>
          </a:bodyPr>
          <a:lstStyle/>
          <a:p>
            <a:r>
              <a:rPr lang="en-US" dirty="0"/>
              <a:t>3. Flexibility in Capacity</a:t>
            </a:r>
          </a:p>
        </p:txBody>
      </p:sp>
      <p:pic>
        <p:nvPicPr>
          <p:cNvPr id="8" name="Picture 2" descr="D:\Anupama\1Others\Training Content\AWS\Pictures\Operational cos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55" y="838200"/>
            <a:ext cx="4987636"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05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ppt_x"/>
                                          </p:val>
                                        </p:tav>
                                        <p:tav tm="100000">
                                          <p:val>
                                            <p:strVal val="#ppt_x"/>
                                          </p:val>
                                        </p:tav>
                                      </p:tavLst>
                                    </p:anim>
                                    <p:anim calcmode="lin" valueType="num">
                                      <p:cBhvr additive="base">
                                        <p:cTn id="1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87868"/>
            <a:ext cx="2034531" cy="369332"/>
          </a:xfrm>
          <a:prstGeom prst="rect">
            <a:avLst/>
          </a:prstGeom>
          <a:noFill/>
        </p:spPr>
        <p:txBody>
          <a:bodyPr wrap="none" rtlCol="0">
            <a:spAutoFit/>
          </a:bodyPr>
          <a:lstStyle/>
          <a:p>
            <a:r>
              <a:rPr lang="en-US" dirty="0"/>
              <a:t>4. Speed and Agility</a:t>
            </a:r>
          </a:p>
        </p:txBody>
      </p:sp>
      <p:pic>
        <p:nvPicPr>
          <p:cNvPr id="4099" name="Picture 3" descr="D:\Anupama\1Others\Training Content\AWS\Pictures\Datacen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886200"/>
            <a:ext cx="4419600" cy="24856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200" y="3200400"/>
            <a:ext cx="8915400" cy="646331"/>
          </a:xfrm>
          <a:prstGeom prst="rect">
            <a:avLst/>
          </a:prstGeom>
          <a:noFill/>
        </p:spPr>
        <p:txBody>
          <a:bodyPr wrap="square" rtlCol="0">
            <a:spAutoFit/>
          </a:bodyPr>
          <a:lstStyle/>
          <a:p>
            <a:r>
              <a:rPr lang="en-US" dirty="0"/>
              <a:t>5. Users can concentrate more on their core business processes with no Datacenter maintenance</a:t>
            </a:r>
          </a:p>
        </p:txBody>
      </p:sp>
      <p:pic>
        <p:nvPicPr>
          <p:cNvPr id="8" name="Picture 2" descr="D:\Anupama\1Others\Training Content\AWS\Pictures\Speed and Agilit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09600"/>
            <a:ext cx="4038600" cy="2423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43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ppt_x"/>
                                          </p:val>
                                        </p:tav>
                                        <p:tav tm="100000">
                                          <p:val>
                                            <p:strVal val="#ppt_x"/>
                                          </p:val>
                                        </p:tav>
                                      </p:tavLst>
                                    </p:anim>
                                    <p:anim calcmode="lin" valueType="num">
                                      <p:cBhvr additive="base">
                                        <p:cTn id="1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2392706" cy="369332"/>
          </a:xfrm>
          <a:prstGeom prst="rect">
            <a:avLst/>
          </a:prstGeom>
          <a:noFill/>
        </p:spPr>
        <p:txBody>
          <a:bodyPr wrap="none" rtlCol="0">
            <a:spAutoFit/>
          </a:bodyPr>
          <a:lstStyle/>
          <a:p>
            <a:r>
              <a:rPr lang="en-US" dirty="0"/>
              <a:t>6. Go Global in Minutes</a:t>
            </a:r>
          </a:p>
        </p:txBody>
      </p:sp>
      <p:pic>
        <p:nvPicPr>
          <p:cNvPr id="4" name="Picture 2" descr="D:\Anupama\1Others\Training Content\AWS\Pictures\Go Global in minu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6421438"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79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839200" cy="5355312"/>
          </a:xfrm>
          <a:prstGeom prst="rect">
            <a:avLst/>
          </a:prstGeom>
          <a:noFill/>
        </p:spPr>
        <p:txBody>
          <a:bodyPr wrap="square" rtlCol="0">
            <a:spAutoFit/>
          </a:bodyPr>
          <a:lstStyle/>
          <a:p>
            <a:r>
              <a:rPr lang="en-US" b="1" dirty="0"/>
              <a:t>Virtualization </a:t>
            </a:r>
          </a:p>
          <a:p>
            <a:endParaRPr lang="en-US" dirty="0"/>
          </a:p>
          <a:p>
            <a:pPr marL="285750" indent="-285750">
              <a:buFont typeface="Arial" pitchFamily="34" charset="0"/>
              <a:buChar char="•"/>
            </a:pPr>
            <a:r>
              <a:rPr lang="en-US" dirty="0"/>
              <a:t>It is the process of creating virtual format of resources like hardware, software, etc.</a:t>
            </a:r>
          </a:p>
          <a:p>
            <a:pPr marL="285750" indent="-285750">
              <a:buFont typeface="Arial" pitchFamily="34" charset="0"/>
              <a:buChar char="•"/>
            </a:pPr>
            <a:r>
              <a:rPr lang="en-US" dirty="0"/>
              <a:t>Virtualization is nothing but a software layer that creates in </a:t>
            </a:r>
            <a:r>
              <a:rPr lang="en-US"/>
              <a:t>between Virtual </a:t>
            </a:r>
            <a:r>
              <a:rPr lang="en-US" dirty="0"/>
              <a:t>and host machine.</a:t>
            </a:r>
          </a:p>
          <a:p>
            <a:pPr marL="285750" indent="-285750">
              <a:buFont typeface="Arial" pitchFamily="34" charset="0"/>
              <a:buChar char="•"/>
            </a:pPr>
            <a:endParaRPr lang="en-US" dirty="0"/>
          </a:p>
          <a:p>
            <a:r>
              <a:rPr lang="en-US" dirty="0"/>
              <a:t>Uses/Benefits</a:t>
            </a:r>
          </a:p>
          <a:p>
            <a:endParaRPr lang="en-US" dirty="0"/>
          </a:p>
          <a:p>
            <a:pPr marL="285750" indent="-285750">
              <a:buFont typeface="Arial" pitchFamily="34" charset="0"/>
              <a:buChar char="•"/>
            </a:pPr>
            <a:r>
              <a:rPr lang="en-US" dirty="0"/>
              <a:t>Greater importance in cloud computing</a:t>
            </a:r>
          </a:p>
          <a:p>
            <a:pPr marL="285750" indent="-285750">
              <a:buFont typeface="Arial" pitchFamily="34" charset="0"/>
              <a:buChar char="•"/>
            </a:pPr>
            <a:r>
              <a:rPr lang="en-US" dirty="0"/>
              <a:t>Cloud Service providers are able to create virtual machines in cloud computing. The applications are deployed in virtual machines so that it can be accessed from anywhere in the world in its virtualized form.</a:t>
            </a:r>
          </a:p>
          <a:p>
            <a:pPr marL="285750" indent="-285750">
              <a:buFont typeface="Arial" pitchFamily="34" charset="0"/>
              <a:buChar char="•"/>
            </a:pPr>
            <a:r>
              <a:rPr lang="en-US" dirty="0"/>
              <a:t>The VM image is created, and when a user sends request for accessing a particular resource, the VM instance is created and access is provided.</a:t>
            </a:r>
          </a:p>
          <a:p>
            <a:pPr marL="285750" indent="-285750">
              <a:buFont typeface="Arial" pitchFamily="34" charset="0"/>
              <a:buChar char="•"/>
            </a:pPr>
            <a:r>
              <a:rPr lang="en-US" dirty="0"/>
              <a:t>The advantage of virtualization is that the CPU is shared among different OS.</a:t>
            </a:r>
          </a:p>
          <a:p>
            <a:pPr marL="285750" indent="-285750">
              <a:buFont typeface="Arial" pitchFamily="34" charset="0"/>
              <a:buChar char="•"/>
            </a:pPr>
            <a:r>
              <a:rPr lang="en-US" dirty="0"/>
              <a:t>Multiplexing hardware resources to many OS is done by Virtualization Layer</a:t>
            </a:r>
          </a:p>
          <a:p>
            <a:pPr marL="285750" indent="-285750">
              <a:buFont typeface="Arial" pitchFamily="34" charset="0"/>
              <a:buChar char="•"/>
            </a:pPr>
            <a:r>
              <a:rPr lang="en-US" dirty="0"/>
              <a:t>Reduced capital and operating costs.</a:t>
            </a:r>
          </a:p>
          <a:p>
            <a:endParaRPr lang="en-US" dirty="0"/>
          </a:p>
          <a:p>
            <a:endParaRPr lang="en-US" dirty="0"/>
          </a:p>
        </p:txBody>
      </p:sp>
    </p:spTree>
    <p:extLst>
      <p:ext uri="{BB962C8B-B14F-4D97-AF65-F5344CB8AC3E}">
        <p14:creationId xmlns:p14="http://schemas.microsoft.com/office/powerpoint/2010/main" val="417701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7" end="7"/>
                                            </p:txEl>
                                          </p:spTgt>
                                        </p:tgtEl>
                                        <p:attrNameLst>
                                          <p:attrName>style.visibility</p:attrName>
                                        </p:attrNameLst>
                                      </p:cBhvr>
                                      <p:to>
                                        <p:strVal val="visible"/>
                                      </p:to>
                                    </p:set>
                                    <p:animEffect transition="in" filter="fade">
                                      <p:cBhvr>
                                        <p:cTn id="10" dur="500"/>
                                        <p:tgtEl>
                                          <p:spTgt spid="2">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animEffect transition="in" filter="fade">
                                      <p:cBhvr>
                                        <p:cTn id="13" dur="500"/>
                                        <p:tgtEl>
                                          <p:spTgt spid="2">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9" end="9"/>
                                            </p:txEl>
                                          </p:spTgt>
                                        </p:tgtEl>
                                        <p:attrNameLst>
                                          <p:attrName>style.visibility</p:attrName>
                                        </p:attrNameLst>
                                      </p:cBhvr>
                                      <p:to>
                                        <p:strVal val="visible"/>
                                      </p:to>
                                    </p:set>
                                    <p:animEffect transition="in" filter="fade">
                                      <p:cBhvr>
                                        <p:cTn id="16" dur="500"/>
                                        <p:tgtEl>
                                          <p:spTgt spid="2">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animEffect transition="in" filter="fade">
                                      <p:cBhvr>
                                        <p:cTn id="19" dur="500"/>
                                        <p:tgtEl>
                                          <p:spTgt spid="2">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11" end="11"/>
                                            </p:txEl>
                                          </p:spTgt>
                                        </p:tgtEl>
                                        <p:attrNameLst>
                                          <p:attrName>style.visibility</p:attrName>
                                        </p:attrNameLst>
                                      </p:cBhvr>
                                      <p:to>
                                        <p:strVal val="visible"/>
                                      </p:to>
                                    </p:set>
                                    <p:animEffect transition="in" filter="fade">
                                      <p:cBhvr>
                                        <p:cTn id="22" dur="500"/>
                                        <p:tgtEl>
                                          <p:spTgt spid="2">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animEffect transition="in" filter="fade">
                                      <p:cBhvr>
                                        <p:cTn id="25"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55" y="1479645"/>
            <a:ext cx="8647889"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1000" y="609600"/>
            <a:ext cx="3591432" cy="369332"/>
          </a:xfrm>
          <a:prstGeom prst="rect">
            <a:avLst/>
          </a:prstGeom>
          <a:noFill/>
        </p:spPr>
        <p:txBody>
          <a:bodyPr wrap="none" rtlCol="0">
            <a:spAutoFit/>
          </a:bodyPr>
          <a:lstStyle/>
          <a:p>
            <a:r>
              <a:rPr lang="en-US" b="1" dirty="0"/>
              <a:t>Hosted and Bare-metal architecture</a:t>
            </a:r>
          </a:p>
        </p:txBody>
      </p:sp>
      <p:sp>
        <p:nvSpPr>
          <p:cNvPr id="4" name="TextBox 3"/>
          <p:cNvSpPr txBox="1"/>
          <p:nvPr/>
        </p:nvSpPr>
        <p:spPr>
          <a:xfrm>
            <a:off x="990600" y="4872243"/>
            <a:ext cx="7391400" cy="369332"/>
          </a:xfrm>
          <a:prstGeom prst="rect">
            <a:avLst/>
          </a:prstGeom>
          <a:noFill/>
        </p:spPr>
        <p:txBody>
          <a:bodyPr wrap="square" rtlCol="0">
            <a:spAutoFit/>
          </a:bodyPr>
          <a:lstStyle/>
          <a:p>
            <a:r>
              <a:rPr lang="en-US" dirty="0"/>
              <a:t>Hosted Architecture		Bare-Metal (Hypervisor) Architecture</a:t>
            </a:r>
          </a:p>
        </p:txBody>
      </p:sp>
    </p:spTree>
    <p:extLst>
      <p:ext uri="{BB962C8B-B14F-4D97-AF65-F5344CB8AC3E}">
        <p14:creationId xmlns:p14="http://schemas.microsoft.com/office/powerpoint/2010/main" val="111415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28600"/>
            <a:ext cx="8763000" cy="400110"/>
          </a:xfrm>
          <a:prstGeom prst="rect">
            <a:avLst/>
          </a:prstGeom>
          <a:noFill/>
        </p:spPr>
        <p:txBody>
          <a:bodyPr wrap="square" rtlCol="0">
            <a:spAutoFit/>
          </a:bodyPr>
          <a:lstStyle/>
          <a:p>
            <a:r>
              <a:rPr lang="en-US" sz="2000" dirty="0"/>
              <a:t>Types of Cloud Computing</a:t>
            </a:r>
          </a:p>
        </p:txBody>
      </p:sp>
      <p:sp>
        <p:nvSpPr>
          <p:cNvPr id="4" name="TextBox 3"/>
          <p:cNvSpPr txBox="1"/>
          <p:nvPr/>
        </p:nvSpPr>
        <p:spPr>
          <a:xfrm>
            <a:off x="180832" y="640083"/>
            <a:ext cx="8734567" cy="646331"/>
          </a:xfrm>
          <a:prstGeom prst="rect">
            <a:avLst/>
          </a:prstGeom>
          <a:noFill/>
        </p:spPr>
        <p:txBody>
          <a:bodyPr wrap="square" rtlCol="0">
            <a:spAutoFit/>
          </a:bodyPr>
          <a:lstStyle/>
          <a:p>
            <a:r>
              <a:rPr lang="en-US" dirty="0"/>
              <a:t>Cloud computing is usually described in one of two ways. Either based on the deployment model, or on the service that the cloud is offering.</a:t>
            </a:r>
          </a:p>
        </p:txBody>
      </p:sp>
      <p:sp>
        <p:nvSpPr>
          <p:cNvPr id="5" name="TextBox 4"/>
          <p:cNvSpPr txBox="1"/>
          <p:nvPr/>
        </p:nvSpPr>
        <p:spPr>
          <a:xfrm>
            <a:off x="180832" y="1600200"/>
            <a:ext cx="4993931" cy="1477328"/>
          </a:xfrm>
          <a:prstGeom prst="rect">
            <a:avLst/>
          </a:prstGeom>
          <a:noFill/>
        </p:spPr>
        <p:txBody>
          <a:bodyPr wrap="none" rtlCol="0">
            <a:spAutoFit/>
          </a:bodyPr>
          <a:lstStyle/>
          <a:p>
            <a:r>
              <a:rPr lang="en-US" dirty="0"/>
              <a:t>Based on Service models, we are speaking of either</a:t>
            </a:r>
          </a:p>
          <a:p>
            <a:endParaRPr lang="en-US" dirty="0"/>
          </a:p>
          <a:p>
            <a:pPr marL="285750" indent="-285750">
              <a:buFontTx/>
              <a:buChar char="-"/>
            </a:pPr>
            <a:r>
              <a:rPr lang="en-US" dirty="0"/>
              <a:t>Infrastructure-as-a-service (IaaS)</a:t>
            </a:r>
          </a:p>
          <a:p>
            <a:pPr marL="285750" indent="-285750">
              <a:buFontTx/>
              <a:buChar char="-"/>
            </a:pPr>
            <a:r>
              <a:rPr lang="en-US" dirty="0"/>
              <a:t>Platform-as-a-service (PaaS)</a:t>
            </a:r>
          </a:p>
          <a:p>
            <a:pPr marL="285750" indent="-285750">
              <a:buFontTx/>
              <a:buChar char="-"/>
            </a:pPr>
            <a:r>
              <a:rPr lang="en-US" dirty="0"/>
              <a:t>Software-as-a-service (SaaS)</a:t>
            </a:r>
          </a:p>
        </p:txBody>
      </p:sp>
    </p:spTree>
    <p:extLst>
      <p:ext uri="{BB962C8B-B14F-4D97-AF65-F5344CB8AC3E}">
        <p14:creationId xmlns:p14="http://schemas.microsoft.com/office/powerpoint/2010/main" val="6748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2169</TotalTime>
  <Words>399</Words>
  <Application>Microsoft Office PowerPoint</Application>
  <PresentationFormat>On-screen Show (4:3)</PresentationFormat>
  <Paragraphs>47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Fundamentals of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Cloud Computing</dc:title>
  <dc:creator>LENOVO</dc:creator>
  <cp:lastModifiedBy>Anupama V</cp:lastModifiedBy>
  <cp:revision>65</cp:revision>
  <dcterms:created xsi:type="dcterms:W3CDTF">2006-08-16T00:00:00Z</dcterms:created>
  <dcterms:modified xsi:type="dcterms:W3CDTF">2021-08-23T04:11:35Z</dcterms:modified>
</cp:coreProperties>
</file>