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072"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infrastructure.aw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035175"/>
            <a:ext cx="5715000" cy="1470025"/>
          </a:xfrm>
        </p:spPr>
        <p:txBody>
          <a:bodyPr/>
          <a:lstStyle/>
          <a:p>
            <a:r>
              <a:rPr lang="en-US" dirty="0"/>
              <a:t>Overview of AWS</a:t>
            </a:r>
          </a:p>
        </p:txBody>
      </p:sp>
      <p:pic>
        <p:nvPicPr>
          <p:cNvPr id="1028" name="Picture 4" descr="D:\Anupama\1Others\Training Content\AWS\Pictures\amazon Web Services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012" y="3068616"/>
            <a:ext cx="2943225" cy="178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66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839200" cy="400110"/>
          </a:xfrm>
          <a:prstGeom prst="rect">
            <a:avLst/>
          </a:prstGeom>
          <a:noFill/>
        </p:spPr>
        <p:txBody>
          <a:bodyPr wrap="square" rtlCol="0">
            <a:spAutoFit/>
          </a:bodyPr>
          <a:lstStyle/>
          <a:p>
            <a:r>
              <a:rPr lang="en-US" sz="2000" dirty="0"/>
              <a:t>Introduction to AWS</a:t>
            </a:r>
          </a:p>
        </p:txBody>
      </p:sp>
      <p:sp>
        <p:nvSpPr>
          <p:cNvPr id="3" name="TextBox 2"/>
          <p:cNvSpPr txBox="1"/>
          <p:nvPr/>
        </p:nvSpPr>
        <p:spPr>
          <a:xfrm>
            <a:off x="228600" y="685800"/>
            <a:ext cx="8763000" cy="923330"/>
          </a:xfrm>
          <a:prstGeom prst="rect">
            <a:avLst/>
          </a:prstGeom>
          <a:noFill/>
        </p:spPr>
        <p:txBody>
          <a:bodyPr wrap="square" rtlCol="0">
            <a:spAutoFit/>
          </a:bodyPr>
          <a:lstStyle/>
          <a:p>
            <a:pPr marL="285750" indent="-285750">
              <a:buFontTx/>
              <a:buChar char="-"/>
            </a:pPr>
            <a:r>
              <a:rPr lang="en-US" dirty="0"/>
              <a:t>AWS began its offering of IT infrastructure in 2006 in the form of web services i.e., now commonly known as cloud computing</a:t>
            </a:r>
          </a:p>
          <a:p>
            <a:pPr marL="285750" indent="-285750">
              <a:buFontTx/>
              <a:buChar char="-"/>
            </a:pPr>
            <a:r>
              <a:rPr lang="en-US" dirty="0"/>
              <a:t>AWS serves over a million active customers in more than 190 countries</a:t>
            </a:r>
          </a:p>
        </p:txBody>
      </p:sp>
      <p:sp>
        <p:nvSpPr>
          <p:cNvPr id="4" name="TextBox 3"/>
          <p:cNvSpPr txBox="1"/>
          <p:nvPr/>
        </p:nvSpPr>
        <p:spPr>
          <a:xfrm>
            <a:off x="228600" y="1752600"/>
            <a:ext cx="3293466" cy="400110"/>
          </a:xfrm>
          <a:prstGeom prst="rect">
            <a:avLst/>
          </a:prstGeom>
          <a:noFill/>
        </p:spPr>
        <p:txBody>
          <a:bodyPr wrap="none" rtlCol="0">
            <a:spAutoFit/>
          </a:bodyPr>
          <a:lstStyle/>
          <a:p>
            <a:r>
              <a:rPr lang="en-US" sz="2000" dirty="0"/>
              <a:t>Regions and Availability zones</a:t>
            </a:r>
          </a:p>
        </p:txBody>
      </p:sp>
      <p:sp>
        <p:nvSpPr>
          <p:cNvPr id="5" name="TextBox 4"/>
          <p:cNvSpPr txBox="1"/>
          <p:nvPr/>
        </p:nvSpPr>
        <p:spPr>
          <a:xfrm>
            <a:off x="228600" y="2286000"/>
            <a:ext cx="4724400" cy="4247317"/>
          </a:xfrm>
          <a:prstGeom prst="rect">
            <a:avLst/>
          </a:prstGeom>
          <a:noFill/>
        </p:spPr>
        <p:txBody>
          <a:bodyPr wrap="square" rtlCol="0">
            <a:spAutoFit/>
          </a:bodyPr>
          <a:lstStyle/>
          <a:p>
            <a:pPr marL="285750" indent="-285750">
              <a:buFontTx/>
              <a:buChar char="-"/>
            </a:pPr>
            <a:r>
              <a:rPr lang="en-US" dirty="0"/>
              <a:t>The AWS Cloud infrastructure is built around AWS Regions and Availability Zones. </a:t>
            </a:r>
          </a:p>
          <a:p>
            <a:pPr marL="285750" indent="-285750">
              <a:buFontTx/>
              <a:buChar char="-"/>
            </a:pPr>
            <a:r>
              <a:rPr lang="en-US" dirty="0"/>
              <a:t>Region is a Geographic area </a:t>
            </a:r>
          </a:p>
          <a:p>
            <a:pPr marL="285750" indent="-285750">
              <a:buFontTx/>
              <a:buChar char="-"/>
            </a:pPr>
            <a:r>
              <a:rPr lang="en-US" dirty="0"/>
              <a:t>Each region has multiple isolated locations known as availability zones</a:t>
            </a:r>
          </a:p>
          <a:p>
            <a:pPr marL="285750" indent="-285750">
              <a:buFontTx/>
              <a:buChar char="-"/>
            </a:pPr>
            <a:r>
              <a:rPr lang="en-US" dirty="0"/>
              <a:t>Availability Zones consist of one or more discrete data centers</a:t>
            </a:r>
          </a:p>
          <a:p>
            <a:pPr marL="285750" indent="-285750">
              <a:buFontTx/>
              <a:buChar char="-"/>
            </a:pPr>
            <a:r>
              <a:rPr lang="en-US" dirty="0"/>
              <a:t>As of now AWS </a:t>
            </a:r>
            <a:r>
              <a:rPr lang="en-US"/>
              <a:t>spans 25 </a:t>
            </a:r>
            <a:r>
              <a:rPr lang="en-US" dirty="0"/>
              <a:t>regions </a:t>
            </a:r>
            <a:r>
              <a:rPr lang="en-US"/>
              <a:t>and  81 </a:t>
            </a:r>
            <a:r>
              <a:rPr lang="en-US" dirty="0"/>
              <a:t>availability zones. </a:t>
            </a:r>
          </a:p>
          <a:p>
            <a:pPr marL="285750" indent="-285750">
              <a:buFontTx/>
              <a:buChar char="-"/>
            </a:pPr>
            <a:r>
              <a:rPr lang="en-US" dirty="0"/>
              <a:t>A Local Zone is an AWS infrastructure deployment that places selected services closer to your end users. Each AWS Local Zone location is an extension of an AWS Region that is in a different location from your Region.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09130"/>
            <a:ext cx="41148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45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fade">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2411045" cy="400110"/>
          </a:xfrm>
          <a:prstGeom prst="rect">
            <a:avLst/>
          </a:prstGeom>
          <a:noFill/>
        </p:spPr>
        <p:txBody>
          <a:bodyPr wrap="none" rtlCol="0">
            <a:spAutoFit/>
          </a:bodyPr>
          <a:lstStyle/>
          <a:p>
            <a:r>
              <a:rPr lang="en-US" sz="2000" dirty="0"/>
              <a:t>Global Infrastructure </a:t>
            </a:r>
          </a:p>
        </p:txBody>
      </p:sp>
      <p:pic>
        <p:nvPicPr>
          <p:cNvPr id="1026" name="Picture 2" descr="D:\Anupama\1Others\Training Content\AWS\Pictures\Global infrast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8036"/>
            <a:ext cx="8404208" cy="46897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5522893"/>
            <a:ext cx="5791200" cy="954107"/>
          </a:xfrm>
          <a:prstGeom prst="rect">
            <a:avLst/>
          </a:prstGeom>
          <a:noFill/>
        </p:spPr>
        <p:txBody>
          <a:bodyPr wrap="square" rtlCol="0">
            <a:spAutoFit/>
          </a:bodyPr>
          <a:lstStyle/>
          <a:p>
            <a:r>
              <a:rPr lang="en-US" sz="2000" dirty="0"/>
              <a:t>Infrastructure of AWS</a:t>
            </a:r>
          </a:p>
          <a:p>
            <a:endParaRPr lang="en-US" dirty="0">
              <a:hlinkClick r:id="rId3"/>
            </a:endParaRPr>
          </a:p>
          <a:p>
            <a:r>
              <a:rPr lang="en-US" dirty="0">
                <a:hlinkClick r:id="rId3"/>
              </a:rPr>
              <a:t>https://www.infrastructure.aws/</a:t>
            </a:r>
            <a:endParaRPr lang="en-US" dirty="0"/>
          </a:p>
        </p:txBody>
      </p:sp>
    </p:spTree>
    <p:extLst>
      <p:ext uri="{BB962C8B-B14F-4D97-AF65-F5344CB8AC3E}">
        <p14:creationId xmlns:p14="http://schemas.microsoft.com/office/powerpoint/2010/main" val="197927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06" y="762000"/>
            <a:ext cx="82391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600" y="304800"/>
            <a:ext cx="1710212" cy="369332"/>
          </a:xfrm>
          <a:prstGeom prst="rect">
            <a:avLst/>
          </a:prstGeom>
          <a:noFill/>
        </p:spPr>
        <p:txBody>
          <a:bodyPr wrap="none" rtlCol="0">
            <a:spAutoFit/>
          </a:bodyPr>
          <a:lstStyle/>
          <a:p>
            <a:r>
              <a:rPr lang="en-US" dirty="0"/>
              <a:t>AWS Datacenter</a:t>
            </a:r>
          </a:p>
        </p:txBody>
      </p:sp>
      <p:sp>
        <p:nvSpPr>
          <p:cNvPr id="5" name="TextBox 4"/>
          <p:cNvSpPr txBox="1"/>
          <p:nvPr/>
        </p:nvSpPr>
        <p:spPr>
          <a:xfrm>
            <a:off x="283194" y="4419600"/>
            <a:ext cx="2346733" cy="1754326"/>
          </a:xfrm>
          <a:prstGeom prst="rect">
            <a:avLst/>
          </a:prstGeom>
          <a:noFill/>
        </p:spPr>
        <p:txBody>
          <a:bodyPr wrap="none" rtlCol="0">
            <a:spAutoFit/>
          </a:bodyPr>
          <a:lstStyle/>
          <a:p>
            <a:r>
              <a:rPr lang="en-US" dirty="0"/>
              <a:t>Layers of Security</a:t>
            </a:r>
          </a:p>
          <a:p>
            <a:endParaRPr lang="en-US" dirty="0"/>
          </a:p>
          <a:p>
            <a:pPr marL="285750" indent="-285750">
              <a:buFontTx/>
              <a:buChar char="-"/>
            </a:pPr>
            <a:r>
              <a:rPr lang="en-US" dirty="0"/>
              <a:t>Perimeter layer</a:t>
            </a:r>
          </a:p>
          <a:p>
            <a:pPr marL="285750" indent="-285750">
              <a:buFontTx/>
              <a:buChar char="-"/>
            </a:pPr>
            <a:r>
              <a:rPr lang="en-US" dirty="0"/>
              <a:t>Infrastructure layer</a:t>
            </a:r>
          </a:p>
          <a:p>
            <a:pPr marL="285750" indent="-285750">
              <a:buFontTx/>
              <a:buChar char="-"/>
            </a:pPr>
            <a:r>
              <a:rPr lang="en-US" dirty="0"/>
              <a:t>Data layer</a:t>
            </a:r>
          </a:p>
          <a:p>
            <a:pPr marL="285750" indent="-285750">
              <a:buFontTx/>
              <a:buChar char="-"/>
            </a:pPr>
            <a:r>
              <a:rPr lang="en-US" dirty="0"/>
              <a:t>Environmental layer</a:t>
            </a:r>
          </a:p>
        </p:txBody>
      </p:sp>
    </p:spTree>
    <p:extLst>
      <p:ext uri="{BB962C8B-B14F-4D97-AF65-F5344CB8AC3E}">
        <p14:creationId xmlns:p14="http://schemas.microsoft.com/office/powerpoint/2010/main" val="252859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400110"/>
          </a:xfrm>
          <a:prstGeom prst="rect">
            <a:avLst/>
          </a:prstGeom>
          <a:noFill/>
        </p:spPr>
        <p:txBody>
          <a:bodyPr wrap="square" rtlCol="0">
            <a:spAutoFit/>
          </a:bodyPr>
          <a:lstStyle/>
          <a:p>
            <a:r>
              <a:rPr lang="en-US" sz="2000" dirty="0"/>
              <a:t>Security</a:t>
            </a:r>
          </a:p>
        </p:txBody>
      </p:sp>
      <p:sp>
        <p:nvSpPr>
          <p:cNvPr id="3" name="TextBox 2"/>
          <p:cNvSpPr txBox="1"/>
          <p:nvPr/>
        </p:nvSpPr>
        <p:spPr>
          <a:xfrm>
            <a:off x="228600" y="685800"/>
            <a:ext cx="8686800" cy="1477328"/>
          </a:xfrm>
          <a:prstGeom prst="rect">
            <a:avLst/>
          </a:prstGeom>
          <a:noFill/>
        </p:spPr>
        <p:txBody>
          <a:bodyPr wrap="square" rtlCol="0">
            <a:spAutoFit/>
          </a:bodyPr>
          <a:lstStyle/>
          <a:p>
            <a:pPr marL="285750" indent="-285750">
              <a:buFontTx/>
              <a:buChar char="-"/>
            </a:pPr>
            <a:r>
              <a:rPr lang="en-US" dirty="0"/>
              <a:t>The AWS Cloud enables a shared responsibility model. While AWS manages security of the cloud, you are responsible for security in the cloud </a:t>
            </a:r>
          </a:p>
          <a:p>
            <a:pPr marL="285750" indent="-285750">
              <a:buFontTx/>
              <a:buChar char="-"/>
            </a:pPr>
            <a:r>
              <a:rPr lang="en-US" dirty="0"/>
              <a:t>The provider must ensure that their infrastructure is secure, while the user must take measures to fortify their application and use strong passwords and authentication measures.</a:t>
            </a:r>
          </a:p>
        </p:txBody>
      </p:sp>
      <p:sp>
        <p:nvSpPr>
          <p:cNvPr id="4" name="TextBox 3"/>
          <p:cNvSpPr txBox="1"/>
          <p:nvPr/>
        </p:nvSpPr>
        <p:spPr>
          <a:xfrm>
            <a:off x="228600" y="2209800"/>
            <a:ext cx="8534400" cy="400110"/>
          </a:xfrm>
          <a:prstGeom prst="rect">
            <a:avLst/>
          </a:prstGeom>
          <a:noFill/>
        </p:spPr>
        <p:txBody>
          <a:bodyPr wrap="square" rtlCol="0">
            <a:spAutoFit/>
          </a:bodyPr>
          <a:lstStyle/>
          <a:p>
            <a:r>
              <a:rPr lang="en-US" sz="2000" dirty="0"/>
              <a:t>Benefits of AWS Security</a:t>
            </a:r>
          </a:p>
        </p:txBody>
      </p:sp>
      <p:sp>
        <p:nvSpPr>
          <p:cNvPr id="5" name="TextBox 4"/>
          <p:cNvSpPr txBox="1"/>
          <p:nvPr/>
        </p:nvSpPr>
        <p:spPr>
          <a:xfrm>
            <a:off x="304800" y="2678668"/>
            <a:ext cx="8382000" cy="1200329"/>
          </a:xfrm>
          <a:prstGeom prst="rect">
            <a:avLst/>
          </a:prstGeom>
          <a:noFill/>
        </p:spPr>
        <p:txBody>
          <a:bodyPr wrap="square" rtlCol="0">
            <a:spAutoFit/>
          </a:bodyPr>
          <a:lstStyle/>
          <a:p>
            <a:pPr marL="285750" indent="-285750">
              <a:buFontTx/>
              <a:buChar char="-"/>
            </a:pPr>
            <a:r>
              <a:rPr lang="en-US" dirty="0"/>
              <a:t>Keep your data safe</a:t>
            </a:r>
          </a:p>
          <a:p>
            <a:pPr marL="285750" indent="-285750">
              <a:buFontTx/>
              <a:buChar char="-"/>
            </a:pPr>
            <a:r>
              <a:rPr lang="en-US" dirty="0"/>
              <a:t>Meet your compliance requirements</a:t>
            </a:r>
          </a:p>
          <a:p>
            <a:pPr marL="285750" indent="-285750">
              <a:buFontTx/>
              <a:buChar char="-"/>
            </a:pPr>
            <a:r>
              <a:rPr lang="en-US" dirty="0"/>
              <a:t>Save money</a:t>
            </a:r>
          </a:p>
          <a:p>
            <a:pPr marL="285750" indent="-285750">
              <a:buFontTx/>
              <a:buChar char="-"/>
            </a:pPr>
            <a:r>
              <a:rPr lang="en-US" dirty="0"/>
              <a:t>Scale quickly</a:t>
            </a:r>
          </a:p>
        </p:txBody>
      </p:sp>
    </p:spTree>
    <p:extLst>
      <p:ext uri="{BB962C8B-B14F-4D97-AF65-F5344CB8AC3E}">
        <p14:creationId xmlns:p14="http://schemas.microsoft.com/office/powerpoint/2010/main" val="424751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763000" cy="400110"/>
          </a:xfrm>
          <a:prstGeom prst="rect">
            <a:avLst/>
          </a:prstGeom>
          <a:noFill/>
        </p:spPr>
        <p:txBody>
          <a:bodyPr wrap="square" rtlCol="0">
            <a:spAutoFit/>
          </a:bodyPr>
          <a:lstStyle/>
          <a:p>
            <a:r>
              <a:rPr lang="en-US" sz="2000" dirty="0"/>
              <a:t>AWS Cloud Platform</a:t>
            </a:r>
          </a:p>
        </p:txBody>
      </p:sp>
      <p:sp>
        <p:nvSpPr>
          <p:cNvPr id="3" name="TextBox 2"/>
          <p:cNvSpPr txBox="1"/>
          <p:nvPr/>
        </p:nvSpPr>
        <p:spPr>
          <a:xfrm>
            <a:off x="152400" y="685800"/>
            <a:ext cx="8763000" cy="1754326"/>
          </a:xfrm>
          <a:prstGeom prst="rect">
            <a:avLst/>
          </a:prstGeom>
          <a:noFill/>
        </p:spPr>
        <p:txBody>
          <a:bodyPr wrap="square" rtlCol="0">
            <a:spAutoFit/>
          </a:bodyPr>
          <a:lstStyle/>
          <a:p>
            <a:pPr marL="285750" indent="-285750">
              <a:buFontTx/>
              <a:buChar char="-"/>
            </a:pPr>
            <a:r>
              <a:rPr lang="en-US" dirty="0"/>
              <a:t>AWS consists of many cloud services that you can use in combinations tailored to your business or organizational needs </a:t>
            </a:r>
          </a:p>
          <a:p>
            <a:pPr marL="285750" indent="-285750">
              <a:buFontTx/>
              <a:buChar char="-"/>
            </a:pPr>
            <a:r>
              <a:rPr lang="en-US" dirty="0"/>
              <a:t>To access the services, you can use </a:t>
            </a:r>
          </a:p>
          <a:p>
            <a:pPr marL="742950" lvl="1" indent="-285750">
              <a:buFontTx/>
              <a:buChar char="-"/>
            </a:pPr>
            <a:r>
              <a:rPr lang="en-US" dirty="0"/>
              <a:t>AWS Management Console</a:t>
            </a:r>
          </a:p>
          <a:p>
            <a:pPr marL="742950" lvl="1" indent="-285750">
              <a:buFontTx/>
              <a:buChar char="-"/>
            </a:pPr>
            <a:r>
              <a:rPr lang="en-US" dirty="0"/>
              <a:t>Command Line Interface (CLI)</a:t>
            </a:r>
          </a:p>
          <a:p>
            <a:pPr marL="742950" lvl="1" indent="-285750">
              <a:buFontTx/>
              <a:buChar char="-"/>
            </a:pPr>
            <a:r>
              <a:rPr lang="en-US" dirty="0"/>
              <a:t>Software Development Kits (SDKs)</a:t>
            </a:r>
          </a:p>
        </p:txBody>
      </p:sp>
    </p:spTree>
    <p:extLst>
      <p:ext uri="{BB962C8B-B14F-4D97-AF65-F5344CB8AC3E}">
        <p14:creationId xmlns:p14="http://schemas.microsoft.com/office/powerpoint/2010/main" val="303476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457200"/>
            <a:ext cx="7543800" cy="369332"/>
          </a:xfrm>
          <a:prstGeom prst="rect">
            <a:avLst/>
          </a:prstGeom>
          <a:noFill/>
        </p:spPr>
        <p:txBody>
          <a:bodyPr wrap="square" rtlCol="0">
            <a:spAutoFit/>
          </a:bodyPr>
          <a:lstStyle/>
          <a:p>
            <a:r>
              <a:rPr lang="en-US" dirty="0"/>
              <a:t>Available AWS Certifications</a:t>
            </a:r>
          </a:p>
        </p:txBody>
      </p:sp>
      <p:pic>
        <p:nvPicPr>
          <p:cNvPr id="4" name="Picture 3">
            <a:extLst>
              <a:ext uri="{FF2B5EF4-FFF2-40B4-BE49-F238E27FC236}">
                <a16:creationId xmlns:a16="http://schemas.microsoft.com/office/drawing/2014/main" id="{D194171E-0C9A-407A-B53D-B02AAD70526B}"/>
              </a:ext>
            </a:extLst>
          </p:cNvPr>
          <p:cNvPicPr>
            <a:picLocks noChangeAspect="1"/>
          </p:cNvPicPr>
          <p:nvPr/>
        </p:nvPicPr>
        <p:blipFill>
          <a:blip r:embed="rId2"/>
          <a:stretch>
            <a:fillRect/>
          </a:stretch>
        </p:blipFill>
        <p:spPr>
          <a:xfrm>
            <a:off x="0" y="811869"/>
            <a:ext cx="9144000" cy="5234262"/>
          </a:xfrm>
          <a:prstGeom prst="rect">
            <a:avLst/>
          </a:prstGeom>
        </p:spPr>
      </p:pic>
    </p:spTree>
    <p:extLst>
      <p:ext uri="{BB962C8B-B14F-4D97-AF65-F5344CB8AC3E}">
        <p14:creationId xmlns:p14="http://schemas.microsoft.com/office/powerpoint/2010/main" val="45462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1A92C1-532A-46A8-8DC8-05119B7B0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04800"/>
            <a:ext cx="6019800" cy="6550959"/>
          </a:xfrm>
          <a:prstGeom prst="rect">
            <a:avLst/>
          </a:prstGeom>
        </p:spPr>
      </p:pic>
    </p:spTree>
    <p:extLst>
      <p:ext uri="{BB962C8B-B14F-4D97-AF65-F5344CB8AC3E}">
        <p14:creationId xmlns:p14="http://schemas.microsoft.com/office/powerpoint/2010/main" val="494151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281</Words>
  <Application>Microsoft Office PowerPoint</Application>
  <PresentationFormat>On-screen Show (4:3)</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Overview of AWS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AWS</dc:title>
  <dc:creator>LENOVO</dc:creator>
  <cp:lastModifiedBy>Anupama Voruganti</cp:lastModifiedBy>
  <cp:revision>50</cp:revision>
  <dcterms:created xsi:type="dcterms:W3CDTF">2006-08-16T00:00:00Z</dcterms:created>
  <dcterms:modified xsi:type="dcterms:W3CDTF">2021-11-09T13:37:09Z</dcterms:modified>
</cp:coreProperties>
</file>