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0" r:id="rId7"/>
    <p:sldId id="271" r:id="rId8"/>
    <p:sldId id="267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14BB7-9AEA-410F-8827-8BF227EF140E}" v="3" dt="2024-07-23T18:48:49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0:13: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0:13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CC80-7067-4D92-AB57-3FD22B0721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3C7B-DEFA-42D7-B738-69B3FE8FB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4377" y="640080"/>
            <a:ext cx="689690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i="0" kern="1200" dirty="0">
                <a:effectLst/>
                <a:latin typeface="Bookman Old Style" panose="02050604050505020204" pitchFamily="18" charset="0"/>
                <a:ea typeface="+mj-ea"/>
                <a:cs typeface="+mj-cs"/>
              </a:rPr>
              <a:t>"Smartphone-Based Malaria Parasite Detection“</a:t>
            </a:r>
          </a:p>
          <a:p>
            <a:r>
              <a:rPr lang="en-US" sz="2000" b="1" i="0" dirty="0">
                <a:effectLst/>
                <a:latin typeface="Bookman Old Style" panose="02050604050505020204" pitchFamily="18" charset="0"/>
              </a:rPr>
              <a:t> “A Deep Learning Approach"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269018" y="4814007"/>
            <a:ext cx="3296662" cy="50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b="1" dirty="0">
                <a:latin typeface="+mn-lt"/>
                <a:ea typeface="+mn-ea"/>
                <a:cs typeface="+mn-cs"/>
              </a:rPr>
              <a:t>Sampath kumar Medam</a:t>
            </a:r>
          </a:p>
          <a:p>
            <a:pPr algn="l">
              <a:spcAft>
                <a:spcPts val="600"/>
              </a:spcAft>
            </a:pPr>
            <a:endParaRPr lang="en-US" sz="1600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647804" y="4617873"/>
              <a:ext cx="36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647804" y="461787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560164" y="3029193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5560164" y="3029193"/>
                <a:ext cx="360" cy="360"/>
              </a:xfrm>
              <a:prstGeom prst="rect"/>
            </p:spPr>
          </p:pic>
        </mc:Fallback>
      </mc:AlternateContent>
      <p:pic>
        <p:nvPicPr>
          <p:cNvPr id="13" name="Picture 12" descr="A person in a white protective suit and mask using a comput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4650658" cy="693057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06401" y="1506850"/>
            <a:ext cx="11654970" cy="42780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600" b="1" dirty="0">
              <a:solidFill>
                <a:schemeClr val="bg1"/>
              </a:solidFill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 Rosado, J. M. C.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Costa, D. Elias, and J. S. Cardoso, “Automated Detection of Malaria Parasites on Thick Blood Smears via Mobile Devices,”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Sci., vol. 90, no. July, pp. 138–144, Dec. 2016.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Z. Liang et al., "CNN-based image analysis for malaria diagnosis", 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Proc. IEEE Int. Conf. 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Biomed.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493-496, 2017.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Torres et al., “Automated microscopy for routine malaria diagnosis: A field comparison on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Giemsa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-stained blood films in Peru,”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J., vol. 17, no. 1, pp. 339–50, Sept. 2018.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Yang,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Mahdieh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Poostchi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Hang Yu, Zhou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Zhou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KamolratSilamut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Yu, Richard J Maude, Stefan Jaeger,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Sameer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Antani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“Deep Learning for Smartphone-Based malaria parasite detection in thick blood smears.”,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Proc. IEEE Int. Conf. 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Biomed.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1427-1438, 2020.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0"/>
            <a:ext cx="12200627" cy="6858000"/>
            <a:chOff x="-1" y="0"/>
            <a:chExt cx="12200627" cy="6858000"/>
          </a:xfrm>
        </p:grpSpPr>
        <p:sp>
          <p:nvSpPr>
            <p:cNvPr id="2" name="Rectangle 1"/>
            <p:cNvSpPr/>
            <p:nvPr/>
          </p:nvSpPr>
          <p:spPr>
            <a:xfrm>
              <a:off x="5512280" y="0"/>
              <a:ext cx="6688346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D7AA3"/>
                </a:solidFill>
              </a:endParaRPr>
            </a:p>
          </p:txBody>
        </p:sp>
        <p:pic>
          <p:nvPicPr>
            <p:cNvPr id="3" name="Picture 2" descr="9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5512279" cy="6858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653177" y="910435"/>
              <a:ext cx="6096000" cy="51706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Motivation:</a:t>
              </a:r>
            </a:p>
            <a:p>
              <a:endParaRPr lang="en-GB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endParaRPr lang="en-GB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Global Health Challenge: Malaria remains a significant global health threat with millions of cases and thousands of annual deaths.</a:t>
              </a:r>
            </a:p>
            <a:p>
              <a:pPr marL="342900" indent="-342900">
                <a:buAutoNum type="arabicPeriod"/>
              </a:pPr>
              <a:endParaRPr lang="en-GB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Limitations of Traditional Diagnosis: Microscopy examination of blood smears is the gold standard but has limitations, including the need for expert parasitologists, time-consuming processes, and potential misdiagnoses.</a:t>
              </a:r>
            </a:p>
            <a:p>
              <a:pPr marL="342900" indent="-342900">
                <a:buAutoNum type="arabicPeriod"/>
              </a:pPr>
              <a:endParaRPr lang="en-GB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AutoNum type="arabicPeriod"/>
              </a:pPr>
              <a:r>
                <a:rPr lang="en-GB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Resource-Limited Areas: The paper addresses the challenge of expert availability and diagnostic accuracy in resource-limited regions by proposing a smart phone-based automated malaria parasite detection system.</a:t>
              </a:r>
              <a:endParaRPr lang="en-US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688346" cy="6858000"/>
              <a:chOff x="0" y="0"/>
              <a:chExt cx="6688346" cy="6858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6688346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87547" y="997652"/>
                <a:ext cx="6096000" cy="46166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Problem Statement:</a:t>
                </a:r>
              </a:p>
              <a:p>
                <a:endParaRPr lang="en-GB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Focus on Thick Blood Smear Detection: While various methods exist for malaria detection, this work focuses on the specific problem of detecting parasites in thick blood smears.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Challenges of Traditional Techniques: Traditional methods involving thresholding and morphological operations have accuracy limitations.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Feature-Based and Deep Learning Approaches: Feature-based methods and deep learning techniques are explored, with deep learning showing promise in handling large datasets.</a:t>
                </a:r>
                <a:endParaRPr lang="en-US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pic>
          <p:nvPicPr>
            <p:cNvPr id="6" name="Picture 5" descr="A close-up of a bug&#10;&#10;Description automatically generated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82"/>
            <a:stretch>
              <a:fillRect/>
            </a:stretch>
          </p:blipFill>
          <p:spPr>
            <a:xfrm>
              <a:off x="6676845" y="0"/>
              <a:ext cx="5515155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" name="Rectangle 1"/>
            <p:cNvSpPr/>
            <p:nvPr/>
          </p:nvSpPr>
          <p:spPr>
            <a:xfrm>
              <a:off x="5503654" y="0"/>
              <a:ext cx="6688346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1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5512279" cy="68580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99827" y="288379"/>
              <a:ext cx="6096000" cy="47705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Objectives:</a:t>
              </a:r>
            </a:p>
            <a:p>
              <a:pPr algn="ctr"/>
              <a:endParaRPr lang="en-GB" sz="24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Developing a Smartphone Application: The primary objective is to create a deep learning-based application for smart phones, facilitating rapid and accurate malaria parasite detection.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6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Providing an Overview: The paper aims to provide an overview of existing approaches, challenges, and the potential of deep learning in this context.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6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Showcasing Advantages: It showcases the advantages of deep learning in malaria parasite detection.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6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6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Presenting Methodology and Results: The paper presents the proposed methodology and its results, highlighting its efficiency and dataset size.</a:t>
              </a:r>
            </a:p>
            <a:p>
              <a:pPr marL="342900" indent="-342900"/>
              <a:endParaRPr lang="en-GB" sz="16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6" name="Picture 5" descr="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631" y="5144218"/>
            <a:ext cx="5731677" cy="1092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8834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44" y="0"/>
            <a:ext cx="551515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7328" y="590780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Contributions:</a:t>
            </a:r>
          </a:p>
          <a:p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latin typeface="Bookman Old Style" panose="02050604050505020204" pitchFamily="18" charset="0"/>
              </a:rPr>
              <a:t>Smartphone-Based Parasite Detection: The paper introduces a novel smart phone-based system for automated malaria parasite detection, combining an innovative pre selection method (IGMS) and a customized Convolutional Neural Network (CNN) for classification.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latin typeface="Bookman Old Style" panose="02050604050505020204" pitchFamily="18" charset="0"/>
              </a:rPr>
              <a:t>Efficiency: The system is commended for its efficiency, capable of detecting parasites in high-resolution images on a standard Android smart phone in just about 10 seconds.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  <a:latin typeface="Bookman Old Style" panose="02050604050505020204" pitchFamily="18" charset="0"/>
              </a:rPr>
              <a:t>Large Dataset Testing: Unlike some prior works, the authors tested their method on a considerably larger dataset, totalling 84,961 annotated parasites from 150 patients. Importantly, this dataset is made publicly available for further research.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8834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306" y="592211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Methodology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latin typeface="Bookman Old Style" panose="02050604050505020204" pitchFamily="18" charset="0"/>
              </a:rPr>
              <a:t>Parasite Candidate Screening: </a:t>
            </a:r>
          </a:p>
          <a:p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1.WBC detection involves converting RGB images to grayscale and creating a binary mask to distinguish the foreground from white blood cells.</a:t>
            </a: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2.Parasite pre selection using IGMS (Iterative Global Minimum Screening</a:t>
            </a:r>
            <a:r>
              <a:rPr lang="en-US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localizes minimum intensity values, generating circular patches, narrowing the search to around 500 parasite candidates.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48" y="4116525"/>
            <a:ext cx="2308860" cy="1920240"/>
          </a:xfrm>
          <a:prstGeom prst="rect">
            <a:avLst/>
          </a:prstGeom>
        </p:spPr>
      </p:pic>
      <p:pic>
        <p:nvPicPr>
          <p:cNvPr id="11" name="Picture 10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391" y="4078210"/>
            <a:ext cx="2301240" cy="19278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098174" y="692845"/>
            <a:ext cx="4729504" cy="3090473"/>
            <a:chOff x="6761743" y="132128"/>
            <a:chExt cx="4729504" cy="3090473"/>
          </a:xfrm>
        </p:grpSpPr>
        <p:pic>
          <p:nvPicPr>
            <p:cNvPr id="5" name="Picture 4" descr="1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743" y="157001"/>
              <a:ext cx="1394460" cy="1005840"/>
            </a:xfrm>
            <a:prstGeom prst="rect">
              <a:avLst/>
            </a:prstGeom>
          </p:spPr>
        </p:pic>
        <p:pic>
          <p:nvPicPr>
            <p:cNvPr id="6" name="Picture 5" descr="2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1796" y="132128"/>
              <a:ext cx="1264920" cy="1021080"/>
            </a:xfrm>
            <a:prstGeom prst="rect">
              <a:avLst/>
            </a:prstGeom>
          </p:spPr>
        </p:pic>
        <p:pic>
          <p:nvPicPr>
            <p:cNvPr id="7" name="Picture 6" descr="3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41567" y="174253"/>
              <a:ext cx="1249680" cy="1005840"/>
            </a:xfrm>
            <a:prstGeom prst="rect">
              <a:avLst/>
            </a:prstGeom>
          </p:spPr>
        </p:pic>
        <p:pic>
          <p:nvPicPr>
            <p:cNvPr id="8" name="Picture 7" descr="4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5709" y="1767337"/>
              <a:ext cx="1325880" cy="1028700"/>
            </a:xfrm>
            <a:prstGeom prst="rect">
              <a:avLst/>
            </a:prstGeom>
          </p:spPr>
        </p:pic>
        <p:pic>
          <p:nvPicPr>
            <p:cNvPr id="9" name="Picture 8" descr="6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31907" y="1703142"/>
              <a:ext cx="1333500" cy="10363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882328" y="1260259"/>
              <a:ext cx="11993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latin typeface="Bookman Old Style" panose="02050604050505020204" pitchFamily="18" charset="0"/>
                </a:rPr>
                <a:t>thick blood smear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09844" y="1231504"/>
              <a:ext cx="1468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latin typeface="Bookman Old Style" panose="02050604050505020204" pitchFamily="18" charset="0"/>
                </a:rPr>
                <a:t>detected objects using </a:t>
              </a:r>
            </a:p>
            <a:p>
              <a:r>
                <a:rPr lang="en-GB" sz="900" dirty="0" err="1">
                  <a:latin typeface="Bookman Old Style" panose="02050604050505020204" pitchFamily="18" charset="0"/>
                </a:rPr>
                <a:t>otsu</a:t>
              </a:r>
              <a:r>
                <a:rPr lang="en-GB" sz="900" dirty="0">
                  <a:latin typeface="Bookman Old Style" panose="02050604050505020204" pitchFamily="18" charset="0"/>
                </a:rPr>
                <a:t> thresholding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68041" y="1257383"/>
              <a:ext cx="77296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latin typeface="Bookman Old Style" panose="02050604050505020204" pitchFamily="18" charset="0"/>
                </a:rPr>
                <a:t>view mask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0886" y="2853269"/>
              <a:ext cx="109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latin typeface="Bookman Old Style" panose="02050604050505020204" pitchFamily="18" charset="0"/>
                </a:rPr>
                <a:t>detected WBC's </a:t>
              </a:r>
            </a:p>
            <a:p>
              <a:r>
                <a:rPr lang="en-GB" sz="900" dirty="0">
                  <a:latin typeface="Bookman Old Style" panose="02050604050505020204" pitchFamily="18" charset="0"/>
                </a:rPr>
                <a:t>with some noise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7762" y="2836019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latin typeface="Bookman Old Style" panose="02050604050505020204" pitchFamily="18" charset="0"/>
                </a:rPr>
                <a:t>Clear WBC's after </a:t>
              </a:r>
            </a:p>
            <a:p>
              <a:r>
                <a:rPr lang="en-GB" sz="900" dirty="0">
                  <a:latin typeface="Bookman Old Style" panose="02050604050505020204" pitchFamily="18" charset="0"/>
                </a:rPr>
                <a:t>         filtering 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604072" y="6105429"/>
            <a:ext cx="10871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>
                <a:latin typeface="Bookman Old Style" panose="02050604050505020204" pitchFamily="18" charset="0"/>
              </a:rPr>
              <a:t>positive patches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4744" y="6053671"/>
            <a:ext cx="11224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>
                <a:latin typeface="Bookman Old Style" panose="02050604050505020204" pitchFamily="18" charset="0"/>
              </a:rPr>
              <a:t>negative patches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3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7162" y="34347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Parasite Classification: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 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CNN Model Structure: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The CNN model comprises 7 convolutional layers, 3 max-pooling layers, 3 fully connected layers, and a SoftMax layer.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Each convolutional layer incorporates batch normalization and ReLU activation functions to enhance learning.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Max-pooling layers are used for feature selection.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The model architecture is inspired by VGG19, specifically utilizing the first six convolutional layers for an optimal balance between performance and memory efficiency.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b="1" dirty="0">
                <a:solidFill>
                  <a:schemeClr val="bg1"/>
                </a:solidFill>
              </a:rPr>
              <a:t>Classification Output: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The model generates a score vector, providing the probability that an image patch contains a parasite or is background.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An adaptive probability threshold can be applied to control the number of predicted parasites.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This approach offers several advantages over using pre-trained networks, including reduced runtime, lower memory requirements, and suitability for smartphone applications.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Notably, the proposed methodology can achieve parasite detection within approximately ten seconds when executed on a standard Android smartphone, ensuring practicality for field applications.</a:t>
            </a:r>
          </a:p>
          <a:p>
            <a:br>
              <a:rPr lang="en-GB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65" y="275208"/>
            <a:ext cx="5842435" cy="3089429"/>
          </a:xfrm>
          <a:prstGeom prst="rect">
            <a:avLst/>
          </a:prstGeom>
        </p:spPr>
      </p:pic>
      <p:pic>
        <p:nvPicPr>
          <p:cNvPr id="6" name="Picture 5" descr="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32" y="3747374"/>
            <a:ext cx="5307701" cy="2822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3654" y="0"/>
            <a:ext cx="668834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22189" y="460908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ctr"/>
            <a:r>
              <a:rPr lang="en-GB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Thick blood smear images from 150 P. </a:t>
            </a:r>
            <a:r>
              <a:rPr lang="en-GB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falciparum</a:t>
            </a: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infected patients in Bangladesh were captured with smart phones at 100x magnification in RGB.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dataset contained 84,961 annotated parasites with varying radii (average: 22 pixels) and an average of 47 parasites per image.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Data was divided into two sets, Set A and Set B, at a 4:1 ratio for training and evaluation.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IGMS pre selection method achieved 97.04% sensitivity on the patch level and 97.49% on the image level for Set B.</a:t>
            </a:r>
          </a:p>
          <a:p>
            <a:pPr marL="342900" indent="-342900"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customized CNN model had robust performance with an AUC of 98.39%, high accuracy (93.46%), and strong correlations on image and patient levels. Pre-trained networks were outperformed by 5% to 23% in terms of sensitivity at a specificity of 98.39%.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7" y="810883"/>
            <a:ext cx="5257800" cy="4822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8834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8703" y="163902"/>
            <a:ext cx="609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Critical Analysis: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Method Effectiveness: The methodology proves highly effective with high sensitivity, specificity, and accuracy, largely due to the efficiency of pre selection through IGMS and classification using the customized CNN model.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Handling False Positives: An innovative approach of generating false positives (negative patches) to enhance the CNN model's performance is employed.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Optimal Patch Size: Experimentation indicates the significance of selecting an optimal patch size to minimize false positives and background noise.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Comparison with Traditional Methods: A thorough comparison with traditional methods and pre-trained networks underscores the superiority of the customized CNN model.</a:t>
            </a:r>
          </a:p>
          <a:p>
            <a:pPr marL="342900" indent="-342900" algn="just"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Object Detection Networks: Notably, object detection networks such as faster-RCNN and YOLO are found to be less effective for detecting small objects like malaria parasites.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40" y="0"/>
            <a:ext cx="550696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1099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Fatouros</dc:creator>
  <cp:lastModifiedBy>sampath kumar medam</cp:lastModifiedBy>
  <cp:revision>10</cp:revision>
  <dcterms:created xsi:type="dcterms:W3CDTF">2023-10-26T10:10:00Z</dcterms:created>
  <dcterms:modified xsi:type="dcterms:W3CDTF">2024-07-23T19:09:42Z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9739D500294D4528B19B95F72C078E80_12</vt:lpwstr>
  </property>
  <property fmtid="{D5CDD505-2E9C-101B-9397-08002B2CF9AE}" pid="3" name="KSOProductBuildVer">
    <vt:lpwstr>1033-12.2.0.17119</vt:lpwstr>
  </property>
</Properties>
</file>