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5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2" r:id="rId3"/>
    <p:sldId id="271" r:id="rId4"/>
    <p:sldId id="289" r:id="rId5"/>
    <p:sldId id="279" r:id="rId6"/>
    <p:sldId id="281" r:id="rId7"/>
    <p:sldId id="287" r:id="rId8"/>
    <p:sldId id="293" r:id="rId9"/>
    <p:sldId id="290" r:id="rId10"/>
    <p:sldId id="291" r:id="rId11"/>
    <p:sldId id="270" r:id="rId12"/>
    <p:sldId id="286" r:id="rId13"/>
    <p:sldId id="277" r:id="rId14"/>
    <p:sldId id="278" r:id="rId15"/>
    <p:sldId id="273" r:id="rId16"/>
    <p:sldId id="292" r:id="rId17"/>
    <p:sldId id="275" r:id="rId18"/>
  </p:sldIdLst>
  <p:sldSz cx="12192000" cy="6858000"/>
  <p:notesSz cx="12192000" cy="6858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C9E9C-E1C8-4A69-9338-CC1A321616F5}" v="17" dt="2023-04-04T02:47:09.522"/>
    <p1510:client id="{354A0864-72B8-44DD-ADAA-891C334DE1BB}" v="37" dt="2023-04-04T04:20:21.503"/>
    <p1510:client id="{3E0BC02A-2D86-4FA0-946E-CB32554AF60B}" v="174" dt="2023-04-04T04:43:13.491"/>
    <p1510:client id="{C2F78F09-64BA-4A34-8C17-DA688F274CD4}" v="42" dt="2023-04-04T04:34:47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59" d="100"/>
          <a:sy n="59" d="100"/>
        </p:scale>
        <p:origin x="1076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D2214-5568-9D3C-9F70-DF960FA5FA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32304-A6C3-A994-B52C-483E59585F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67AAF-A3AB-4C4C-B977-DCBF0AF2F55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CB12B-0665-DEE1-2AAA-D99969ED45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507FE-6CC3-70BE-FB13-6D22895613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4B1C3-F408-438C-B663-8FFE1E53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394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9A3B6-A96A-4760-8EC3-113EA43F8F72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A0A02-23E1-4560-9B62-3ADCE0D8E2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078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A0A02-23E1-4560-9B62-3ADCE0D8E2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97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A0A02-23E1-4560-9B62-3ADCE0D8E2E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3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4785-B2C4-498C-B890-2B92A01AF990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5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6C91-F261-4D43-AE86-ECF5B5CB8104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2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47B9-64FB-488D-A475-E3F995138EF0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8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D579-7B69-486B-9D89-DC36226AD3BC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18FB-06A4-4CE6-AB27-897E317601A4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682B-31B2-4941-AFB9-F1D59B6D371E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8752-31D7-4AC8-937C-E48D1C2E3CC7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E6E7-B6D1-4CFE-B52D-D7827F3F3622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6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7450-8624-4ACD-A0FB-B7E0AD2069D6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07F3-9904-4D79-B4B6-A22715B271DC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B46F-4128-4664-BBA6-1A241FDAB9FA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818440-032B-4A70-B619-9B06A4C5D888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3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7D7B-9099-44F7-B344-4AAC6707DD91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2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path2901/6324-Project#6324-projec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ulse/how-secure-smart-contracts-slither-damilare-d-fagbemi/?trk=pulse-article_more-articles_related-content-card" TargetMode="External"/><Relationship Id="rId3" Type="http://schemas.openxmlformats.org/officeDocument/2006/relationships/hyperlink" Target="https://doi.org/10.48550/arXiv.1908.09878" TargetMode="External"/><Relationship Id="rId7" Type="http://schemas.openxmlformats.org/officeDocument/2006/relationships/hyperlink" Target="https://medium.com/coinmonks/automated-smart-contract-security-review-with-slither-1834e9613b01" TargetMode="External"/><Relationship Id="rId2" Type="http://schemas.openxmlformats.org/officeDocument/2006/relationships/hyperlink" Target="https://www.visual-paradigm.com/guide/uml-unified-modeling-language/what-is-use-case-diagra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trailofbits.com/2018/10/19/slither-a-solidity-static-analysis-framework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github.com/crytic/slither" TargetMode="External"/><Relationship Id="rId10" Type="http://schemas.openxmlformats.org/officeDocument/2006/relationships/hyperlink" Target="https://app.diagrams.net/" TargetMode="External"/><Relationship Id="rId4" Type="http://schemas.openxmlformats.org/officeDocument/2006/relationships/hyperlink" Target="https://doi.org/10.48550/arXiv.1809.02702" TargetMode="External"/><Relationship Id="rId9" Type="http://schemas.openxmlformats.org/officeDocument/2006/relationships/hyperlink" Target="https://github.com/crytic/slither/issues/98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908.09878" TargetMode="External"/><Relationship Id="rId7" Type="http://schemas.openxmlformats.org/officeDocument/2006/relationships/hyperlink" Target="https://www.sciencedirect.com/topics/computer-science/inheritance-hierarchy" TargetMode="External"/><Relationship Id="rId2" Type="http://schemas.openxmlformats.org/officeDocument/2006/relationships/hyperlink" Target="https://www.h-x.technology/blog/top-3-smart-contract-audit-tool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rytic/slither#features" TargetMode="External"/><Relationship Id="rId5" Type="http://schemas.openxmlformats.org/officeDocument/2006/relationships/hyperlink" Target="https://blog.trailofbits.com/2019/05/27/slither-the-leading-static-analyzer-for-smart-contracts/" TargetMode="External"/><Relationship Id="rId4" Type="http://schemas.openxmlformats.org/officeDocument/2006/relationships/hyperlink" Target="https://doi.org/10.48550/arXiv.1809.0270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tic/slither/issues/981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rytic/slither/issues/981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tic/slither/issues/98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2F9E9-B973-5C88-8FCD-C8FA1FBB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30" y="1817370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sz="3600" dirty="0">
                <a:latin typeface="Sans Serif"/>
                <a:ea typeface="+mn-ea"/>
                <a:cs typeface="+mn-cs"/>
              </a:rPr>
              <a:t>CSE 6324 Advanced Topics in Software Engineering</a:t>
            </a:r>
            <a:br>
              <a:rPr lang="en-US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9DBE0-2391-104F-D123-028E37C01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4851" y="1600199"/>
            <a:ext cx="6130003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ans Serif"/>
              </a:rPr>
              <a:t>By Team 8:</a:t>
            </a:r>
          </a:p>
          <a:p>
            <a:pPr marL="0"/>
            <a:endParaRPr lang="en-US" dirty="0"/>
          </a:p>
          <a:p>
            <a:pPr marL="0"/>
            <a:r>
              <a:rPr lang="en-US" dirty="0">
                <a:latin typeface="Sans Serif"/>
              </a:rPr>
              <a:t>SAI NIKHIL KANCHUKATLA(1002034488)</a:t>
            </a:r>
          </a:p>
          <a:p>
            <a:pPr marL="0"/>
            <a:r>
              <a:rPr lang="en-US" dirty="0">
                <a:latin typeface="Sans Serif"/>
              </a:rPr>
              <a:t>SAMPATH KUMAR MEDIPUDI(1002032901)</a:t>
            </a:r>
          </a:p>
          <a:p>
            <a:pPr marL="0"/>
            <a:r>
              <a:rPr lang="en-US" dirty="0">
                <a:latin typeface="Sans Serif"/>
              </a:rPr>
              <a:t>SAI KRISHNAM RAJU BHUPATHIRAJU(1002019782)</a:t>
            </a:r>
          </a:p>
          <a:p>
            <a:pPr marL="0"/>
            <a:r>
              <a:rPr lang="en-US" dirty="0">
                <a:latin typeface="Sans Serif"/>
              </a:rPr>
              <a:t>FARAZ SHAIK AHMAR(1002035224)</a:t>
            </a:r>
          </a:p>
          <a:p>
            <a:pPr mar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53799-11E7-96D2-9FD0-1124432D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292905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680EA8-D2CC-ED3C-F62F-93609B18A4A5}"/>
              </a:ext>
            </a:extLst>
          </p:cNvPr>
          <p:cNvSpPr txBox="1">
            <a:spLocks/>
          </p:cNvSpPr>
          <p:nvPr/>
        </p:nvSpPr>
        <p:spPr>
          <a:xfrm>
            <a:off x="930088" y="4833987"/>
            <a:ext cx="7128792" cy="1125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4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D94A-8771-8FE4-29FA-DFE462AB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966497"/>
            <a:ext cx="9603275" cy="1049235"/>
          </a:xfrm>
        </p:spPr>
        <p:txBody>
          <a:bodyPr/>
          <a:lstStyle/>
          <a:p>
            <a:r>
              <a:rPr lang="en-US" dirty="0">
                <a:latin typeface="Sans Serif"/>
              </a:rPr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9ACB-5023-4612-7C1D-90502947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164" y="1844824"/>
            <a:ext cx="9603275" cy="4365596"/>
          </a:xfrm>
        </p:spPr>
        <p:txBody>
          <a:bodyPr>
            <a:normAutofit fontScale="32500" lnSpcReduction="20000"/>
          </a:bodyPr>
          <a:lstStyle/>
          <a:p>
            <a:pPr>
              <a:buSzPts val="1100"/>
            </a:pPr>
            <a:r>
              <a:rPr lang="en-US" sz="8000" dirty="0">
                <a:solidFill>
                  <a:srgbClr val="000000"/>
                </a:solidFill>
                <a:latin typeface="Sans Serif"/>
                <a:ea typeface="+mn-lt"/>
                <a:cs typeface="Times New Roman"/>
              </a:rPr>
              <a:t> </a:t>
            </a:r>
            <a:r>
              <a:rPr lang="en-US" sz="8000" dirty="0">
                <a:latin typeface="Sans Serif"/>
                <a:ea typeface="+mn-lt"/>
                <a:cs typeface="+mn-lt"/>
              </a:rPr>
              <a:t>Modify the</a:t>
            </a:r>
            <a:r>
              <a:rPr lang="en-US" sz="8000" dirty="0">
                <a:effectLst/>
                <a:latin typeface="Sans Serif"/>
                <a:ea typeface="+mn-lt"/>
                <a:cs typeface="+mn-lt"/>
              </a:rPr>
              <a:t> </a:t>
            </a:r>
            <a:r>
              <a:rPr lang="en-US" sz="8000" b="1" dirty="0" err="1">
                <a:effectLst/>
                <a:latin typeface="Sans Serif"/>
                <a:ea typeface="Calibri" panose="020F0502020204030204" pitchFamily="34" charset="0"/>
                <a:cs typeface="Times New Roman"/>
              </a:rPr>
              <a:t>analyze_function</a:t>
            </a:r>
            <a:r>
              <a:rPr lang="en-US" sz="8000" dirty="0">
                <a:effectLst/>
                <a:latin typeface="Sans Serif"/>
                <a:ea typeface="+mn-lt"/>
                <a:cs typeface="+mn-lt"/>
              </a:rPr>
              <a:t> function:</a:t>
            </a:r>
            <a:r>
              <a:rPr lang="en-US" sz="8000" dirty="0">
                <a:latin typeface="Sans Serif"/>
                <a:ea typeface="+mn-lt"/>
                <a:cs typeface="+mn-lt"/>
              </a:rPr>
              <a:t> a. </a:t>
            </a:r>
            <a:r>
              <a:rPr lang="en-US" sz="8000" dirty="0">
                <a:effectLst/>
                <a:latin typeface="Sans Serif"/>
                <a:ea typeface="+mn-lt"/>
                <a:cs typeface="+mn-lt"/>
              </a:rPr>
              <a:t>Inside the loop that checks local variables used in nodes: </a:t>
            </a:r>
            <a:r>
              <a:rPr lang="en-US" sz="8000" dirty="0" err="1">
                <a:latin typeface="Sans Serif"/>
                <a:ea typeface="+mn-lt"/>
                <a:cs typeface="+mn-lt"/>
              </a:rPr>
              <a:t>i</a:t>
            </a:r>
            <a:r>
              <a:rPr lang="en-US" sz="8000" dirty="0">
                <a:latin typeface="Sans Serif"/>
                <a:ea typeface="+mn-lt"/>
                <a:cs typeface="+mn-lt"/>
              </a:rPr>
              <a:t>. </a:t>
            </a:r>
            <a:r>
              <a:rPr lang="en-US" sz="8000" dirty="0">
                <a:effectLst/>
                <a:latin typeface="Sans Serif"/>
                <a:ea typeface="+mn-lt"/>
                <a:cs typeface="+mn-lt"/>
              </a:rPr>
              <a:t>Before checking for zero-address validation in modifiers and function context, add a condition:</a:t>
            </a:r>
            <a:r>
              <a:rPr lang="en-US" sz="8000" dirty="0">
                <a:latin typeface="Sans Serif"/>
                <a:ea typeface="+mn-lt"/>
                <a:cs typeface="+mn-lt"/>
              </a:rPr>
              <a:t> 1. </a:t>
            </a:r>
            <a:r>
              <a:rPr lang="en-US" sz="8000" dirty="0">
                <a:effectLst/>
                <a:latin typeface="Sans Serif"/>
                <a:ea typeface="+mn-lt"/>
                <a:cs typeface="+mn-lt"/>
              </a:rPr>
              <a:t>If </a:t>
            </a:r>
            <a:r>
              <a:rPr lang="en-US" sz="8000" b="1" dirty="0" err="1">
                <a:effectLst/>
                <a:latin typeface="Sans Serif"/>
                <a:ea typeface="Calibri" panose="020F0502020204030204" pitchFamily="34" charset="0"/>
                <a:cs typeface="Times New Roman"/>
              </a:rPr>
              <a:t>check_parent_constructors</a:t>
            </a:r>
            <a:r>
              <a:rPr lang="en-US" sz="8000" b="1" dirty="0">
                <a:effectLst/>
                <a:latin typeface="Sans Serif"/>
                <a:ea typeface="Calibri" panose="020F0502020204030204" pitchFamily="34" charset="0"/>
                <a:cs typeface="Times New Roman"/>
              </a:rPr>
              <a:t>(variable, function</a:t>
            </a:r>
            <a:r>
              <a:rPr lang="en-US" sz="8000" b="1" dirty="0">
                <a:latin typeface="Sans Serif"/>
                <a:ea typeface="Calibri" panose="020F0502020204030204" pitchFamily="34" charset="0"/>
                <a:cs typeface="Times New Roman"/>
              </a:rPr>
              <a:t>)</a:t>
            </a:r>
            <a:r>
              <a:rPr lang="en-US" sz="8000" dirty="0">
                <a:latin typeface="Sans Serif"/>
                <a:ea typeface="+mn-lt"/>
                <a:cs typeface="+mn-lt"/>
              </a:rPr>
              <a:t> </a:t>
            </a:r>
            <a:r>
              <a:rPr lang="en-US" sz="8000" dirty="0">
                <a:effectLst/>
                <a:latin typeface="Sans Serif"/>
                <a:ea typeface="+mn-lt"/>
                <a:cs typeface="+mn-lt"/>
              </a:rPr>
              <a:t>is True</a:t>
            </a:r>
            <a:r>
              <a:rPr lang="en-US" sz="8000" dirty="0">
                <a:latin typeface="Sans Serif"/>
                <a:ea typeface="+mn-lt"/>
                <a:cs typeface="+mn-lt"/>
              </a:rPr>
              <a:t>, </a:t>
            </a:r>
            <a:r>
              <a:rPr lang="en-US" sz="8000" dirty="0">
                <a:effectLst/>
                <a:latin typeface="Sans Serif"/>
                <a:ea typeface="+mn-lt"/>
                <a:cs typeface="+mn-lt"/>
              </a:rPr>
              <a:t>skip the current iteration.</a:t>
            </a:r>
            <a:endParaRPr lang="en-US">
              <a:latin typeface="Sans Serif"/>
              <a:ea typeface="+mn-lt"/>
              <a:cs typeface="+mn-lt"/>
            </a:endParaRPr>
          </a:p>
          <a:p>
            <a:pPr>
              <a:buSzPts val="1100"/>
            </a:pPr>
            <a:r>
              <a:rPr lang="en-US" sz="8000" dirty="0">
                <a:effectLst/>
                <a:latin typeface="Sans Serif"/>
                <a:ea typeface="+mn-lt"/>
                <a:cs typeface="+mn-lt"/>
              </a:rPr>
              <a:t>Call the </a:t>
            </a:r>
            <a:r>
              <a:rPr lang="en-US" sz="8000" b="1" dirty="0" err="1">
                <a:effectLst/>
                <a:latin typeface="Sans Serif"/>
                <a:ea typeface="Calibri" panose="020F0502020204030204" pitchFamily="34" charset="0"/>
                <a:cs typeface="Times New Roman"/>
              </a:rPr>
              <a:t>analyze_function</a:t>
            </a:r>
            <a:r>
              <a:rPr lang="en-US" sz="8000" dirty="0">
                <a:effectLst/>
                <a:latin typeface="Sans Serif"/>
                <a:ea typeface="+mn-lt"/>
                <a:cs typeface="+mn-lt"/>
              </a:rPr>
              <a:t> for the constructor </a:t>
            </a:r>
            <a:r>
              <a:rPr lang="en-US" sz="8000" dirty="0">
                <a:latin typeface="Sans Serif"/>
                <a:ea typeface="+mn-lt"/>
                <a:cs typeface="+mn-lt"/>
              </a:rPr>
              <a:t>of </a:t>
            </a:r>
            <a:r>
              <a:rPr lang="en-US" sz="8000" dirty="0">
                <a:effectLst/>
                <a:latin typeface="Sans Serif"/>
                <a:ea typeface="+mn-lt"/>
                <a:cs typeface="+mn-lt"/>
              </a:rPr>
              <a:t>the current contract and its parent contracts, as well as the functions entry points.</a:t>
            </a:r>
            <a:endParaRPr lang="en-US">
              <a:latin typeface="Sans Serif"/>
              <a:ea typeface="+mn-lt"/>
              <a:cs typeface="+mn-lt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8000" dirty="0">
              <a:effectLst/>
              <a:latin typeface="Sans Serif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A551-F881-5489-4F94-96FA7A32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227" y="5487390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2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DF3-4924-A465-EBDE-7565A01B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40466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Risks AND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A6EE3F-955D-AB1E-4564-51C6957CA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7538"/>
              </p:ext>
            </p:extLst>
          </p:nvPr>
        </p:nvGraphicFramePr>
        <p:xfrm>
          <a:off x="479376" y="836712"/>
          <a:ext cx="11017224" cy="532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4474">
                  <a:extLst>
                    <a:ext uri="{9D8B030D-6E8A-4147-A177-3AD203B41FA5}">
                      <a16:colId xmlns:a16="http://schemas.microsoft.com/office/drawing/2014/main" val="485742759"/>
                    </a:ext>
                  </a:extLst>
                </a:gridCol>
                <a:gridCol w="2163290">
                  <a:extLst>
                    <a:ext uri="{9D8B030D-6E8A-4147-A177-3AD203B41FA5}">
                      <a16:colId xmlns:a16="http://schemas.microsoft.com/office/drawing/2014/main" val="677426995"/>
                    </a:ext>
                  </a:extLst>
                </a:gridCol>
                <a:gridCol w="3121047">
                  <a:extLst>
                    <a:ext uri="{9D8B030D-6E8A-4147-A177-3AD203B41FA5}">
                      <a16:colId xmlns:a16="http://schemas.microsoft.com/office/drawing/2014/main" val="714283729"/>
                    </a:ext>
                  </a:extLst>
                </a:gridCol>
                <a:gridCol w="2248413">
                  <a:extLst>
                    <a:ext uri="{9D8B030D-6E8A-4147-A177-3AD203B41FA5}">
                      <a16:colId xmlns:a16="http://schemas.microsoft.com/office/drawing/2014/main" val="1015437058"/>
                    </a:ext>
                  </a:extLst>
                </a:gridCol>
              </a:tblGrid>
              <a:tr h="36784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Risks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Major/Minor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Solution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Current Status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42491"/>
                  </a:ext>
                </a:extLst>
              </a:tr>
              <a:tr h="1556163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Installation of Slither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(Configuration and setup)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Major risk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P = 20% and  E = 20 , so extra 4 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hrs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For new users to reduce this risk, it's crucial that they thoroughly read the Slither team's documentation.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Completed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945047"/>
                  </a:ext>
                </a:extLst>
              </a:tr>
              <a:tr h="1847944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Unfamiliarity with the tool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Minor risk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P = 30% and  E = 10, so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extra 3 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hrs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It's crucial for new users to read the material given by the Slither team in order to lower this risk and watch the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handson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 videos on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youtube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.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Completed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386819"/>
                  </a:ext>
                </a:extLst>
              </a:tr>
              <a:tr h="1556163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Installation of dependencies(Python)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Minor risk </a:t>
                      </a: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P = 15% and </a:t>
                      </a: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E = 10, so </a:t>
                      </a: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extra 1.5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hrs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  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Users face difficult in setting up </a:t>
                      </a:r>
                      <a:r>
                        <a:rPr lang="en-US" sz="1800" b="0" i="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compatable</a:t>
                      </a:r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 version of python to run slither.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18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Completed </a:t>
                      </a:r>
                      <a:endParaRPr lang="en-US" sz="18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579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2AA21-FA54-3F41-9AC2-D453781C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61248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4DF3-4924-A465-EBDE-7565A01B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11" y="260648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Risks AND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A6EE3F-955D-AB1E-4564-51C6957CA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99943"/>
              </p:ext>
            </p:extLst>
          </p:nvPr>
        </p:nvGraphicFramePr>
        <p:xfrm>
          <a:off x="479376" y="693175"/>
          <a:ext cx="11305256" cy="504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8574275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677426995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71428372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015437058"/>
                    </a:ext>
                  </a:extLst>
                </a:gridCol>
              </a:tblGrid>
              <a:tr h="391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Risks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Major/Minor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Solution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Current Status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56551" marR="56551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42491"/>
                  </a:ext>
                </a:extLst>
              </a:tr>
              <a:tr h="2356075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ans Serif"/>
                        </a:rPr>
                        <a:t>Prioritizing the vulnerabilities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Major risk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P = 35% and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E = 14 , so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extra 3.5 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hrs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It's encouraging to see that the objectives stated for each project iteration look doable. Knowing that the team has added extra hours to accommodate for potential risks is also encouraging.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In progress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386819"/>
                  </a:ext>
                </a:extLst>
              </a:tr>
              <a:tr h="2004393"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Sans Serif"/>
                        </a:rPr>
                        <a:t>structure of Slither tool of each domain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Major risk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P = 25% and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E = 15, so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extra 5 </a:t>
                      </a:r>
                      <a:r>
                        <a:rPr lang="en-US" sz="2400" b="0" i="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hrs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We focus on the smart contract design that is most frequently used in the finance industry.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  <a:p>
                      <a:pPr algn="ctr" rtl="0" fontAlgn="base"/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Sans Serif"/>
                        </a:rPr>
                        <a:t>In progress </a:t>
                      </a:r>
                      <a:endParaRPr lang="en-US" sz="2400" b="0" i="0">
                        <a:solidFill>
                          <a:schemeClr val="tx1"/>
                        </a:solidFill>
                        <a:effectLst/>
                        <a:latin typeface="Sans Serif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579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2AA21-FA54-3F41-9AC2-D453781C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0981" y="5661248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5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6F23-4CD7-9152-BEDB-CF85A4A7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42420"/>
            <a:ext cx="9603275" cy="1049235"/>
          </a:xfrm>
        </p:spPr>
        <p:txBody>
          <a:bodyPr/>
          <a:lstStyle/>
          <a:p>
            <a:r>
              <a:rPr lang="en-US" b="1" dirty="0">
                <a:latin typeface="Sans Serif"/>
              </a:rPr>
              <a:t>Customer and Users</a:t>
            </a:r>
            <a:endParaRPr lang="en-IN" b="1" dirty="0">
              <a:latin typeface="Sans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AD943-D090-373F-E747-BC88F0DD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400" y="980728"/>
            <a:ext cx="9603275" cy="3450613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Block chain Developers</a:t>
            </a:r>
            <a:r>
              <a:rPr lang="en-US" sz="2400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Blockchain organizations</a:t>
            </a:r>
            <a:r>
              <a:rPr lang="en-US" sz="2400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2400" b="1" dirty="0">
                <a:latin typeface="Sans Serif"/>
                <a:ea typeface="Calibri" panose="020F0502020204030204" pitchFamily="34" charset="0"/>
                <a:cs typeface="Calibri" panose="020F0502020204030204" pitchFamily="34" charset="0"/>
              </a:rPr>
              <a:t>Researchers ,Security Researchers </a:t>
            </a:r>
          </a:p>
          <a:p>
            <a:pPr marL="0" lvl="0" indent="0">
              <a:buNone/>
            </a:pPr>
            <a:endParaRPr lang="en-US" sz="2400" b="1" dirty="0">
              <a:latin typeface="Sans Seri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en-US" sz="2400" b="1" dirty="0">
              <a:latin typeface="Sans Serif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Sans Serif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0F07C-5721-75E0-8F0B-92744360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0576" y="5589240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C6BD98-DE14-FAD9-11CD-AD8F7A649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35758"/>
              </p:ext>
            </p:extLst>
          </p:nvPr>
        </p:nvGraphicFramePr>
        <p:xfrm>
          <a:off x="1059871" y="2203682"/>
          <a:ext cx="10526376" cy="3527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8168">
                  <a:extLst>
                    <a:ext uri="{9D8B030D-6E8A-4147-A177-3AD203B41FA5}">
                      <a16:colId xmlns:a16="http://schemas.microsoft.com/office/drawing/2014/main" val="2299809101"/>
                    </a:ext>
                  </a:extLst>
                </a:gridCol>
                <a:gridCol w="3245926">
                  <a:extLst>
                    <a:ext uri="{9D8B030D-6E8A-4147-A177-3AD203B41FA5}">
                      <a16:colId xmlns:a16="http://schemas.microsoft.com/office/drawing/2014/main" val="1126138217"/>
                    </a:ext>
                  </a:extLst>
                </a:gridCol>
                <a:gridCol w="4492282">
                  <a:extLst>
                    <a:ext uri="{9D8B030D-6E8A-4147-A177-3AD203B41FA5}">
                      <a16:colId xmlns:a16="http://schemas.microsoft.com/office/drawing/2014/main" val="3448541540"/>
                    </a:ext>
                  </a:extLst>
                </a:gridCol>
              </a:tblGrid>
              <a:tr h="440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  <a:latin typeface="Sans Serif"/>
                        </a:rPr>
                        <a:t>Customer /User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Sans Serif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  <a:latin typeface="Sans Serif"/>
                        </a:rPr>
                        <a:t>Feedback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Sans Serif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  <a:latin typeface="Sans Serif"/>
                        </a:rPr>
                        <a:t>Comments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Sans Serif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84448"/>
                  </a:ext>
                </a:extLst>
              </a:tr>
              <a:tr h="1763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  <a:latin typeface="Sans Serif"/>
                        </a:rPr>
                        <a:t>Egan Lobo(Solidity Beginner)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Sans Serif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  <a:latin typeface="Sans Serif"/>
                        </a:rPr>
                        <a:t>The issues were clearly understood by the team.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Sans Serif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  <a:latin typeface="Sans Serif"/>
                        </a:rPr>
                        <a:t>It's encouraging to see that the objectives stated for each project iteration look doable. Knowing that the team has added extra hours to accommodate for potential risks is also encouraging.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Sans Serif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181422"/>
                  </a:ext>
                </a:extLst>
              </a:tr>
              <a:tr h="13229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 err="1">
                          <a:effectLst/>
                          <a:latin typeface="Sans Serif"/>
                        </a:rPr>
                        <a:t>Sallagonda</a:t>
                      </a:r>
                      <a:r>
                        <a:rPr lang="en-US" sz="1900" u="none" strike="noStrike" dirty="0">
                          <a:effectLst/>
                          <a:latin typeface="Sans Serif"/>
                        </a:rPr>
                        <a:t>, Avinash (Current Developer in Ethereum)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Sans Serif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  <a:latin typeface="Sans Serif"/>
                        </a:rPr>
                        <a:t>The smart contract that was employed was simple and straightforward.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Sans Serif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u="none" strike="noStrike" dirty="0">
                          <a:effectLst/>
                          <a:latin typeface="Sans Serif"/>
                        </a:rPr>
                        <a:t>He provided advice on how to build a feature and provided an approach for one of the project's features, which helped. 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Sans Serif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45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4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9917-0941-8941-B9A4-FA2EDDFE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21378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2400" dirty="0" err="1">
                <a:latin typeface="Sans Serif"/>
              </a:rPr>
              <a:t>Github</a:t>
            </a:r>
            <a:r>
              <a:rPr lang="en-US" sz="2400" dirty="0">
                <a:latin typeface="Sans Serif"/>
              </a:rPr>
              <a:t>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9EB9D-BDDC-DEAB-3E36-28C174FD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4480" y="1289890"/>
            <a:ext cx="6083707" cy="364566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sz="1800" u="sng" cap="all" dirty="0">
                <a:solidFill>
                  <a:srgbClr val="00B050"/>
                </a:solidFill>
                <a:hlinkClick r:id="rId3" tooltip="https://github.com/PavanKumarChaparla/ADV-TOPICS-IN-SE-CSE-63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https://github.com/Sampath2901/6324-Project#6324-project</a:t>
            </a:r>
            <a:endParaRPr lang="en-US" sz="1800" cap="all" dirty="0">
              <a:solidFill>
                <a:srgbClr val="00B05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7FF4-A105-2E51-1250-DC88372E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622371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2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13B9-EFBE-E5C9-FE47-B70AD275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281262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References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69CADE3-4AAA-4BBE-DDED-282A549F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1864" y="618926"/>
            <a:ext cx="11521280" cy="46260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[1]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https://www.visual-paradigm.com/guide/uml-unified-modeling-language/what-is-use-case-diagram/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  [04/03/2023]</a:t>
            </a:r>
            <a:endParaRPr lang="en-US">
              <a:latin typeface="Sans Serif"/>
            </a:endParaRPr>
          </a:p>
          <a:p>
            <a:r>
              <a:rPr lang="en-US" dirty="0">
                <a:latin typeface="Sans Serif"/>
                <a:ea typeface="+mn-lt"/>
                <a:cs typeface="+mn-lt"/>
              </a:rPr>
              <a:t>[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2]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https://doi.org/10.48550/arXiv.1908.09878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[3]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https://doi.org/10.48550/arXiv.1809.02702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[4] </a:t>
            </a:r>
            <a:r>
              <a:rPr lang="en-US" b="0" i="0" dirty="0">
                <a:effectLst/>
                <a:latin typeface="Sans Serif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>
              <a:latin typeface="Sans Serif"/>
            </a:endParaRPr>
          </a:p>
          <a:p>
            <a:r>
              <a:rPr lang="en-US" dirty="0">
                <a:latin typeface="Sans Serif"/>
                <a:ea typeface="+mn-lt"/>
                <a:cs typeface="+mn-lt"/>
              </a:rPr>
              <a:t>[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5] </a:t>
            </a:r>
            <a:r>
              <a:rPr lang="en-US" b="0" i="0" dirty="0">
                <a:effectLst/>
                <a:latin typeface="Sans Serif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https://blog.trailofbits.com/2018/10/19/slither-a-solidity-static-analysis-framework/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[6]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https://medium.com/coinmonks/automated-smart-contract-security-review-with-slither-1834e9613b01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[7]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https://www.linkedin.com/pulse/how-secure-smart-contracts-slither-damilare-d-fagbemi/?trk=pulse-article_more-articles_related-content-card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[8]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r>
              <a:rPr lang="en-US" dirty="0">
                <a:latin typeface="Sans Serif"/>
                <a:ea typeface="+mn-lt"/>
                <a:cs typeface="+mn-lt"/>
              </a:rPr>
              <a:t>  [04/03/2023]</a:t>
            </a:r>
            <a:endParaRPr lang="en-US">
              <a:latin typeface="Sans Serif"/>
            </a:endParaRPr>
          </a:p>
          <a:p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[9] </a:t>
            </a:r>
            <a:r>
              <a:rPr lang="en-US" b="0" i="0" strike="noStrike" dirty="0">
                <a:effectLst/>
                <a:latin typeface="Sans Serif"/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https://app.diagrams.net/</a:t>
            </a:r>
            <a:r>
              <a:rPr lang="en-US" b="0" i="0" dirty="0">
                <a:effectLst/>
                <a:latin typeface="Sans Serif"/>
                <a:ea typeface="+mn-lt"/>
                <a:cs typeface="+mn-lt"/>
              </a:rPr>
              <a:t> </a:t>
            </a:r>
            <a:r>
              <a:rPr lang="en-US" dirty="0">
                <a:latin typeface="Sans Serif"/>
                <a:ea typeface="+mn-lt"/>
                <a:cs typeface="+mn-lt"/>
              </a:rPr>
              <a:t>[04/03/2023]</a:t>
            </a:r>
            <a:endParaRPr lang="en-US">
              <a:latin typeface="Sans Serif"/>
            </a:endParaRPr>
          </a:p>
          <a:p>
            <a:endParaRPr lang="en-US" dirty="0">
              <a:latin typeface="Sans Serif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2ED83-C5D2-5704-63DA-38E12479F01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-1" b="10198"/>
          <a:stretch/>
        </p:blipFill>
        <p:spPr>
          <a:xfrm>
            <a:off x="9794619" y="17348"/>
            <a:ext cx="2376264" cy="22248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E0A2A-A296-6CA0-FC6D-61FAE334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7582" y="5514543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4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626E-ED16-E236-7FEB-062CA9C9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 Serif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B1ED0-4E6B-B3EF-4AD6-F99FE435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5227" y="5519140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E36ED-617D-5962-9C21-D4168E1F0576}"/>
              </a:ext>
            </a:extLst>
          </p:cNvPr>
          <p:cNvSpPr txBox="1"/>
          <p:nvPr/>
        </p:nvSpPr>
        <p:spPr>
          <a:xfrm>
            <a:off x="885265" y="1372720"/>
            <a:ext cx="10038229" cy="56056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 sz="2400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latin typeface="Sans Serif"/>
              </a:rPr>
              <a:t>[10] </a:t>
            </a:r>
            <a:r>
              <a:rPr lang="en-US" sz="2100" dirty="0">
                <a:latin typeface="Sans Serif"/>
                <a:hlinkClick r:id="rId2"/>
              </a:rPr>
              <a:t>https://www.h-x.technology/blog/top-3-smart-contract-audit-tools</a:t>
            </a:r>
            <a:r>
              <a:rPr lang="en-US" sz="2100" dirty="0">
                <a:latin typeface="Sans Serif"/>
              </a:rPr>
              <a:t> [04/03/2023]</a:t>
            </a:r>
            <a:endParaRPr lang="en-US" sz="210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latin typeface="Sans Serif"/>
              </a:rPr>
              <a:t>[11] </a:t>
            </a:r>
            <a:r>
              <a:rPr lang="en-US" sz="2100" dirty="0">
                <a:latin typeface="Sans Serif"/>
                <a:hlinkClick r:id="rId3"/>
              </a:rPr>
              <a:t>https://doi.org/10.48550/arXiv.1908.09878</a:t>
            </a:r>
            <a:r>
              <a:rPr lang="en-US" sz="2100" dirty="0">
                <a:latin typeface="Sans Serif"/>
              </a:rPr>
              <a:t> [04/03/2023]</a:t>
            </a:r>
            <a:endParaRPr lang="en-US" sz="210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latin typeface="Sans Serif"/>
              </a:rPr>
              <a:t>[12] </a:t>
            </a:r>
            <a:r>
              <a:rPr lang="en-US" sz="2100" dirty="0">
                <a:latin typeface="Sans Serif"/>
                <a:hlinkClick r:id="rId4"/>
              </a:rPr>
              <a:t>https://doi.org/10.48550/arXiv.1809.02702</a:t>
            </a:r>
            <a:r>
              <a:rPr lang="en-US" sz="2100" dirty="0">
                <a:latin typeface="Sans Serif"/>
              </a:rPr>
              <a:t> [04/03/2023]</a:t>
            </a:r>
            <a:endParaRPr lang="en-US" sz="210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latin typeface="Sans Serif"/>
              </a:rPr>
              <a:t>[13] </a:t>
            </a:r>
            <a:r>
              <a:rPr lang="en-US" sz="2100" dirty="0">
                <a:latin typeface="Sans Serif"/>
                <a:hlinkClick r:id="rId5"/>
              </a:rPr>
              <a:t>https://blog.trailofbits.com/2019/05/27/slither-the-leading-static-analyzer-for-smart-contracts/</a:t>
            </a:r>
            <a:r>
              <a:rPr lang="en-US" sz="2100" dirty="0">
                <a:latin typeface="Sans Serif"/>
              </a:rPr>
              <a:t> [04/03/2023]</a:t>
            </a:r>
            <a:endParaRPr lang="en-US" sz="210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latin typeface="Sans Serif"/>
              </a:rPr>
              <a:t>[14] </a:t>
            </a:r>
            <a:r>
              <a:rPr lang="en-US" sz="2100" dirty="0">
                <a:latin typeface="Sans Serif"/>
                <a:hlinkClick r:id="rId6"/>
              </a:rPr>
              <a:t>https://github.com/crytic/slither#features</a:t>
            </a:r>
            <a:r>
              <a:rPr lang="en-US" sz="2100" dirty="0">
                <a:latin typeface="Sans Serif"/>
              </a:rPr>
              <a:t> [04/03/2023]</a:t>
            </a:r>
            <a:endParaRPr lang="en-US" sz="210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100" dirty="0">
                <a:ea typeface="+mn-lt"/>
                <a:cs typeface="+mn-lt"/>
              </a:rPr>
              <a:t>[15] </a:t>
            </a:r>
            <a:r>
              <a:rPr lang="en-US" sz="2100" u="sng" dirty="0">
                <a:ea typeface="+mn-lt"/>
                <a:cs typeface="+mn-lt"/>
                <a:hlinkClick r:id="rId7"/>
              </a:rPr>
              <a:t>https://www.sciencedirect.com/topics/computer-science/inheritance-hierarchy </a:t>
            </a:r>
            <a:r>
              <a:rPr lang="en-US" sz="2100" dirty="0">
                <a:ea typeface="+mn-lt"/>
                <a:cs typeface="+mn-lt"/>
              </a:rPr>
              <a:t>[04/03/2023]</a:t>
            </a:r>
            <a:endParaRPr lang="en-US" sz="2100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latin typeface="Sans Serif"/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latin typeface="Sans Serif"/>
            </a:endParaRPr>
          </a:p>
          <a:p>
            <a:endParaRPr lang="en-US" dirty="0">
              <a:latin typeface="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63735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69DC4-1C84-3774-BE3D-FECE7350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400" dirty="0">
                <a:latin typeface="Sans Serif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9AE01CC-245E-C087-8A31-B864297BD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5D4-3BBB-5417-BFE1-BFCB9D35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6544" y="5654536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F5E1-ADD6-B3C5-264F-F110656F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i="0" kern="1200" cap="all" dirty="0">
                <a:solidFill>
                  <a:schemeClr val="tx1"/>
                </a:solidFill>
                <a:effectLst/>
                <a:latin typeface="Sans Serif"/>
              </a:rPr>
              <a:t>Outline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592728-3B5F-19A6-922A-06F29BE40822}"/>
              </a:ext>
            </a:extLst>
          </p:cNvPr>
          <p:cNvSpPr txBox="1"/>
          <p:nvPr/>
        </p:nvSpPr>
        <p:spPr>
          <a:xfrm>
            <a:off x="4924851" y="1600199"/>
            <a:ext cx="6130003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Project Plan</a:t>
            </a:r>
            <a:r>
              <a:rPr lang="en-US" sz="2400">
                <a:latin typeface="Sans Serif"/>
              </a:rPr>
              <a:t>  </a:t>
            </a:r>
            <a:endParaRPr lang="en-US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Issue and code</a:t>
            </a:r>
            <a:r>
              <a:rPr lang="en-US" sz="2400">
                <a:latin typeface="Sans Serif"/>
              </a:rPr>
              <a:t>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>
                <a:latin typeface="Sans Serif"/>
              </a:rPr>
              <a:t>Pseudo Code</a:t>
            </a:r>
            <a:endParaRPr lang="en-US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Risks and solutions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Customer and Users</a:t>
            </a:r>
            <a:r>
              <a:rPr lang="en-US" sz="2400">
                <a:latin typeface="Sans Serif"/>
              </a:rPr>
              <a:t> </a:t>
            </a:r>
            <a:endParaRPr lang="en-US" sz="2400" dirty="0">
              <a:latin typeface="Sans Serif"/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Sans Serif"/>
              </a:rPr>
              <a:t>References</a:t>
            </a:r>
          </a:p>
          <a:p>
            <a:pPr marL="571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3B46C-B08E-BC1D-6CF6-64833060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344324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3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0D7E-2EA7-4ADB-BA2A-423E1C81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02432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Sans Serif"/>
              </a:rPr>
              <a:t>Project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F844D-7B00-76A8-250E-C8743C25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661248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C042CF3-4C03-3842-D5EF-75E1CF285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750613"/>
              </p:ext>
            </p:extLst>
          </p:nvPr>
        </p:nvGraphicFramePr>
        <p:xfrm>
          <a:off x="205948" y="893997"/>
          <a:ext cx="11362660" cy="501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254">
                  <a:extLst>
                    <a:ext uri="{9D8B030D-6E8A-4147-A177-3AD203B41FA5}">
                      <a16:colId xmlns:a16="http://schemas.microsoft.com/office/drawing/2014/main" val="379993165"/>
                    </a:ext>
                  </a:extLst>
                </a:gridCol>
                <a:gridCol w="6676725">
                  <a:extLst>
                    <a:ext uri="{9D8B030D-6E8A-4147-A177-3AD203B41FA5}">
                      <a16:colId xmlns:a16="http://schemas.microsoft.com/office/drawing/2014/main" val="1298882691"/>
                    </a:ext>
                  </a:extLst>
                </a:gridCol>
                <a:gridCol w="3207681">
                  <a:extLst>
                    <a:ext uri="{9D8B030D-6E8A-4147-A177-3AD203B41FA5}">
                      <a16:colId xmlns:a16="http://schemas.microsoft.com/office/drawing/2014/main" val="670426112"/>
                    </a:ext>
                  </a:extLst>
                </a:gridCol>
              </a:tblGrid>
              <a:tr h="158739"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Achieved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40090"/>
                  </a:ext>
                </a:extLst>
              </a:tr>
              <a:tr h="1906557"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To gain a deeper understanding of the slither tool, we perform analysis on example smart contracts, providing a practical experience and familiarization with the tool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Set up and configure the slither tool in order to reproduce an identical error message.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Evaluate the issue more comprehensively and devise a plan to address and resolve it.</a:t>
                      </a:r>
                      <a:endParaRPr lang="en-US" sz="1100" dirty="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completed</a:t>
                      </a:r>
                      <a:endParaRPr lang="en-US" sz="1900" dirty="0">
                        <a:latin typeface="Sans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7434"/>
                  </a:ext>
                </a:extLst>
              </a:tr>
              <a:tr h="1255906"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Examine the "missing-zero-check" detector, comprehend all its attributes, and grasp its operational flow.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Develop pseudo code that will facilitate the implementation of the improvements we aim to introduce to the slither tool.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2060"/>
                        </a:spcAft>
                        <a:buSzPts val="1200"/>
                        <a:buFont typeface="Symbol" panose="05050102010706020507" pitchFamily="18" charset="2"/>
                        <a:buChar char=""/>
                      </a:pPr>
                      <a:endParaRPr lang="en-US" sz="1100" dirty="0">
                        <a:effectLst/>
                        <a:latin typeface="Sans Serif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850576"/>
                  </a:ext>
                </a:extLst>
              </a:tr>
              <a:tr h="1452615">
                <a:tc>
                  <a:txBody>
                    <a:bodyPr/>
                    <a:lstStyle/>
                    <a:p>
                      <a:r>
                        <a:rPr lang="en-US" dirty="0">
                          <a:latin typeface="Sans Serif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Translate the pseudo code into real code and evaluate the tool to determine if any new vulnerabilities arise after modifying the existing tool.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Verify the effectiveness of the improvements made to the tool by testing it on smart contracts.</a:t>
                      </a:r>
                      <a:endParaRPr lang="en-US" dirty="0">
                        <a:latin typeface="Sans Seri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ns Serif"/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0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9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0158-6A81-59CA-B9B6-8C1CAC6E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i="0" dirty="0">
                <a:solidFill>
                  <a:srgbClr val="24292F"/>
                </a:solidFill>
                <a:effectLst/>
                <a:latin typeface="Sans Serif"/>
              </a:rPr>
              <a:t>Issue #981:</a:t>
            </a:r>
            <a:r>
              <a:rPr lang="en-US" sz="2400" b="1" dirty="0">
                <a:solidFill>
                  <a:srgbClr val="24292F"/>
                </a:solidFill>
                <a:latin typeface="Sans Serif"/>
              </a:rPr>
              <a:t> </a:t>
            </a:r>
            <a:r>
              <a:rPr lang="en-US" sz="2400" dirty="0">
                <a:latin typeface="Sans Serif"/>
              </a:rPr>
              <a:t>Lack of checks by missing-zero-check detector in parent contract's constructor</a:t>
            </a:r>
            <a:r>
              <a:rPr lang="en-US" sz="2400" dirty="0">
                <a:ea typeface="+mj-lt"/>
                <a:cs typeface="+mj-lt"/>
              </a:rPr>
              <a:t>[8]</a:t>
            </a:r>
            <a:endParaRPr lang="en-US" sz="2400" dirty="0">
              <a:latin typeface="Sans Serif"/>
            </a:endParaRPr>
          </a:p>
          <a:p>
            <a:endParaRPr lang="en-US" sz="2400" b="1" dirty="0">
              <a:solidFill>
                <a:srgbClr val="24292F"/>
              </a:solidFill>
              <a:latin typeface="Sans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9003-47A0-EC1E-635A-9C6C16148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b="0" i="0" dirty="0">
                <a:solidFill>
                  <a:srgbClr val="24292F"/>
                </a:solidFill>
                <a:effectLst/>
                <a:latin typeface="Sans Serif"/>
              </a:rPr>
              <a:t>“missing-zero-check” detector doesn't seem to check the arguments for constructor of parent contracts.</a:t>
            </a:r>
            <a:r>
              <a:rPr lang="en-US" dirty="0">
                <a:solidFill>
                  <a:srgbClr val="24292F"/>
                </a:solidFill>
                <a:latin typeface="Sans Serif"/>
              </a:rPr>
              <a:t> </a:t>
            </a:r>
            <a:endParaRPr lang="en-US">
              <a:solidFill>
                <a:srgbClr val="000000"/>
              </a:solidFill>
              <a:latin typeface="Sans Serif"/>
            </a:endParaRPr>
          </a:p>
          <a:p>
            <a:pPr algn="l"/>
            <a:r>
              <a:rPr lang="en-US" b="0" i="0" dirty="0">
                <a:solidFill>
                  <a:srgbClr val="24292F"/>
                </a:solidFill>
                <a:effectLst/>
                <a:latin typeface="Sans Serif"/>
              </a:rPr>
              <a:t>Even if the parent contract's constructor has zero-access checks &amp; the child contract is using the same variable, it's gets flagged.</a:t>
            </a:r>
            <a:r>
              <a:rPr lang="en-US" b="0" i="0" dirty="0">
                <a:solidFill>
                  <a:srgbClr val="0563C1"/>
                </a:solidFill>
                <a:effectLst/>
                <a:latin typeface="Sans Serif"/>
              </a:rPr>
              <a:t> </a:t>
            </a:r>
            <a:r>
              <a:rPr lang="en-US" b="0" i="0" u="sng" strike="noStrike" dirty="0">
                <a:solidFill>
                  <a:srgbClr val="0000FF"/>
                </a:solidFill>
                <a:effectLst/>
                <a:latin typeface="Sans Serif"/>
                <a:hlinkClick r:id="rId2"/>
              </a:rPr>
              <a:t>[8]</a:t>
            </a:r>
            <a:r>
              <a:rPr lang="en-US" b="0" i="0" dirty="0">
                <a:solidFill>
                  <a:srgbClr val="24292F"/>
                </a:solidFill>
                <a:effectLst/>
                <a:latin typeface="Sans Serif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ans Serif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1CFB7-7420-B650-1676-63694AC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454" y="5541521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576CC-5B0D-FC8B-5A8C-C32F7469407E}"/>
              </a:ext>
            </a:extLst>
          </p:cNvPr>
          <p:cNvSpPr txBox="1"/>
          <p:nvPr/>
        </p:nvSpPr>
        <p:spPr>
          <a:xfrm>
            <a:off x="4511824" y="5710471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24292F"/>
                </a:solidFill>
                <a:effectLst/>
                <a:latin typeface="Times New Roman" panose="02020603050405020304" pitchFamily="18" charset="0"/>
              </a:rPr>
              <a:t>Copy-paste from github</a:t>
            </a:r>
            <a:r>
              <a:rPr lang="en-US" sz="1800" b="0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[8]</a:t>
            </a:r>
            <a:r>
              <a:rPr lang="en-US" sz="1800" b="0" i="0">
                <a:solidFill>
                  <a:srgbClr val="24292F"/>
                </a:solidFill>
                <a:effectLst/>
                <a:latin typeface="Times New Roman" panose="02020603050405020304" pitchFamily="18" charset="0"/>
              </a:rPr>
              <a:t> </a:t>
            </a:r>
            <a:br>
              <a:rPr lang="en-US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3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81EF-0A15-AF6E-008A-5302645B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313835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ans Serif"/>
              </a:rPr>
              <a:t>Code: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BA2E-48CF-06F4-C782-25E50FC74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440" y="1484784"/>
            <a:ext cx="9603275" cy="1557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ans Serif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DFE83-D3FF-2F42-FF77-E1160C7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5589240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CFFC8-BB9C-F009-7D99-408B8150A4A5}"/>
              </a:ext>
            </a:extLst>
          </p:cNvPr>
          <p:cNvSpPr txBox="1"/>
          <p:nvPr/>
        </p:nvSpPr>
        <p:spPr>
          <a:xfrm>
            <a:off x="2586539" y="5769652"/>
            <a:ext cx="94330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latin typeface="Sans Serif"/>
              </a:rPr>
              <a:t>Figure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</a:t>
            </a:r>
            <a:r>
              <a:rPr lang="en-US" sz="1800" b="1" dirty="0">
                <a:solidFill>
                  <a:srgbClr val="00B050"/>
                </a:solidFill>
                <a:latin typeface="Sans Seri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]</a:t>
            </a:r>
          </a:p>
          <a:p>
            <a:endParaRPr lang="en-US" dirty="0"/>
          </a:p>
        </p:txBody>
      </p:sp>
      <p:pic>
        <p:nvPicPr>
          <p:cNvPr id="5" name="Picture 2" descr="Text&#10;&#10;Description automatically generated">
            <a:extLst>
              <a:ext uri="{FF2B5EF4-FFF2-40B4-BE49-F238E27FC236}">
                <a16:creationId xmlns:a16="http://schemas.microsoft.com/office/drawing/2014/main" id="{D2041F14-B0EB-9ECA-D6CA-F2403C62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971" y="716199"/>
            <a:ext cx="11102291" cy="505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04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E48D8-C5BA-120E-8FE5-84477DAF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560" y="5517232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0761B-17B2-C4E9-1790-7B172895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717121"/>
            <a:ext cx="11626021" cy="286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73978-D3DE-9EBF-0204-907D0CEABCE1}"/>
              </a:ext>
            </a:extLst>
          </p:cNvPr>
          <p:cNvSpPr txBox="1"/>
          <p:nvPr/>
        </p:nvSpPr>
        <p:spPr>
          <a:xfrm>
            <a:off x="3047592" y="4594203"/>
            <a:ext cx="94330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>
                <a:latin typeface="Sans Serif"/>
              </a:rPr>
              <a:t>Figure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[</a:t>
            </a:r>
            <a:r>
              <a:rPr lang="en-US" sz="1800" b="1" dirty="0">
                <a:solidFill>
                  <a:srgbClr val="00B050"/>
                </a:solidFill>
                <a:latin typeface="Sans 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https://github.com/crytic/slither/issues/981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ns Serif"/>
              </a:rPr>
              <a:t>]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C19A8F-415C-A58B-C73E-27ECE00723C3}"/>
              </a:ext>
            </a:extLst>
          </p:cNvPr>
          <p:cNvSpPr txBox="1">
            <a:spLocks/>
          </p:cNvSpPr>
          <p:nvPr/>
        </p:nvSpPr>
        <p:spPr>
          <a:xfrm>
            <a:off x="330991" y="670048"/>
            <a:ext cx="9603275" cy="10492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b="1" dirty="0">
                <a:solidFill>
                  <a:srgbClr val="24292F"/>
                </a:solidFill>
                <a:latin typeface="Sans Serif"/>
              </a:rPr>
              <a:t>Output</a:t>
            </a:r>
          </a:p>
          <a:p>
            <a:pPr fontAlgn="base"/>
            <a:endParaRPr lang="en-US" dirty="0">
              <a:latin typeface="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44276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E48D8-C5BA-120E-8FE5-84477DAF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560" y="5517232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1028" name="Picture 4" descr="Text&#10;&#10;Description automatically generated">
            <a:extLst>
              <a:ext uri="{FF2B5EF4-FFF2-40B4-BE49-F238E27FC236}">
                <a16:creationId xmlns:a16="http://schemas.microsoft.com/office/drawing/2014/main" id="{668F984D-D51E-6ACA-76B0-A0BF196F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1" y="116632"/>
            <a:ext cx="10892139" cy="597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9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B355-D830-F3D9-FAE4-700AE1B8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ans Serif"/>
                <a:ea typeface="+mj-lt"/>
                <a:cs typeface="+mj-lt"/>
              </a:rPr>
              <a:t>Enhancing Missing Zero-Check Detector to Include Inheritance Hierarchy</a:t>
            </a:r>
            <a:r>
              <a:rPr lang="en-US" dirty="0">
                <a:latin typeface="Gill Sans MT"/>
                <a:ea typeface="+mj-lt"/>
                <a:cs typeface="+mj-lt"/>
              </a:rPr>
              <a:t>[15]</a:t>
            </a:r>
            <a:endParaRPr lang="en-US" dirty="0">
              <a:latin typeface="Sans Serif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B25F1-F92F-D21B-E88F-707F92ADA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ans Serif"/>
                <a:ea typeface="+mn-lt"/>
                <a:cs typeface="+mn-lt"/>
              </a:rPr>
              <a:t>Missing zero-check detector, as originally implemented, does not consider the inheritance hierarchy and checks for zero-address validation only within the context of the current contract.</a:t>
            </a:r>
          </a:p>
          <a:p>
            <a:r>
              <a:rPr lang="en-US">
                <a:ea typeface="+mn-lt"/>
                <a:cs typeface="+mn-lt"/>
              </a:rPr>
              <a:t>By considering the inheritance hierarchy, the implementation will avoid flagging issues in child contracts when the zero-address validation is already handled in a parent contract's constructor</a:t>
            </a:r>
          </a:p>
          <a:p>
            <a:r>
              <a:rPr lang="en-US">
                <a:ea typeface="+mn-lt"/>
                <a:cs typeface="+mn-lt"/>
              </a:rPr>
              <a:t>Considering inheritance hierarchy streamlines the code analysis, reducing false positives and enhancing the overall efficiency of the zero-address validation detector.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53982-F4E6-B678-DF94-0F732868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2143" y="5476806"/>
            <a:ext cx="811019" cy="503578"/>
          </a:xfrm>
        </p:spPr>
        <p:txBody>
          <a:bodyPr/>
          <a:lstStyle/>
          <a:p>
            <a:fld id="{80F073CC-40D5-4B23-8DF0-9BD0A0C12F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CB8D-1A16-4AD2-8046-3CFA3CA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82743"/>
            <a:ext cx="9603275" cy="1049235"/>
          </a:xfrm>
        </p:spPr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FDB4-B8BE-1FF5-2C25-A3DC324C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88840"/>
            <a:ext cx="10333054" cy="44376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buSzPts val="1100"/>
              <a:buFont typeface="Arial" panose="020B0502020104020203"/>
              <a:buChar char="•"/>
            </a:pPr>
            <a:r>
              <a:rPr lang="en-US" sz="2800" dirty="0">
                <a:effectLst/>
                <a:latin typeface="Sans Serif"/>
                <a:ea typeface="+mn-lt"/>
                <a:cs typeface="+mn-lt"/>
              </a:rPr>
              <a:t>Define a helper function </a:t>
            </a:r>
            <a:r>
              <a:rPr lang="en-US" sz="2800" b="1" dirty="0" err="1">
                <a:effectLst/>
                <a:latin typeface="Sans Serif"/>
                <a:ea typeface="Calibri" panose="020F0502020204030204" pitchFamily="34" charset="0"/>
                <a:cs typeface="Times New Roman"/>
              </a:rPr>
              <a:t>check_parent_constructors</a:t>
            </a:r>
            <a:r>
              <a:rPr lang="en-US" sz="2800" b="1" dirty="0">
                <a:effectLst/>
                <a:latin typeface="Sans Serif"/>
                <a:ea typeface="Calibri" panose="020F0502020204030204" pitchFamily="34" charset="0"/>
                <a:cs typeface="Times New Roman"/>
              </a:rPr>
              <a:t>(variable, </a:t>
            </a:r>
            <a:r>
              <a:rPr lang="en-US" sz="2800" b="1" dirty="0" err="1">
                <a:effectLst/>
                <a:latin typeface="Sans Serif"/>
                <a:ea typeface="Calibri" panose="020F0502020204030204" pitchFamily="34" charset="0"/>
                <a:cs typeface="Times New Roman"/>
              </a:rPr>
              <a:t>child_constructor</a:t>
            </a:r>
            <a:r>
              <a:rPr lang="en-US" sz="2800" b="1" dirty="0">
                <a:latin typeface="Sans Serif"/>
                <a:ea typeface="Calibri" panose="020F0502020204030204" pitchFamily="34" charset="0"/>
                <a:cs typeface="Times New Roman"/>
              </a:rPr>
              <a:t>)</a:t>
            </a:r>
            <a:r>
              <a:rPr lang="en-US" sz="2800" dirty="0">
                <a:latin typeface="Sans Serif"/>
                <a:ea typeface="+mn-lt"/>
                <a:cs typeface="+mn-lt"/>
              </a:rPr>
              <a:t>:</a:t>
            </a:r>
            <a:endParaRPr lang="en-US" sz="2800">
              <a:latin typeface="Sans Serif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SzPts val="1100"/>
              <a:buFont typeface="Arial" panose="020B0502020104020203"/>
              <a:buChar char="•"/>
            </a:pPr>
            <a:r>
              <a:rPr lang="en-US" sz="2800" dirty="0">
                <a:latin typeface="Sans Serif"/>
                <a:ea typeface="+mn-lt"/>
                <a:cs typeface="+mn-lt"/>
              </a:rPr>
              <a:t> a. </a:t>
            </a:r>
            <a:r>
              <a:rPr lang="en-US" sz="2800" dirty="0">
                <a:effectLst/>
                <a:latin typeface="Sans Serif"/>
                <a:ea typeface="+mn-lt"/>
                <a:cs typeface="+mn-lt"/>
              </a:rPr>
              <a:t>For each parent in </a:t>
            </a:r>
            <a:r>
              <a:rPr lang="en-US" sz="2800" dirty="0" err="1">
                <a:effectLst/>
                <a:latin typeface="Sans Serif"/>
                <a:ea typeface="+mn-lt"/>
                <a:cs typeface="+mn-lt"/>
              </a:rPr>
              <a:t>child_constructor's</a:t>
            </a:r>
            <a:r>
              <a:rPr lang="en-US" sz="2800" dirty="0">
                <a:effectLst/>
                <a:latin typeface="Sans Serif"/>
                <a:ea typeface="+mn-lt"/>
                <a:cs typeface="+mn-lt"/>
              </a:rPr>
              <a:t> inheritance chain:</a:t>
            </a:r>
            <a:r>
              <a:rPr lang="en-US" sz="2800" dirty="0">
                <a:latin typeface="Sans Serif"/>
                <a:ea typeface="+mn-lt"/>
                <a:cs typeface="+mn-lt"/>
              </a:rPr>
              <a:t> </a:t>
            </a:r>
            <a:r>
              <a:rPr lang="en-US" sz="2800" dirty="0" err="1">
                <a:latin typeface="Sans Serif"/>
                <a:ea typeface="+mn-lt"/>
                <a:cs typeface="+mn-lt"/>
              </a:rPr>
              <a:t>i</a:t>
            </a:r>
            <a:r>
              <a:rPr lang="en-US" sz="2800" dirty="0">
                <a:latin typeface="Sans Serif"/>
                <a:ea typeface="+mn-lt"/>
                <a:cs typeface="+mn-lt"/>
              </a:rPr>
              <a:t>. </a:t>
            </a:r>
            <a:r>
              <a:rPr lang="en-US" sz="2800" dirty="0">
                <a:effectLst/>
                <a:latin typeface="Sans Serif"/>
                <a:ea typeface="+mn-lt"/>
                <a:cs typeface="+mn-lt"/>
              </a:rPr>
              <a:t>If the parent has a constructor:</a:t>
            </a:r>
            <a:r>
              <a:rPr lang="en-US" sz="2800" dirty="0">
                <a:latin typeface="Sans Serif"/>
                <a:ea typeface="+mn-lt"/>
                <a:cs typeface="+mn-lt"/>
              </a:rPr>
              <a:t> </a:t>
            </a:r>
          </a:p>
          <a:p>
            <a:pPr>
              <a:lnSpc>
                <a:spcPct val="107000"/>
              </a:lnSpc>
              <a:spcBef>
                <a:spcPts val="0"/>
              </a:spcBef>
              <a:buSzPts val="1100"/>
              <a:buFont typeface="Arial" panose="020B0502020104020203"/>
              <a:buChar char="•"/>
            </a:pPr>
            <a:r>
              <a:rPr lang="en-US" sz="2800" dirty="0">
                <a:latin typeface="Sans Serif"/>
                <a:ea typeface="+mn-lt"/>
                <a:cs typeface="+mn-lt"/>
              </a:rPr>
              <a:t>1. </a:t>
            </a:r>
            <a:r>
              <a:rPr lang="en-US" sz="2800" dirty="0">
                <a:effectLst/>
                <a:latin typeface="Sans Serif"/>
                <a:ea typeface="+mn-lt"/>
                <a:cs typeface="+mn-lt"/>
              </a:rPr>
              <a:t>Check if the zero-address validation is performed for the given variable in the parent constructor.</a:t>
            </a:r>
            <a:r>
              <a:rPr lang="en-US" sz="2800" dirty="0">
                <a:latin typeface="Sans Serif"/>
                <a:ea typeface="+mn-lt"/>
                <a:cs typeface="+mn-lt"/>
              </a:rPr>
              <a:t> </a:t>
            </a:r>
          </a:p>
          <a:p>
            <a:pPr>
              <a:lnSpc>
                <a:spcPct val="107000"/>
              </a:lnSpc>
              <a:spcBef>
                <a:spcPts val="0"/>
              </a:spcBef>
              <a:buSzPts val="1100"/>
              <a:buFont typeface="Arial" panose="020B0502020104020203"/>
              <a:buChar char="•"/>
            </a:pPr>
            <a:r>
              <a:rPr lang="en-US" sz="2800" dirty="0">
                <a:latin typeface="Sans Serif"/>
                <a:ea typeface="+mn-lt"/>
                <a:cs typeface="+mn-lt"/>
              </a:rPr>
              <a:t>2. </a:t>
            </a:r>
            <a:r>
              <a:rPr lang="en-US" sz="2800" dirty="0">
                <a:effectLst/>
                <a:latin typeface="Sans Serif"/>
                <a:ea typeface="+mn-lt"/>
                <a:cs typeface="+mn-lt"/>
              </a:rPr>
              <a:t>If the validation is found, return True</a:t>
            </a:r>
            <a:r>
              <a:rPr lang="en-US" sz="2800" dirty="0">
                <a:latin typeface="Sans Serif"/>
                <a:ea typeface="+mn-lt"/>
                <a:cs typeface="+mn-lt"/>
              </a:rPr>
              <a:t>. 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buSzPts val="1100"/>
              <a:buFont typeface="Arial" panose="020B0502020104020203"/>
              <a:buChar char="•"/>
            </a:pPr>
            <a:r>
              <a:rPr lang="en-US" sz="2800" dirty="0">
                <a:latin typeface="Sans Serif"/>
                <a:ea typeface="+mn-lt"/>
                <a:cs typeface="+mn-lt"/>
              </a:rPr>
              <a:t>b. </a:t>
            </a:r>
            <a:r>
              <a:rPr lang="en-US" sz="2800" dirty="0">
                <a:effectLst/>
                <a:latin typeface="Sans Serif"/>
                <a:ea typeface="+mn-lt"/>
                <a:cs typeface="+mn-lt"/>
              </a:rPr>
              <a:t>Return False if no validation is found in parent constructors.</a:t>
            </a:r>
            <a:endParaRPr lang="en-US" sz="2800">
              <a:latin typeface="Sans Serif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buSzPts val="1100"/>
              <a:buAutoNum type="arabicParenR"/>
            </a:pPr>
            <a:endParaRPr lang="en-US" sz="6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4B410-7818-94C3-1C89-45284396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643" y="5550890"/>
            <a:ext cx="811019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80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835</TotalTime>
  <Words>1084</Words>
  <Application>Microsoft Office PowerPoint</Application>
  <PresentationFormat>Widescreen</PresentationFormat>
  <Paragraphs>174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CSE 6324 Advanced Topics in Software Engineering </vt:lpstr>
      <vt:lpstr>Outline</vt:lpstr>
      <vt:lpstr>Project plan</vt:lpstr>
      <vt:lpstr>Issue #981: Lack of checks by missing-zero-check detector in parent contract's constructor[8] </vt:lpstr>
      <vt:lpstr>Code:</vt:lpstr>
      <vt:lpstr>PowerPoint Presentation</vt:lpstr>
      <vt:lpstr>PowerPoint Presentation</vt:lpstr>
      <vt:lpstr>Enhancing Missing Zero-Check Detector to Include Inheritance Hierarchy[15]</vt:lpstr>
      <vt:lpstr>Pseudo CODE</vt:lpstr>
      <vt:lpstr>Pseudo CODE</vt:lpstr>
      <vt:lpstr>Risks AND SOLUTIONS</vt:lpstr>
      <vt:lpstr>Risks AND SOLUTIONS</vt:lpstr>
      <vt:lpstr>Customer and Users</vt:lpstr>
      <vt:lpstr>Github link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worker</dc:creator>
  <cp:lastModifiedBy>Sampath Kumar Medipudi</cp:lastModifiedBy>
  <cp:revision>192</cp:revision>
  <dcterms:modified xsi:type="dcterms:W3CDTF">2023-04-04T04:43:30Z</dcterms:modified>
</cp:coreProperties>
</file>