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2" r:id="rId3"/>
    <p:sldId id="271" r:id="rId4"/>
    <p:sldId id="290" r:id="rId5"/>
    <p:sldId id="269" r:id="rId6"/>
    <p:sldId id="284" r:id="rId7"/>
    <p:sldId id="289" r:id="rId8"/>
    <p:sldId id="279" r:id="rId9"/>
    <p:sldId id="281" r:id="rId10"/>
    <p:sldId id="287" r:id="rId11"/>
    <p:sldId id="270" r:id="rId12"/>
    <p:sldId id="286" r:id="rId13"/>
    <p:sldId id="277" r:id="rId14"/>
    <p:sldId id="278" r:id="rId15"/>
    <p:sldId id="273" r:id="rId16"/>
    <p:sldId id="275" r:id="rId17"/>
  </p:sldIdLst>
  <p:sldSz cx="12192000" cy="6858000"/>
  <p:notesSz cx="12192000" cy="6858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>
      <p:cViewPr varScale="1">
        <p:scale>
          <a:sx n="78" d="100"/>
          <a:sy n="78" d="100"/>
        </p:scale>
        <p:origin x="730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D2214-5568-9D3C-9F70-DF960FA5F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32304-A6C3-A994-B52C-483E59585F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67AAF-A3AB-4C4C-B977-DCBF0AF2F5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B12B-0665-DEE1-2AAA-D99969ED4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507FE-6CC3-70BE-FB13-6D22895613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B1C3-F408-438C-B663-8FFE1E53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A3B6-A96A-4760-8EC3-113EA43F8F7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0A02-23E1-4560-9B62-3ADCE0D8E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07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785-B2C4-498C-B890-2B92A01AF99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C91-F261-4D43-AE86-ECF5B5CB8104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47B9-64FB-488D-A475-E3F995138EF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8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D579-7B69-486B-9D89-DC36226AD3BC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18FB-06A4-4CE6-AB27-897E317601A4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682B-31B2-4941-AFB9-F1D59B6D371E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8752-31D7-4AC8-937C-E48D1C2E3CC7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E6E7-B6D1-4CFE-B52D-D7827F3F3622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450-8624-4ACD-A0FB-B7E0AD2069D6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7F3-9904-4D79-B4B6-A22715B271DC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46F-4128-4664-BBA6-1A241FDAB9FA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818440-032B-4A70-B619-9B06A4C5D888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7D7B-9099-44F7-B344-4AAC6707DD91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ath2901/6324-Project#6324-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rytic/slither/issues/981" TargetMode="External"/><Relationship Id="rId3" Type="http://schemas.openxmlformats.org/officeDocument/2006/relationships/hyperlink" Target="https://www.visual-paradigm.com/guide/uml-unified-modeling-language/what-is-use-case-diagram/" TargetMode="External"/><Relationship Id="rId7" Type="http://schemas.openxmlformats.org/officeDocument/2006/relationships/hyperlink" Target="https://www.linkedin.com/pulse/how-secure-smart-contracts-slither-damilare-d-fagbemi/?trk=pulse-article_more-articles_related-content-c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coinmonks/automated-smart-contract-security-review-with-slither-1834e9613b01" TargetMode="External"/><Relationship Id="rId5" Type="http://schemas.openxmlformats.org/officeDocument/2006/relationships/hyperlink" Target="https://doi.org/10.48550/arXiv.1809.02702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doi.org/10.48550/arXiv.1908.09878" TargetMode="External"/><Relationship Id="rId9" Type="http://schemas.openxmlformats.org/officeDocument/2006/relationships/hyperlink" Target="https://app.diagrams.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tic/slither/issues/981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rytic/slither/issues/98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issues/98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F9E9-B973-5C88-8FCD-C8FA1FBB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0" y="1817370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3600" dirty="0">
                <a:latin typeface="Sans Serif"/>
                <a:ea typeface="+mn-ea"/>
                <a:cs typeface="+mn-cs"/>
              </a:rPr>
              <a:t>CSE 6324 Advanced Topics in Software Engineering</a:t>
            </a:r>
            <a:b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BE0-2391-104F-D123-028E37C0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ans Serif"/>
              </a:rPr>
              <a:t>By Team 8:</a:t>
            </a:r>
          </a:p>
          <a:p>
            <a:pPr marL="0"/>
            <a:endParaRPr lang="en-US" dirty="0"/>
          </a:p>
          <a:p>
            <a:pPr marL="0"/>
            <a:r>
              <a:rPr lang="en-US" dirty="0">
                <a:latin typeface="Sans Serif"/>
              </a:rPr>
              <a:t>SAI NIKHIL KANCHUKATLA(1002034488)</a:t>
            </a:r>
          </a:p>
          <a:p>
            <a:pPr marL="0"/>
            <a:r>
              <a:rPr lang="en-US" dirty="0">
                <a:latin typeface="Sans Serif"/>
              </a:rPr>
              <a:t>SAMPATH KUMAR MEDIPUDI(1002032901)</a:t>
            </a:r>
          </a:p>
          <a:p>
            <a:pPr marL="0"/>
            <a:r>
              <a:rPr lang="en-US" dirty="0">
                <a:latin typeface="Sans Serif"/>
              </a:rPr>
              <a:t>SAI KRISHNAM RAJU BHUPATHIRAJU(1002019782)</a:t>
            </a:r>
          </a:p>
          <a:p>
            <a:pPr marL="0"/>
            <a:r>
              <a:rPr lang="en-US" dirty="0">
                <a:latin typeface="Sans Serif"/>
              </a:rPr>
              <a:t>FARAZ SHAIK AHMAR(1002035224)</a:t>
            </a:r>
          </a:p>
          <a:p>
            <a:pPr mar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53799-11E7-96D2-9FD0-1124432D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292905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680EA8-D2CC-ED3C-F62F-93609B18A4A5}"/>
              </a:ext>
            </a:extLst>
          </p:cNvPr>
          <p:cNvSpPr txBox="1">
            <a:spLocks/>
          </p:cNvSpPr>
          <p:nvPr/>
        </p:nvSpPr>
        <p:spPr>
          <a:xfrm>
            <a:off x="930088" y="4833987"/>
            <a:ext cx="7128792" cy="112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48D8-C5BA-120E-8FE5-84477DA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 descr="Text&#10;&#10;Description automatically generated">
            <a:extLst>
              <a:ext uri="{FF2B5EF4-FFF2-40B4-BE49-F238E27FC236}">
                <a16:creationId xmlns:a16="http://schemas.microsoft.com/office/drawing/2014/main" id="{668F984D-D51E-6ACA-76B0-A0BF196F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116632"/>
            <a:ext cx="10892139" cy="59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9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DF3-4924-A465-EBDE-7565A01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Risks AND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A6EE3F-955D-AB1E-4564-51C6957C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40384"/>
              </p:ext>
            </p:extLst>
          </p:nvPr>
        </p:nvGraphicFramePr>
        <p:xfrm>
          <a:off x="551384" y="1268761"/>
          <a:ext cx="11017224" cy="4688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474">
                  <a:extLst>
                    <a:ext uri="{9D8B030D-6E8A-4147-A177-3AD203B41FA5}">
                      <a16:colId xmlns:a16="http://schemas.microsoft.com/office/drawing/2014/main" val="485742759"/>
                    </a:ext>
                  </a:extLst>
                </a:gridCol>
                <a:gridCol w="2163290">
                  <a:extLst>
                    <a:ext uri="{9D8B030D-6E8A-4147-A177-3AD203B41FA5}">
                      <a16:colId xmlns:a16="http://schemas.microsoft.com/office/drawing/2014/main" val="677426995"/>
                    </a:ext>
                  </a:extLst>
                </a:gridCol>
                <a:gridCol w="3121047">
                  <a:extLst>
                    <a:ext uri="{9D8B030D-6E8A-4147-A177-3AD203B41FA5}">
                      <a16:colId xmlns:a16="http://schemas.microsoft.com/office/drawing/2014/main" val="714283729"/>
                    </a:ext>
                  </a:extLst>
                </a:gridCol>
                <a:gridCol w="2248413">
                  <a:extLst>
                    <a:ext uri="{9D8B030D-6E8A-4147-A177-3AD203B41FA5}">
                      <a16:colId xmlns:a16="http://schemas.microsoft.com/office/drawing/2014/main" val="1015437058"/>
                    </a:ext>
                  </a:extLst>
                </a:gridCol>
              </a:tblGrid>
              <a:tr h="3458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Risks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Major/Minor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Solution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Current Status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4053342491"/>
                  </a:ext>
                </a:extLst>
              </a:tr>
              <a:tr h="1414738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Installation of Slither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(Configuration and setup)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Major risk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P = 20% and  E = 20 , so extra 4 hrs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For new users to reduce this risk, it's crucial that they thoroughly read the Slither team's documentation.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Completed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5047"/>
                  </a:ext>
                </a:extLst>
              </a:tr>
              <a:tr h="1513566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Unfamiliarity with the tool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Minor risk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P = 30% and  E = 10, so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extra 3 hrs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It's crucial for new users to read the material given by the Slither team in order to lower this risk and watch the handson videos on youtube.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Completed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86819"/>
                  </a:ext>
                </a:extLst>
              </a:tr>
              <a:tr h="1414738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Installation of dependencies(Python)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Minor risk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P = 15% and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E = 10, so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extra 1.5 hrs 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Users face difficult in setting up compatable version of python to run slither.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Completed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579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DF3-4924-A465-EBDE-7565A01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Risks AND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A6EE3F-955D-AB1E-4564-51C6957C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99599"/>
              </p:ext>
            </p:extLst>
          </p:nvPr>
        </p:nvGraphicFramePr>
        <p:xfrm>
          <a:off x="623392" y="1772817"/>
          <a:ext cx="11305258" cy="3456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5572">
                  <a:extLst>
                    <a:ext uri="{9D8B030D-6E8A-4147-A177-3AD203B41FA5}">
                      <a16:colId xmlns:a16="http://schemas.microsoft.com/office/drawing/2014/main" val="485742759"/>
                    </a:ext>
                  </a:extLst>
                </a:gridCol>
                <a:gridCol w="2219847">
                  <a:extLst>
                    <a:ext uri="{9D8B030D-6E8A-4147-A177-3AD203B41FA5}">
                      <a16:colId xmlns:a16="http://schemas.microsoft.com/office/drawing/2014/main" val="677426995"/>
                    </a:ext>
                  </a:extLst>
                </a:gridCol>
                <a:gridCol w="3202643">
                  <a:extLst>
                    <a:ext uri="{9D8B030D-6E8A-4147-A177-3AD203B41FA5}">
                      <a16:colId xmlns:a16="http://schemas.microsoft.com/office/drawing/2014/main" val="714283729"/>
                    </a:ext>
                  </a:extLst>
                </a:gridCol>
                <a:gridCol w="2307196">
                  <a:extLst>
                    <a:ext uri="{9D8B030D-6E8A-4147-A177-3AD203B41FA5}">
                      <a16:colId xmlns:a16="http://schemas.microsoft.com/office/drawing/2014/main" val="1015437058"/>
                    </a:ext>
                  </a:extLst>
                </a:gridCol>
              </a:tblGrid>
              <a:tr h="339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Risks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Major/Minor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Solution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ans Serif"/>
                        </a:rPr>
                        <a:t>Current Status</a:t>
                      </a:r>
                      <a:endParaRPr lang="en-US" sz="90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/>
                </a:tc>
                <a:extLst>
                  <a:ext uri="{0D108BD9-81ED-4DB2-BD59-A6C34878D82A}">
                    <a16:rowId xmlns:a16="http://schemas.microsoft.com/office/drawing/2014/main" val="4053342491"/>
                  </a:ext>
                </a:extLst>
              </a:tr>
              <a:tr h="1485489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Failure to meet iteration targets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Major risk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P = 30% and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E = 15 , so </a:t>
                      </a:r>
                      <a:endParaRPr lang="en-US" b="0" i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extra 4.5 hrs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The idea is to divide the work evenly and work together in a group meeting following each session or on weekends.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In progress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86819"/>
                  </a:ext>
                </a:extLst>
              </a:tr>
              <a:tr h="163148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Logic failure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Major risk </a:t>
                      </a:r>
                      <a:endParaRPr lang="en-US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P = 30% and </a:t>
                      </a:r>
                      <a:endParaRPr lang="en-US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E = 20, so </a:t>
                      </a:r>
                      <a:endParaRPr lang="en-US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extra 6 </a:t>
                      </a:r>
                      <a:r>
                        <a:rPr lang="en-US" sz="1400" b="0" i="0" dirty="0" err="1">
                          <a:effectLst/>
                          <a:latin typeface="Times New Roman" panose="02020603050405020304" pitchFamily="18" charset="0"/>
                        </a:rPr>
                        <a:t>hrs</a:t>
                      </a:r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>
                          <a:effectLst/>
                          <a:latin typeface="Times New Roman" panose="02020603050405020304" pitchFamily="18" charset="0"/>
                        </a:rPr>
                        <a:t>The danger can be mitigated by thoroughly testing and debugging the code.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b="0" i="0" dirty="0">
                          <a:effectLst/>
                          <a:latin typeface="Times New Roman" panose="02020603050405020304" pitchFamily="18" charset="0"/>
                        </a:rPr>
                        <a:t>In progress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579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6F23-4CD7-9152-BEDB-CF85A4A7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 Serif"/>
              </a:rPr>
              <a:t>Customer and Users</a:t>
            </a:r>
            <a:endParaRPr lang="en-IN" b="1" dirty="0"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D943-D090-373F-E747-BC88F0DD1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Block chain Developers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Block chain organizations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Researchers 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Security Researchers</a:t>
            </a:r>
            <a:endParaRPr lang="en-US" sz="2400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Sans Serif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0F07C-5721-75E0-8F0B-9274436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6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9917-0941-8941-B9A4-FA2EDDFE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21378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dirty="0" err="1">
                <a:latin typeface="Sans Serif"/>
              </a:rPr>
              <a:t>Github</a:t>
            </a:r>
            <a:r>
              <a:rPr lang="en-US" sz="2400" dirty="0">
                <a:latin typeface="Sans Serif"/>
              </a:rPr>
              <a:t>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EB9D-BDDC-DEAB-3E36-28C174FD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480" y="1289890"/>
            <a:ext cx="6083707" cy="364566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800" u="sng" cap="all" dirty="0">
                <a:solidFill>
                  <a:srgbClr val="00B050"/>
                </a:solidFill>
                <a:hlinkClick r:id="rId3" tooltip="https://github.com/PavanKumarChaparla/ADV-TOPICS-IN-SE-CSE-63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https://github.com/Sampath2901/6324-Project#6324-project</a:t>
            </a:r>
            <a:endParaRPr lang="en-US" sz="1800" cap="all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7FF4-A105-2E51-1250-DC88372E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2237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13B9-EFBE-E5C9-FE47-B70AD27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49417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References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69CADE3-4AAA-4BBE-DDED-282A549F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6688" y="1100779"/>
            <a:ext cx="11521280" cy="47044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[1]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https://www.visual-paradigm.com/guide/uml-unified-modeling-language/what-is-use-case-diagram/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[2]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https://doi.org/10.48550/arXiv.1908.09878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[3]</a:t>
            </a:r>
            <a:r>
              <a:rPr lang="en-US" sz="17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https://doi.org/10.48550/arXiv.1809.02702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[4] </a:t>
            </a:r>
            <a:r>
              <a:rPr lang="en-US" sz="17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https://github.com/crytic/slither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[5] </a:t>
            </a:r>
            <a:r>
              <a:rPr lang="en-US" sz="17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https://blog.trailofbits.com/2018/10/19/slither-a-solidity-static-analysis-framework/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[6]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https://medium.com/coinmonks/automated-smart-contract-security-review-with-slither-1834e9613b01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[7]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https://www.linkedin.com/pulse/how-secure-smart-contracts-slither-damilare-d-fagbemi/?trk=pulse-article_more-articles_related-content-card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[8]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7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 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pPr algn="l" rtl="0" fontAlgn="base"/>
            <a:r>
              <a:rPr lang="en-US" sz="17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[9] </a:t>
            </a:r>
            <a:r>
              <a:rPr lang="en-US" sz="1700" b="0" i="0" u="sng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r>
              <a:rPr lang="en-US" sz="1700" b="0" i="0" dirty="0">
                <a:solidFill>
                  <a:schemeClr val="accent6">
                    <a:lumMod val="50000"/>
                  </a:schemeClr>
                </a:solidFill>
                <a:effectLst/>
                <a:latin typeface="Sans Serif"/>
              </a:rPr>
              <a:t> </a:t>
            </a:r>
          </a:p>
          <a:p>
            <a:endParaRPr lang="en-US" sz="1700" dirty="0">
              <a:latin typeface="Sans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2ED83-C5D2-5704-63DA-38E12479F01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-1" b="10198"/>
          <a:stretch/>
        </p:blipFill>
        <p:spPr>
          <a:xfrm>
            <a:off x="9794619" y="17348"/>
            <a:ext cx="2376264" cy="2224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0A2A-A296-6CA0-FC6D-61FAE334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7582" y="5514543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9DC4-1C84-3774-BE3D-FECE735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dirty="0">
                <a:latin typeface="Sans Serif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AE01CC-245E-C087-8A31-B864297BD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5D4-3BBB-5417-BFE1-BFCB9D3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6544" y="5654536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F5E1-ADD6-B3C5-264F-F110656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kern="1200" cap="all" dirty="0">
                <a:solidFill>
                  <a:schemeClr val="tx1"/>
                </a:solidFill>
                <a:effectLst/>
                <a:latin typeface="Sans Serif"/>
              </a:rPr>
              <a:t>Outline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592728-3B5F-19A6-922A-06F29BE40822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Project Plan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Specification and Design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Use Case Diagram 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Issue and code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Risks and solutions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Customer and Users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References</a:t>
            </a:r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B46C-B08E-BC1D-6CF6-64833060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44324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D7E-2EA7-4ADB-BA2A-423E1C81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02432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Project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F844D-7B00-76A8-250E-C8743C25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C042CF3-4C03-3842-D5EF-75E1CF285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161049"/>
              </p:ext>
            </p:extLst>
          </p:nvPr>
        </p:nvGraphicFramePr>
        <p:xfrm>
          <a:off x="205948" y="893997"/>
          <a:ext cx="11362660" cy="5016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254">
                  <a:extLst>
                    <a:ext uri="{9D8B030D-6E8A-4147-A177-3AD203B41FA5}">
                      <a16:colId xmlns:a16="http://schemas.microsoft.com/office/drawing/2014/main" val="379993165"/>
                    </a:ext>
                  </a:extLst>
                </a:gridCol>
                <a:gridCol w="6676725">
                  <a:extLst>
                    <a:ext uri="{9D8B030D-6E8A-4147-A177-3AD203B41FA5}">
                      <a16:colId xmlns:a16="http://schemas.microsoft.com/office/drawing/2014/main" val="1298882691"/>
                    </a:ext>
                  </a:extLst>
                </a:gridCol>
                <a:gridCol w="3207681">
                  <a:extLst>
                    <a:ext uri="{9D8B030D-6E8A-4147-A177-3AD203B41FA5}">
                      <a16:colId xmlns:a16="http://schemas.microsoft.com/office/drawing/2014/main" val="670426112"/>
                    </a:ext>
                  </a:extLst>
                </a:gridCol>
              </a:tblGrid>
              <a:tr h="368197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Achieved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40090"/>
                  </a:ext>
                </a:extLst>
              </a:tr>
              <a:tr h="1906557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To gain a deeper understanding of the slither tool, we perform analysis on example smart contracts, providing a practical experience and familiarization with the tool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Set up and configure the slither tool in order to reproduce an identical error message.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Evaluate the issue more comprehensively and devise a plan to address and resolve it.</a:t>
                      </a:r>
                      <a:endParaRPr lang="en-US" sz="11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completed</a:t>
                      </a:r>
                      <a:endParaRPr lang="en-US" dirty="0">
                        <a:latin typeface="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7434"/>
                  </a:ext>
                </a:extLst>
              </a:tr>
              <a:tr h="1255906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Examine the "missing-zero-check" detector, comprehend all its attributes, and grasp its operational flow.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Develop pseudo code that will facilitate the implementation of the improvements we aim to introduce to the slither tool.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2060"/>
                        </a:spcAft>
                        <a:buSzPts val="1200"/>
                        <a:buFont typeface="Symbol" panose="05050102010706020507" pitchFamily="18" charset="2"/>
                        <a:buChar char=""/>
                      </a:pPr>
                      <a:endParaRPr lang="en-US" sz="11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In-progress</a:t>
                      </a:r>
                      <a:endParaRPr lang="en-US" dirty="0">
                        <a:latin typeface="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50576"/>
                  </a:ext>
                </a:extLst>
              </a:tr>
              <a:tr h="1452615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Translate the pseudo code into real code and evaluate the tool to determine if any new vulnerabilities arise after modifying the existing tool.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Verify the effectiveness of the improvements made to the tool by testing it on smart contracts.</a:t>
                      </a:r>
                      <a:endParaRPr lang="en-US" dirty="0">
                        <a:latin typeface="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Yet to start­­­­</a:t>
                      </a:r>
                      <a:endParaRPr lang="en-US" dirty="0">
                        <a:latin typeface="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0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C5F2-ADC2-320E-DCF7-6132F6DA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3960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Sans Serif"/>
              </a:rPr>
              <a:t>Specification</a:t>
            </a:r>
            <a:r>
              <a:rPr lang="en-US" sz="3200" b="1" dirty="0">
                <a:latin typeface="Sans Serif"/>
              </a:rPr>
              <a:t> and Design </a:t>
            </a:r>
            <a:br>
              <a:rPr lang="en-US" sz="4000" dirty="0">
                <a:latin typeface="Sans Serif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1957-B96A-2B25-EC77-8CEF47C10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21390"/>
                </a:solidFill>
                <a:effectLst/>
                <a:latin typeface="Sans Serif"/>
              </a:rPr>
              <a:t>Input : </a:t>
            </a:r>
            <a:r>
              <a:rPr lang="en-US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ns Serif"/>
              </a:rPr>
              <a:t>Smart contract</a:t>
            </a:r>
          </a:p>
          <a:p>
            <a:pPr marL="0" indent="0" algn="l" rtl="0" fontAlgn="base">
              <a:buNone/>
            </a:pPr>
            <a:endParaRPr lang="en-US" sz="2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ans Serif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21390"/>
                </a:solidFill>
                <a:effectLst/>
                <a:latin typeface="Sans Serif"/>
              </a:rPr>
              <a:t>Output : </a:t>
            </a:r>
            <a:r>
              <a:rPr lang="en-US" sz="25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ns Serif"/>
              </a:rPr>
              <a:t>T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ns Serif"/>
              </a:rPr>
              <a:t>he analysis findings from conducting test cases. </a:t>
            </a:r>
            <a:endParaRPr lang="en-US" sz="25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ans Serif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9DCA7-FC3F-25BB-20F0-D421FAC9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6" y="5466345"/>
            <a:ext cx="811019" cy="531055"/>
          </a:xfrm>
        </p:spPr>
        <p:txBody>
          <a:bodyPr/>
          <a:lstStyle/>
          <a:p>
            <a:fld id="{80F073CC-40D5-4B23-8DF0-9BD0A0C12F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4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2CF-6D8E-5F68-6CC8-EA3474FB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48681"/>
            <a:ext cx="9793088" cy="1008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ans Serif"/>
              </a:rPr>
              <a:t>USECASE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E61E-E906-1771-1B80-AE7F9DA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6606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10759-A427-88B6-0D24-66B7AAA3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3" y="1340768"/>
            <a:ext cx="10431462" cy="4125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095755-4EC6-1744-DB5A-5EE3B9FC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268760"/>
            <a:ext cx="1046266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2CF-6D8E-5F68-6CC8-EA3474FB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48681"/>
            <a:ext cx="6696744" cy="100811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3200" dirty="0">
                <a:latin typeface="Sans Serif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E61E-E906-1771-1B80-AE7F9DA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6606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10759-A427-88B6-0D24-66B7AAA3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3" y="1340768"/>
            <a:ext cx="10431462" cy="4125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1EB3115-6ABD-6A90-6E36-BD09EA8D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843" y="560495"/>
            <a:ext cx="11017222" cy="4980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77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158-6A81-59CA-B9B6-8C1CAC6E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fontAlgn="base"/>
            <a:r>
              <a:rPr lang="en-US" sz="3200" b="1" i="0" dirty="0">
                <a:solidFill>
                  <a:srgbClr val="24292F"/>
                </a:solidFill>
                <a:effectLst/>
                <a:latin typeface="Sans Serif"/>
              </a:rPr>
              <a:t>Issue #981:</a:t>
            </a:r>
            <a:endParaRPr lang="en-US" dirty="0"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9003-47A0-EC1E-635A-9C6C16148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>
                <a:solidFill>
                  <a:srgbClr val="24292F"/>
                </a:solidFill>
                <a:effectLst/>
                <a:latin typeface="Sans Serif"/>
              </a:rPr>
              <a:t>“missing-zero-check” detector doesn't seem to check the arguments for constructor of parent contracts. Even if the parent contract's constructor has zero-access checks &amp; the child contract is using the same variable, it's gets flagged.</a:t>
            </a:r>
            <a:r>
              <a:rPr lang="en-US" sz="1800" b="0" i="0" dirty="0">
                <a:solidFill>
                  <a:srgbClr val="0563C1"/>
                </a:solidFill>
                <a:effectLst/>
                <a:latin typeface="Sans Serif"/>
              </a:rPr>
              <a:t> </a:t>
            </a:r>
            <a:r>
              <a:rPr lang="en-US" sz="1800" b="0" i="0" u="sng" strike="noStrike" dirty="0">
                <a:solidFill>
                  <a:srgbClr val="0000FF"/>
                </a:solidFill>
                <a:effectLst/>
                <a:latin typeface="Sans Serif"/>
                <a:hlinkClick r:id="rId2"/>
              </a:rPr>
              <a:t>[8]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Sans Serif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ans Serif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CFB7-7420-B650-1676-63694AC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454" y="554152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576CC-5B0D-FC8B-5A8C-C32F7469407E}"/>
              </a:ext>
            </a:extLst>
          </p:cNvPr>
          <p:cNvSpPr txBox="1"/>
          <p:nvPr/>
        </p:nvSpPr>
        <p:spPr>
          <a:xfrm>
            <a:off x="4511824" y="571047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Sans Serif"/>
              </a:rPr>
              <a:t>Copy-paste from 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Sans Serif"/>
              </a:rPr>
              <a:t>github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Sans Serif"/>
                <a:hlinkClick r:id="rId2"/>
              </a:rPr>
              <a:t>[8]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Sans Serif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81EF-0A15-AF6E-008A-5302645B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313835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ans Serif"/>
              </a:rPr>
              <a:t>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A2E-48CF-06F4-C782-25E50FC7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440" y="1484784"/>
            <a:ext cx="9603275" cy="1557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ans Serif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E83-D3FF-2F42-FF77-E1160C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CFFC8-BB9C-F009-7D99-408B8150A4A5}"/>
              </a:ext>
            </a:extLst>
          </p:cNvPr>
          <p:cNvSpPr txBox="1"/>
          <p:nvPr/>
        </p:nvSpPr>
        <p:spPr>
          <a:xfrm>
            <a:off x="2586539" y="5769652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dirty="0">
                <a:solidFill>
                  <a:srgbClr val="00B050"/>
                </a:solidFill>
                <a:latin typeface="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  <p:pic>
        <p:nvPicPr>
          <p:cNvPr id="5" name="Picture 2" descr="Text&#10;&#10;Description automatically generated">
            <a:extLst>
              <a:ext uri="{FF2B5EF4-FFF2-40B4-BE49-F238E27FC236}">
                <a16:creationId xmlns:a16="http://schemas.microsoft.com/office/drawing/2014/main" id="{D2041F14-B0EB-9ECA-D6CA-F2403C62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7528" y="358009"/>
            <a:ext cx="7992888" cy="54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4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48D8-C5BA-120E-8FE5-84477DA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0761B-17B2-C4E9-1790-7B172895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39531"/>
            <a:ext cx="11626021" cy="1545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73978-D3DE-9EBF-0204-907D0CEABCE1}"/>
              </a:ext>
            </a:extLst>
          </p:cNvPr>
          <p:cNvSpPr txBox="1"/>
          <p:nvPr/>
        </p:nvSpPr>
        <p:spPr>
          <a:xfrm>
            <a:off x="3215680" y="3933056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dirty="0">
                <a:solidFill>
                  <a:srgbClr val="00B050"/>
                </a:solidFill>
                <a:latin typeface="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C19A8F-415C-A58B-C73E-27ECE00723C3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>
                <a:solidFill>
                  <a:srgbClr val="24292F"/>
                </a:solidFill>
                <a:latin typeface="Sans Serif"/>
              </a:rPr>
              <a:t>Output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65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776</TotalTime>
  <Words>725</Words>
  <Application>Microsoft Office PowerPoint</Application>
  <PresentationFormat>Widescreen</PresentationFormat>
  <Paragraphs>150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Segoe UI</vt:lpstr>
      <vt:lpstr>Sans Serif</vt:lpstr>
      <vt:lpstr>Arial</vt:lpstr>
      <vt:lpstr>Calibri</vt:lpstr>
      <vt:lpstr>Wingdings</vt:lpstr>
      <vt:lpstr>Times New Roman</vt:lpstr>
      <vt:lpstr>Gill Sans MT</vt:lpstr>
      <vt:lpstr>Symbol</vt:lpstr>
      <vt:lpstr>Gallery</vt:lpstr>
      <vt:lpstr>CSE 6324 Advanced Topics in Software Engineering </vt:lpstr>
      <vt:lpstr>Outline</vt:lpstr>
      <vt:lpstr>Project plan</vt:lpstr>
      <vt:lpstr>Specification and Design   </vt:lpstr>
      <vt:lpstr>USECASE</vt:lpstr>
      <vt:lpstr>  </vt:lpstr>
      <vt:lpstr>Issue #981:</vt:lpstr>
      <vt:lpstr>Code:</vt:lpstr>
      <vt:lpstr>PowerPoint Presentation</vt:lpstr>
      <vt:lpstr>PowerPoint Presentation</vt:lpstr>
      <vt:lpstr>Risks AND SOLUTIONS</vt:lpstr>
      <vt:lpstr>Risks AND SOLUTIONS</vt:lpstr>
      <vt:lpstr>Customer and Users</vt:lpstr>
      <vt:lpstr>Github link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worker</dc:creator>
  <cp:lastModifiedBy>Sai Nikhil Kanchukatla</cp:lastModifiedBy>
  <cp:revision>49</cp:revision>
  <dcterms:modified xsi:type="dcterms:W3CDTF">2023-03-07T05:01:00Z</dcterms:modified>
</cp:coreProperties>
</file>