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5" r:id="rId1"/>
  </p:sldMasterIdLst>
  <p:notesMasterIdLst>
    <p:notesMasterId r:id="rId14"/>
  </p:notesMasterIdLst>
  <p:handoutMasterIdLst>
    <p:handoutMasterId r:id="rId15"/>
  </p:handoutMasterIdLst>
  <p:sldIdLst>
    <p:sldId id="274" r:id="rId2"/>
    <p:sldId id="272" r:id="rId3"/>
    <p:sldId id="271" r:id="rId4"/>
    <p:sldId id="269" r:id="rId5"/>
    <p:sldId id="276" r:id="rId6"/>
    <p:sldId id="267" r:id="rId7"/>
    <p:sldId id="277" r:id="rId8"/>
    <p:sldId id="270" r:id="rId9"/>
    <p:sldId id="279" r:id="rId10"/>
    <p:sldId id="278" r:id="rId11"/>
    <p:sldId id="273" r:id="rId12"/>
    <p:sldId id="275" r:id="rId13"/>
  </p:sldIdLst>
  <p:sldSz cx="12192000" cy="6858000"/>
  <p:notesSz cx="12192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>
      <p:cViewPr varScale="1">
        <p:scale>
          <a:sx n="59" d="100"/>
          <a:sy n="59" d="100"/>
        </p:scale>
        <p:origin x="836" y="3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D2214-5568-9D3C-9F70-DF960FA5FA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32304-A6C3-A994-B52C-483E59585F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67AAF-A3AB-4C4C-B977-DCBF0AF2F55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CB12B-0665-DEE1-2AAA-D99969ED45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507FE-6CC3-70BE-FB13-6D22895613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B1C3-F408-438C-B663-8FFE1E53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9A3B6-A96A-4760-8EC3-113EA43F8F72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A0A02-23E1-4560-9B62-3ADCE0D8E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07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A0A02-23E1-4560-9B62-3ADCE0D8E2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A0A02-23E1-4560-9B62-3ADCE0D8E2E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785-B2C4-498C-B890-2B92A01AF99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C91-F261-4D43-AE86-ECF5B5CB810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47B9-64FB-488D-A475-E3F995138EF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8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D579-7B69-486B-9D89-DC36226AD3BC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18FB-06A4-4CE6-AB27-897E317601A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682B-31B2-4941-AFB9-F1D59B6D371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8752-31D7-4AC8-937C-E48D1C2E3CC7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E6E7-B6D1-4CFE-B52D-D7827F3F3622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450-8624-4ACD-A0FB-B7E0AD2069D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7F3-9904-4D79-B4B6-A22715B271DC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46F-4128-4664-BBA6-1A241FDAB9FA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818440-032B-4A70-B619-9B06A4C5D888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7D7B-9099-44F7-B344-4AAC6707DD91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path2901/6324-Project#6324-projec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how-secure-smart-contracts-slither-damilare-d-fagbemi/?trk=pulse-article_more-articles_related-content-card" TargetMode="External"/><Relationship Id="rId3" Type="http://schemas.openxmlformats.org/officeDocument/2006/relationships/hyperlink" Target="https://doi.org/10.48550/arXiv.1908.09878" TargetMode="External"/><Relationship Id="rId7" Type="http://schemas.openxmlformats.org/officeDocument/2006/relationships/hyperlink" Target="https://github.com/crytic/slither/issues/981" TargetMode="External"/><Relationship Id="rId2" Type="http://schemas.openxmlformats.org/officeDocument/2006/relationships/hyperlink" Target="https://www.h-x.technology/blog/top-3-smart-contract-audit-tool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coinmonks/automated-smart-contract-security-review-with-slither-1834e9613b01" TargetMode="External"/><Relationship Id="rId5" Type="http://schemas.openxmlformats.org/officeDocument/2006/relationships/hyperlink" Target="https://github.com/crytic/slither#features" TargetMode="External"/><Relationship Id="rId4" Type="http://schemas.openxmlformats.org/officeDocument/2006/relationships/hyperlink" Target="https://doi.org/10.48550/arXiv.1809.02702" TargetMode="Externa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i.org/10.48550/arXiv.1908.0987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/issues/98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2F9E9-B973-5C88-8FCD-C8FA1FBB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0" y="1817370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3600" dirty="0">
                <a:latin typeface="Sans Serif"/>
                <a:ea typeface="+mn-ea"/>
                <a:cs typeface="+mn-cs"/>
              </a:rPr>
              <a:t>CSE 6324 Advanced Topics in Software Engineering</a:t>
            </a:r>
            <a:b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DBE0-2391-104F-D123-028E37C0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ans Serif"/>
              </a:rPr>
              <a:t>By Team 8:</a:t>
            </a:r>
          </a:p>
          <a:p>
            <a:pPr marL="0"/>
            <a:endParaRPr lang="en-US" dirty="0"/>
          </a:p>
          <a:p>
            <a:pPr marL="0"/>
            <a:r>
              <a:rPr lang="en-US" dirty="0">
                <a:latin typeface="Sans Serif"/>
              </a:rPr>
              <a:t>SAI NIKHIL KANCHUKATLA(1002034488)</a:t>
            </a:r>
          </a:p>
          <a:p>
            <a:pPr marL="0"/>
            <a:r>
              <a:rPr lang="en-US" dirty="0">
                <a:latin typeface="Sans Serif"/>
              </a:rPr>
              <a:t>SAMPATH KUMAR MEDIPUDI(1002032901)</a:t>
            </a:r>
          </a:p>
          <a:p>
            <a:pPr marL="0"/>
            <a:r>
              <a:rPr lang="en-US" dirty="0">
                <a:latin typeface="Sans Serif"/>
              </a:rPr>
              <a:t>SAI KRISHNAM RAJU BHUPATHIRAJU(1002019782)</a:t>
            </a:r>
          </a:p>
          <a:p>
            <a:pPr marL="0"/>
            <a:r>
              <a:rPr lang="en-US" dirty="0">
                <a:latin typeface="Sans Serif"/>
              </a:rPr>
              <a:t>FARAZ SHAIK AHMAR(1002035224)</a:t>
            </a:r>
          </a:p>
          <a:p>
            <a:pPr mar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53799-11E7-96D2-9FD0-1124432D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292905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680EA8-D2CC-ED3C-F62F-93609B18A4A5}"/>
              </a:ext>
            </a:extLst>
          </p:cNvPr>
          <p:cNvSpPr txBox="1">
            <a:spLocks/>
          </p:cNvSpPr>
          <p:nvPr/>
        </p:nvSpPr>
        <p:spPr>
          <a:xfrm>
            <a:off x="930088" y="4833987"/>
            <a:ext cx="7128792" cy="112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4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9917-0941-8941-B9A4-FA2EDDFE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21378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400" dirty="0" err="1">
                <a:latin typeface="Sans Serif"/>
              </a:rPr>
              <a:t>Github</a:t>
            </a:r>
            <a:r>
              <a:rPr lang="en-US" sz="2400" dirty="0">
                <a:latin typeface="Sans Serif"/>
              </a:rPr>
              <a:t>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EB9D-BDDC-DEAB-3E36-28C174FD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4480" y="1289890"/>
            <a:ext cx="6083707" cy="364566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sz="1800" u="sng" cap="all" dirty="0">
                <a:solidFill>
                  <a:srgbClr val="00B050"/>
                </a:solidFill>
                <a:hlinkClick r:id="rId3" tooltip="https://github.com/PavanKumarChaparla/ADV-TOPICS-IN-SE-CSE-63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https://github.com/Sampath2901/6324-Project#6324-project</a:t>
            </a:r>
            <a:endParaRPr lang="en-US" sz="1800" cap="all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7FF4-A105-2E51-1250-DC88372E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622371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2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13B9-EFBE-E5C9-FE47-B70AD275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49417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References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69CADE3-4AAA-4BBE-DDED-282A549F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6688" y="1100779"/>
            <a:ext cx="11287373" cy="34961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[1]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https://www.h-x.technology/blog/top-3-smart-contract-audit-tools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ans Serif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[2]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https://doi.org/10.48550/arXiv.1908.09878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ans Serif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[3]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https://doi.org/10.48550/arXiv.1809.02702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ans Serif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[4]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https://github.com/crytic/slither#features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ans Serif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[5] https://blog.trailofbits.com/2018/10/19/slither-a-solidity-static-analysis-framework/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[6]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https://medium.com/coinmonks/automated-smart-contract-security-review-with-slither-1834e9613b01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ans Serif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ans Serif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[7]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https://www.linkedin.com/pulse/how-secure-smart-contracts-slither-damilare-d-fagbemi/?trk=pulse-article_more-articles_related-content-card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ans Serif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ans Seri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2ED83-C5D2-5704-63DA-38E12479F0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-1" b="10198"/>
          <a:stretch/>
        </p:blipFill>
        <p:spPr>
          <a:xfrm>
            <a:off x="9168151" y="17714"/>
            <a:ext cx="3023849" cy="28311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E0A2A-A296-6CA0-FC6D-61FAE334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7582" y="5514543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4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9DC4-1C84-3774-BE3D-FECE7350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400" dirty="0">
                <a:latin typeface="Sans Serif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AE01CC-245E-C087-8A31-B864297BD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5D4-3BBB-5417-BFE1-BFCB9D35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6544" y="5654536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F5E1-ADD6-B3C5-264F-F110656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0" kern="1200" cap="all">
                <a:solidFill>
                  <a:schemeClr val="tx1"/>
                </a:solidFill>
                <a:effectLst/>
                <a:latin typeface="Sans Serif"/>
              </a:rPr>
              <a:t>Outline</a:t>
            </a:r>
            <a:endParaRPr lang="en-US" sz="2400" b="1" i="0" kern="1200" cap="all" dirty="0">
              <a:solidFill>
                <a:schemeClr val="tx1"/>
              </a:solidFill>
              <a:effectLst/>
              <a:latin typeface="Sans Serif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592728-3B5F-19A6-922A-06F29BE40822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Introduction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Architecture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Features of Slither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Comparison to other tools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Customer and Users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Risks and Solution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3B46C-B08E-BC1D-6CF6-64833060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344324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3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D7E-2EA7-4ADB-BA2A-423E1C81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A1EF-47FB-DD4D-1F0A-FFF87322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146" y="1853754"/>
            <a:ext cx="6687045" cy="3879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Sans Serif"/>
              </a:rPr>
              <a:t>Slither is a Solidity static analysis framework written in Python 3.[4]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Sans Serif"/>
              </a:rPr>
              <a:t> It runs a suite of vulnerability detectors, prints visual information about contract details, and provides an API to easily write custom analyses.[4]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Sans Serif"/>
              </a:rPr>
              <a:t>Slither enables developers to find vulnerabilities, enhance their code comprehension, and quickly prototype custom analyses.[4]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A87C141D-06B8-572B-E2F1-38B422218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1569" y="1988840"/>
            <a:ext cx="3450613" cy="34506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F844D-7B00-76A8-250E-C8743C25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2CF-6D8E-5F68-6CC8-EA3474FB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54868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5304-F57C-2916-0750-44E3A6DC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76" y="4622251"/>
            <a:ext cx="11928648" cy="129614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>
              <a:latin typeface="Sans Serif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11" dirty="0">
                <a:latin typeface="Sans Serif"/>
              </a:rPr>
              <a:t>Figure</a:t>
            </a:r>
            <a:r>
              <a:rPr lang="en-US" sz="2400" dirty="0">
                <a:latin typeface="Sans Serif"/>
              </a:rPr>
              <a:t> 1:</a:t>
            </a:r>
            <a:r>
              <a:rPr lang="en-US" sz="2400" spc="-39" dirty="0">
                <a:latin typeface="Sans Serif"/>
              </a:rPr>
              <a:t> </a:t>
            </a:r>
            <a:r>
              <a:rPr lang="en-US" sz="2400" dirty="0">
                <a:latin typeface="Sans Serif"/>
              </a:rPr>
              <a:t>Architecture of</a:t>
            </a:r>
            <a:r>
              <a:rPr lang="en-US" sz="2400" spc="32" dirty="0">
                <a:latin typeface="Sans Serif"/>
              </a:rPr>
              <a:t> </a:t>
            </a:r>
            <a:r>
              <a:rPr lang="en-US" sz="2400" dirty="0">
                <a:latin typeface="Sans Serif"/>
              </a:rPr>
              <a:t>Slither tool.</a:t>
            </a:r>
            <a:r>
              <a:rPr lang="en-US" sz="2400" spc="-57" dirty="0">
                <a:latin typeface="Sans Serif"/>
              </a:rPr>
              <a:t> </a:t>
            </a:r>
            <a:r>
              <a:rPr lang="en-US" sz="2400" dirty="0">
                <a:latin typeface="Sans Serif"/>
              </a:rPr>
              <a:t>In Blue the modified module already existing.</a:t>
            </a:r>
            <a:r>
              <a:rPr lang="en-US" sz="2400" spc="-57" dirty="0">
                <a:latin typeface="Sans Serif"/>
              </a:rPr>
              <a:t> </a:t>
            </a:r>
            <a:r>
              <a:rPr lang="en-US" sz="2400" dirty="0">
                <a:latin typeface="Sans Serif"/>
              </a:rPr>
              <a:t>In </a:t>
            </a:r>
            <a:r>
              <a:rPr lang="en-US" sz="2400" spc="-10" dirty="0">
                <a:latin typeface="Sans Serif"/>
              </a:rPr>
              <a:t>grey</a:t>
            </a:r>
            <a:r>
              <a:rPr lang="en-US" sz="2400" dirty="0">
                <a:latin typeface="Sans Serif"/>
              </a:rPr>
              <a:t> the module already existing.</a:t>
            </a:r>
            <a:r>
              <a:rPr lang="en-US" sz="2400" spc="-57" dirty="0">
                <a:latin typeface="Sans Serif"/>
              </a:rPr>
              <a:t> </a:t>
            </a:r>
            <a:r>
              <a:rPr lang="en-US" sz="2400" dirty="0">
                <a:latin typeface="Sans Serif"/>
              </a:rPr>
              <a:t>[1]</a:t>
            </a:r>
          </a:p>
          <a:p>
            <a:endParaRPr lang="en-US" sz="2400" dirty="0">
              <a:latin typeface="Sans Seri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DC6BC-B85F-BF97-116F-B36C44C7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98447"/>
            <a:ext cx="10657184" cy="34707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E61E-E906-1771-1B80-AE7F9DA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6606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DECA-FEFE-6B69-1619-69495766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Sans Serif"/>
              </a:rPr>
              <a:t>Features of Slither[4]</a:t>
            </a:r>
            <a:endParaRPr lang="en-IN" sz="2400" b="1" dirty="0">
              <a:latin typeface="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EA05D-5A60-4AD0-503E-A912EE2E9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Sans Serif"/>
              </a:rPr>
              <a:t>Vulnerable Solidity code with low false positives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Sans Serif"/>
              </a:rPr>
              <a:t>Identifies where the error condition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Sans Serif"/>
              </a:rPr>
              <a:t>Integrate with Integration &amp; Truffle Build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Sans Serif"/>
              </a:rPr>
              <a:t>Printers quickly report crucial information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Sans Serif"/>
              </a:rPr>
              <a:t>Execution time less than 1 Sec per contract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8B382-BC1F-BA05-2956-FDBCD0FA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927" y="5661248"/>
            <a:ext cx="811019" cy="1049235"/>
          </a:xfrm>
        </p:spPr>
        <p:txBody>
          <a:bodyPr/>
          <a:lstStyle/>
          <a:p>
            <a:fld id="{80F073CC-40D5-4B23-8DF0-9BD0A0C12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9DE7-5B9F-0061-F29E-0C813F09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04" y="798706"/>
            <a:ext cx="9603275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b="1" dirty="0">
                <a:latin typeface="Sans Serif"/>
              </a:rPr>
              <a:t>Competitors of Other TOOLS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66ED5-A29E-604A-3653-CCA60C7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876734"/>
            <a:ext cx="10419218" cy="345638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AE428-62E0-5DAD-5F2B-86BE05A8F3B3}"/>
              </a:ext>
            </a:extLst>
          </p:cNvPr>
          <p:cNvSpPr txBox="1"/>
          <p:nvPr/>
        </p:nvSpPr>
        <p:spPr>
          <a:xfrm flipH="1">
            <a:off x="2999656" y="5517232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ns Serif"/>
              </a:rPr>
              <a:t>Figure [</a:t>
            </a:r>
            <a:r>
              <a:rPr lang="en-US" sz="2400" dirty="0">
                <a:solidFill>
                  <a:srgbClr val="00B050"/>
                </a:solidFill>
                <a:latin typeface="Sans Seri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https://doi.org/10.48550/arXiv.1908.09878</a:t>
            </a:r>
            <a:r>
              <a:rPr lang="en-US" sz="2400" dirty="0">
                <a:latin typeface="Sans Serif"/>
              </a:rPr>
              <a:t>]</a:t>
            </a:r>
          </a:p>
          <a:p>
            <a:endParaRPr lang="en-IN" sz="2400" dirty="0">
              <a:latin typeface="Sans Serif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BFE81-F0F1-F483-0EC6-B01B07F7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6" y="555393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6F23-4CD7-9152-BEDB-CF85A4A7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 Serif"/>
              </a:rPr>
              <a:t>Customer and Users</a:t>
            </a:r>
            <a:endParaRPr lang="en-IN" b="1" dirty="0">
              <a:latin typeface="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D943-D090-373F-E747-BC88F0DD1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Block chain Developers</a:t>
            </a:r>
            <a:endParaRPr lang="en-US" sz="2400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Block chain organizations</a:t>
            </a:r>
            <a:endParaRPr lang="en-US" sz="2400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Researchers </a:t>
            </a:r>
            <a:endParaRPr lang="en-US" sz="2400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Security Researchers</a:t>
            </a:r>
            <a:endParaRPr lang="en-US" sz="2400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Sans Serif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0F07C-5721-75E0-8F0B-9274436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6" y="5589240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DF3-4924-A465-EBDE-7565A01B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Risks AND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A6EE3F-955D-AB1E-4564-51C6957CA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41388"/>
              </p:ext>
            </p:extLst>
          </p:nvPr>
        </p:nvGraphicFramePr>
        <p:xfrm>
          <a:off x="983432" y="1916833"/>
          <a:ext cx="10585176" cy="3456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7828">
                  <a:extLst>
                    <a:ext uri="{9D8B030D-6E8A-4147-A177-3AD203B41FA5}">
                      <a16:colId xmlns:a16="http://schemas.microsoft.com/office/drawing/2014/main" val="485742759"/>
                    </a:ext>
                  </a:extLst>
                </a:gridCol>
                <a:gridCol w="2078455">
                  <a:extLst>
                    <a:ext uri="{9D8B030D-6E8A-4147-A177-3AD203B41FA5}">
                      <a16:colId xmlns:a16="http://schemas.microsoft.com/office/drawing/2014/main" val="677426995"/>
                    </a:ext>
                  </a:extLst>
                </a:gridCol>
                <a:gridCol w="2998653">
                  <a:extLst>
                    <a:ext uri="{9D8B030D-6E8A-4147-A177-3AD203B41FA5}">
                      <a16:colId xmlns:a16="http://schemas.microsoft.com/office/drawing/2014/main" val="71428372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15437058"/>
                    </a:ext>
                  </a:extLst>
                </a:gridCol>
              </a:tblGrid>
              <a:tr h="298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Risks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Major/Minor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Solution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Current Status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4053342491"/>
                  </a:ext>
                </a:extLst>
              </a:tr>
              <a:tr h="10527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Installation of Slither</a:t>
                      </a:r>
                      <a:endParaRPr lang="en-US" sz="900">
                        <a:effectLst/>
                        <a:latin typeface="Sans Serif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(Configuration and setup)</a:t>
                      </a:r>
                      <a:endParaRPr lang="en-US" sz="900" dirty="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Major risk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For new users to reduce this risk, it's crucial that they thoroughly read the Slither team's documentation.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In Progress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2735945047"/>
                  </a:ext>
                </a:extLst>
              </a:tr>
              <a:tr h="1304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ans Serif"/>
                        </a:rPr>
                        <a:t>Unfamiliarity with the tool</a:t>
                      </a:r>
                      <a:endParaRPr lang="en-US" sz="900" dirty="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Minor risk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It's crucial for new users to read the material given by the Slither team in order to lower this risk and watch the handson videos on youtube.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In Progress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751386819"/>
                  </a:ext>
                </a:extLst>
              </a:tr>
              <a:tr h="801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Installation of dependencies(Python)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Minor risk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Users face difficult in setting up compatable version of python to run slither.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ans Serif"/>
                        </a:rPr>
                        <a:t>Completed</a:t>
                      </a:r>
                      <a:endParaRPr lang="en-US" sz="900" dirty="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29373579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AA21-FA54-3F41-9AC2-D453781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81EF-0A15-AF6E-008A-5302645B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Sans Serif"/>
              </a:rPr>
              <a:t>What we are planning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A2E-48CF-06F4-C782-25E50FC7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440" y="1484784"/>
            <a:ext cx="9603275" cy="1557284"/>
          </a:xfrm>
        </p:spPr>
        <p:txBody>
          <a:bodyPr>
            <a:normAutofit/>
          </a:bodyPr>
          <a:lstStyle/>
          <a:p>
            <a:endParaRPr lang="en-US" sz="2400" dirty="0">
              <a:latin typeface="Sans Serif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DFE83-D3FF-2F42-FF77-E1160C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589240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71228-799D-8C4B-E910-00B3E289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22" y="1329136"/>
            <a:ext cx="10749494" cy="3828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CFFC8-BB9C-F009-7D99-408B8150A4A5}"/>
              </a:ext>
            </a:extLst>
          </p:cNvPr>
          <p:cNvSpPr txBox="1"/>
          <p:nvPr/>
        </p:nvSpPr>
        <p:spPr>
          <a:xfrm>
            <a:off x="3431704" y="5501075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ans Serif"/>
              </a:rPr>
              <a:t>Figure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</a:t>
            </a:r>
            <a:r>
              <a:rPr lang="en-US" sz="1800" dirty="0">
                <a:solidFill>
                  <a:srgbClr val="00B050"/>
                </a:solidFill>
                <a:latin typeface="Sans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427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209</TotalTime>
  <Words>483</Words>
  <Application>Microsoft Office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Gill Sans MT</vt:lpstr>
      <vt:lpstr>Arial</vt:lpstr>
      <vt:lpstr>Sans Serif</vt:lpstr>
      <vt:lpstr>Wingdings</vt:lpstr>
      <vt:lpstr>Gallery</vt:lpstr>
      <vt:lpstr>CSE 6324 Advanced Topics in Software Engineering </vt:lpstr>
      <vt:lpstr>Outline</vt:lpstr>
      <vt:lpstr>Introduction</vt:lpstr>
      <vt:lpstr>Architecture </vt:lpstr>
      <vt:lpstr>Features of Slither[4]</vt:lpstr>
      <vt:lpstr>Competitors of Other TOOLS   </vt:lpstr>
      <vt:lpstr>Customer and Users</vt:lpstr>
      <vt:lpstr>Risks AND SOLUTIONS</vt:lpstr>
      <vt:lpstr>What we are planning to do?</vt:lpstr>
      <vt:lpstr>Github link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worker</dc:creator>
  <cp:lastModifiedBy>Sampath Kumar Medipudi</cp:lastModifiedBy>
  <cp:revision>39</cp:revision>
  <dcterms:modified xsi:type="dcterms:W3CDTF">2023-02-14T05:04:40Z</dcterms:modified>
</cp:coreProperties>
</file>