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74" r:id="rId2"/>
    <p:sldId id="289" r:id="rId3"/>
    <p:sldId id="279" r:id="rId4"/>
    <p:sldId id="281" r:id="rId5"/>
    <p:sldId id="287" r:id="rId6"/>
    <p:sldId id="293" r:id="rId7"/>
    <p:sldId id="294" r:id="rId8"/>
    <p:sldId id="295" r:id="rId9"/>
    <p:sldId id="296" r:id="rId10"/>
    <p:sldId id="270" r:id="rId11"/>
    <p:sldId id="286" r:id="rId12"/>
    <p:sldId id="278" r:id="rId13"/>
    <p:sldId id="273" r:id="rId14"/>
    <p:sldId id="292" r:id="rId15"/>
    <p:sldId id="275" r:id="rId16"/>
  </p:sldIdLst>
  <p:sldSz cx="12192000" cy="6858000"/>
  <p:notesSz cx="12192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E3EF5-56CC-44B5-8F2A-2CBB74B15B82}" v="26" dt="2023-04-25T04:26:22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59" d="100"/>
          <a:sy n="59" d="100"/>
        </p:scale>
        <p:origin x="1076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3F9FB-ECEE-4D0F-AA3C-20BEC12BF3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B967A8-4353-43EA-82F5-78102696CADA}">
      <dgm:prSet custT="1"/>
      <dgm:spPr/>
      <dgm:t>
        <a:bodyPr/>
        <a:lstStyle/>
        <a:p>
          <a:r>
            <a:rPr lang="en-US" sz="3000" dirty="0">
              <a:latin typeface="Sans Serif"/>
            </a:rPr>
            <a:t>Below are the Functions of the Detector :</a:t>
          </a:r>
        </a:p>
      </dgm:t>
    </dgm:pt>
    <dgm:pt modelId="{0F152522-9971-44EC-85B8-CA152D8CC673}" type="parTrans" cxnId="{F7DC3083-3306-470A-910B-841C4FD79E27}">
      <dgm:prSet/>
      <dgm:spPr/>
      <dgm:t>
        <a:bodyPr/>
        <a:lstStyle/>
        <a:p>
          <a:endParaRPr lang="en-US"/>
        </a:p>
      </dgm:t>
    </dgm:pt>
    <dgm:pt modelId="{679A9DD6-1447-49D1-BE33-C438A56CDC88}" type="sibTrans" cxnId="{F7DC3083-3306-470A-910B-841C4FD79E27}">
      <dgm:prSet/>
      <dgm:spPr/>
      <dgm:t>
        <a:bodyPr/>
        <a:lstStyle/>
        <a:p>
          <a:endParaRPr lang="en-US"/>
        </a:p>
      </dgm:t>
    </dgm:pt>
    <dgm:pt modelId="{2D716A4E-0608-404A-995A-13E9F919411E}">
      <dgm:prSet custT="1"/>
      <dgm:spPr/>
      <dgm:t>
        <a:bodyPr/>
        <a:lstStyle/>
        <a:p>
          <a:r>
            <a:rPr lang="en-US" sz="3500" dirty="0">
              <a:latin typeface="Sans Serif"/>
            </a:rPr>
            <a:t>_</a:t>
          </a:r>
          <a:r>
            <a:rPr lang="en-US" sz="3500" dirty="0" err="1">
              <a:latin typeface="Sans Serif"/>
            </a:rPr>
            <a:t>zero_address_validation_in_modifier</a:t>
          </a:r>
          <a:r>
            <a:rPr lang="en-US" sz="3500" dirty="0">
              <a:latin typeface="Sans Serif"/>
            </a:rPr>
            <a:t>: </a:t>
          </a:r>
        </a:p>
      </dgm:t>
    </dgm:pt>
    <dgm:pt modelId="{BF914FA0-F128-4E8E-A86B-53E75A243646}" type="parTrans" cxnId="{B3CC5B4E-53B5-452B-8103-90FB724341C1}">
      <dgm:prSet/>
      <dgm:spPr/>
      <dgm:t>
        <a:bodyPr/>
        <a:lstStyle/>
        <a:p>
          <a:endParaRPr lang="en-US"/>
        </a:p>
      </dgm:t>
    </dgm:pt>
    <dgm:pt modelId="{6DE1899C-5F5C-4D38-9003-1B69CC9A6FE5}" type="sibTrans" cxnId="{B3CC5B4E-53B5-452B-8103-90FB724341C1}">
      <dgm:prSet/>
      <dgm:spPr/>
      <dgm:t>
        <a:bodyPr/>
        <a:lstStyle/>
        <a:p>
          <a:endParaRPr lang="en-US"/>
        </a:p>
      </dgm:t>
    </dgm:pt>
    <dgm:pt modelId="{0889743E-50BA-4143-AA58-55048793275F}">
      <dgm:prSet custT="1"/>
      <dgm:spPr/>
      <dgm:t>
        <a:bodyPr/>
        <a:lstStyle/>
        <a:p>
          <a:r>
            <a:rPr lang="en-US" sz="3500" dirty="0">
              <a:latin typeface="Sans Serif"/>
            </a:rPr>
            <a:t>_</a:t>
          </a:r>
          <a:r>
            <a:rPr lang="en-US" sz="3500" dirty="0" err="1">
              <a:latin typeface="Sans Serif"/>
            </a:rPr>
            <a:t>zero_address_validation</a:t>
          </a:r>
          <a:r>
            <a:rPr lang="en-US" sz="3500" dirty="0">
              <a:latin typeface="Sans Serif"/>
            </a:rPr>
            <a:t>: </a:t>
          </a:r>
        </a:p>
      </dgm:t>
    </dgm:pt>
    <dgm:pt modelId="{E3FB59DC-0E13-4DC9-A6C1-F53A5A250270}" type="parTrans" cxnId="{D9DA68E5-0AB7-4D0C-9E58-D6A882810035}">
      <dgm:prSet/>
      <dgm:spPr/>
      <dgm:t>
        <a:bodyPr/>
        <a:lstStyle/>
        <a:p>
          <a:endParaRPr lang="en-US"/>
        </a:p>
      </dgm:t>
    </dgm:pt>
    <dgm:pt modelId="{9BD262DB-DD28-4999-9C5D-CD1ADD186D02}" type="sibTrans" cxnId="{D9DA68E5-0AB7-4D0C-9E58-D6A882810035}">
      <dgm:prSet/>
      <dgm:spPr/>
      <dgm:t>
        <a:bodyPr/>
        <a:lstStyle/>
        <a:p>
          <a:endParaRPr lang="en-US"/>
        </a:p>
      </dgm:t>
    </dgm:pt>
    <dgm:pt modelId="{41C6AC5A-E0EC-4E99-9704-80BBA484FF22}">
      <dgm:prSet custT="1"/>
      <dgm:spPr/>
      <dgm:t>
        <a:bodyPr/>
        <a:lstStyle/>
        <a:p>
          <a:r>
            <a:rPr lang="en-US" sz="3500" dirty="0">
              <a:latin typeface="Sans Serif"/>
            </a:rPr>
            <a:t>_</a:t>
          </a:r>
          <a:r>
            <a:rPr lang="en-US" sz="3500" dirty="0" err="1">
              <a:latin typeface="Sans Serif"/>
            </a:rPr>
            <a:t>detect_missing_zero_address_validation</a:t>
          </a:r>
          <a:r>
            <a:rPr lang="en-US" sz="3500" dirty="0">
              <a:latin typeface="Sans Serif"/>
            </a:rPr>
            <a:t>:</a:t>
          </a:r>
        </a:p>
      </dgm:t>
    </dgm:pt>
    <dgm:pt modelId="{FEBA4E33-CDDD-4FA1-B623-274D4CDDF8DA}" type="parTrans" cxnId="{5AAD6C7C-D560-456C-9A9D-11E6721CFC47}">
      <dgm:prSet/>
      <dgm:spPr/>
      <dgm:t>
        <a:bodyPr/>
        <a:lstStyle/>
        <a:p>
          <a:endParaRPr lang="en-US"/>
        </a:p>
      </dgm:t>
    </dgm:pt>
    <dgm:pt modelId="{FFD690A8-BDA6-4C43-94BC-72FB7AF449E6}" type="sibTrans" cxnId="{5AAD6C7C-D560-456C-9A9D-11E6721CFC47}">
      <dgm:prSet/>
      <dgm:spPr/>
      <dgm:t>
        <a:bodyPr/>
        <a:lstStyle/>
        <a:p>
          <a:endParaRPr lang="en-US"/>
        </a:p>
      </dgm:t>
    </dgm:pt>
    <dgm:pt modelId="{82259592-A87A-4929-8CC8-FFAF9FBEE811}">
      <dgm:prSet custT="1"/>
      <dgm:spPr/>
      <dgm:t>
        <a:bodyPr/>
        <a:lstStyle/>
        <a:p>
          <a:r>
            <a:rPr lang="en-US" sz="3500" dirty="0">
              <a:latin typeface="Sans Serif"/>
            </a:rPr>
            <a:t>_detect:</a:t>
          </a:r>
        </a:p>
      </dgm:t>
    </dgm:pt>
    <dgm:pt modelId="{64801C49-CA84-44E6-B684-5BA1C1E590E3}" type="parTrans" cxnId="{D6CF9DCC-3AC7-44F3-B636-804DE4C92441}">
      <dgm:prSet/>
      <dgm:spPr/>
      <dgm:t>
        <a:bodyPr/>
        <a:lstStyle/>
        <a:p>
          <a:endParaRPr lang="en-US"/>
        </a:p>
      </dgm:t>
    </dgm:pt>
    <dgm:pt modelId="{1CEFC808-9066-4792-B6C0-B99DE9168C2D}" type="sibTrans" cxnId="{D6CF9DCC-3AC7-44F3-B636-804DE4C92441}">
      <dgm:prSet/>
      <dgm:spPr/>
      <dgm:t>
        <a:bodyPr/>
        <a:lstStyle/>
        <a:p>
          <a:endParaRPr lang="en-US"/>
        </a:p>
      </dgm:t>
    </dgm:pt>
    <dgm:pt modelId="{F0C027A6-499B-4533-A914-6AE4AB3A833B}" type="pres">
      <dgm:prSet presAssocID="{0783F9FB-ECEE-4D0F-AA3C-20BEC12BF356}" presName="linear" presStyleCnt="0">
        <dgm:presLayoutVars>
          <dgm:animLvl val="lvl"/>
          <dgm:resizeHandles val="exact"/>
        </dgm:presLayoutVars>
      </dgm:prSet>
      <dgm:spPr/>
    </dgm:pt>
    <dgm:pt modelId="{CA73CFFA-9721-4FD9-A0A9-FA45421272CC}" type="pres">
      <dgm:prSet presAssocID="{06B967A8-4353-43EA-82F5-78102696CA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130F931-25F2-4C8D-897C-A7B4CB9640CC}" type="pres">
      <dgm:prSet presAssocID="{06B967A8-4353-43EA-82F5-78102696CA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1044B31-F3CC-4FA9-BB30-580D8D30BD92}" type="presOf" srcId="{0889743E-50BA-4143-AA58-55048793275F}" destId="{F130F931-25F2-4C8D-897C-A7B4CB9640CC}" srcOrd="0" destOrd="1" presId="urn:microsoft.com/office/officeart/2005/8/layout/vList2"/>
    <dgm:cxn modelId="{6443BC64-A83A-411E-A86E-608CBB04BF50}" type="presOf" srcId="{06B967A8-4353-43EA-82F5-78102696CADA}" destId="{CA73CFFA-9721-4FD9-A0A9-FA45421272CC}" srcOrd="0" destOrd="0" presId="urn:microsoft.com/office/officeart/2005/8/layout/vList2"/>
    <dgm:cxn modelId="{B3CC5B4E-53B5-452B-8103-90FB724341C1}" srcId="{06B967A8-4353-43EA-82F5-78102696CADA}" destId="{2D716A4E-0608-404A-995A-13E9F919411E}" srcOrd="0" destOrd="0" parTransId="{BF914FA0-F128-4E8E-A86B-53E75A243646}" sibTransId="{6DE1899C-5F5C-4D38-9003-1B69CC9A6FE5}"/>
    <dgm:cxn modelId="{5B62DF51-E201-4AD1-B763-BCF792AA1320}" type="presOf" srcId="{0783F9FB-ECEE-4D0F-AA3C-20BEC12BF356}" destId="{F0C027A6-499B-4533-A914-6AE4AB3A833B}" srcOrd="0" destOrd="0" presId="urn:microsoft.com/office/officeart/2005/8/layout/vList2"/>
    <dgm:cxn modelId="{5AAD6C7C-D560-456C-9A9D-11E6721CFC47}" srcId="{06B967A8-4353-43EA-82F5-78102696CADA}" destId="{41C6AC5A-E0EC-4E99-9704-80BBA484FF22}" srcOrd="2" destOrd="0" parTransId="{FEBA4E33-CDDD-4FA1-B623-274D4CDDF8DA}" sibTransId="{FFD690A8-BDA6-4C43-94BC-72FB7AF449E6}"/>
    <dgm:cxn modelId="{F7DC3083-3306-470A-910B-841C4FD79E27}" srcId="{0783F9FB-ECEE-4D0F-AA3C-20BEC12BF356}" destId="{06B967A8-4353-43EA-82F5-78102696CADA}" srcOrd="0" destOrd="0" parTransId="{0F152522-9971-44EC-85B8-CA152D8CC673}" sibTransId="{679A9DD6-1447-49D1-BE33-C438A56CDC88}"/>
    <dgm:cxn modelId="{50363F90-580A-4F01-B33D-DC7612F5F404}" type="presOf" srcId="{2D716A4E-0608-404A-995A-13E9F919411E}" destId="{F130F931-25F2-4C8D-897C-A7B4CB9640CC}" srcOrd="0" destOrd="0" presId="urn:microsoft.com/office/officeart/2005/8/layout/vList2"/>
    <dgm:cxn modelId="{01705E91-C0B4-49A3-8644-D30760799073}" type="presOf" srcId="{82259592-A87A-4929-8CC8-FFAF9FBEE811}" destId="{F130F931-25F2-4C8D-897C-A7B4CB9640CC}" srcOrd="0" destOrd="3" presId="urn:microsoft.com/office/officeart/2005/8/layout/vList2"/>
    <dgm:cxn modelId="{A7496FCB-FFF9-4D11-B7B9-91288DD8BC6C}" type="presOf" srcId="{41C6AC5A-E0EC-4E99-9704-80BBA484FF22}" destId="{F130F931-25F2-4C8D-897C-A7B4CB9640CC}" srcOrd="0" destOrd="2" presId="urn:microsoft.com/office/officeart/2005/8/layout/vList2"/>
    <dgm:cxn modelId="{D6CF9DCC-3AC7-44F3-B636-804DE4C92441}" srcId="{06B967A8-4353-43EA-82F5-78102696CADA}" destId="{82259592-A87A-4929-8CC8-FFAF9FBEE811}" srcOrd="3" destOrd="0" parTransId="{64801C49-CA84-44E6-B684-5BA1C1E590E3}" sibTransId="{1CEFC808-9066-4792-B6C0-B99DE9168C2D}"/>
    <dgm:cxn modelId="{D9DA68E5-0AB7-4D0C-9E58-D6A882810035}" srcId="{06B967A8-4353-43EA-82F5-78102696CADA}" destId="{0889743E-50BA-4143-AA58-55048793275F}" srcOrd="1" destOrd="0" parTransId="{E3FB59DC-0E13-4DC9-A6C1-F53A5A250270}" sibTransId="{9BD262DB-DD28-4999-9C5D-CD1ADD186D02}"/>
    <dgm:cxn modelId="{81E0E253-5411-41BA-904B-F51AAC2E5059}" type="presParOf" srcId="{F0C027A6-499B-4533-A914-6AE4AB3A833B}" destId="{CA73CFFA-9721-4FD9-A0A9-FA45421272CC}" srcOrd="0" destOrd="0" presId="urn:microsoft.com/office/officeart/2005/8/layout/vList2"/>
    <dgm:cxn modelId="{19AA7EF2-CC1D-4AB8-BF7D-3B634313F331}" type="presParOf" srcId="{F0C027A6-499B-4533-A914-6AE4AB3A833B}" destId="{F130F931-25F2-4C8D-897C-A7B4CB9640C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0B160-746E-4BFB-B4AE-FC1BE6F7797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3FD835-479F-47BE-9806-47B13A14CC0C}">
      <dgm:prSet/>
      <dgm:spPr/>
      <dgm:t>
        <a:bodyPr/>
        <a:lstStyle/>
        <a:p>
          <a:r>
            <a:rPr lang="en-US" b="1" dirty="0">
              <a:latin typeface="Sans Serif"/>
            </a:rPr>
            <a:t>Egan Lobo</a:t>
          </a:r>
          <a:r>
            <a:rPr lang="en-US" dirty="0">
              <a:latin typeface="Sans Serif"/>
            </a:rPr>
            <a:t>(Solidity Beginner): It’s great to observe that team has achieved their goals by resolving the project. I would like to take the moment to appreciate each person in the team for their continues contribution.</a:t>
          </a:r>
        </a:p>
      </dgm:t>
    </dgm:pt>
    <dgm:pt modelId="{40B1F457-CDA7-4296-94D3-C5BF05D800AA}" type="parTrans" cxnId="{91F615C4-FF48-47EC-9D29-DED535CD2FFA}">
      <dgm:prSet/>
      <dgm:spPr/>
      <dgm:t>
        <a:bodyPr/>
        <a:lstStyle/>
        <a:p>
          <a:endParaRPr lang="en-US"/>
        </a:p>
      </dgm:t>
    </dgm:pt>
    <dgm:pt modelId="{FD321E7D-FF8E-417F-841E-60DEDB2271BA}" type="sibTrans" cxnId="{91F615C4-FF48-47EC-9D29-DED535CD2FFA}">
      <dgm:prSet/>
      <dgm:spPr/>
      <dgm:t>
        <a:bodyPr/>
        <a:lstStyle/>
        <a:p>
          <a:endParaRPr lang="en-US"/>
        </a:p>
      </dgm:t>
    </dgm:pt>
    <dgm:pt modelId="{FB88535E-C351-4515-9C16-68FBCB6E8196}">
      <dgm:prSet/>
      <dgm:spPr/>
      <dgm:t>
        <a:bodyPr/>
        <a:lstStyle/>
        <a:p>
          <a:r>
            <a:rPr lang="en-US" b="1" dirty="0">
              <a:latin typeface="Sans Serif"/>
            </a:rPr>
            <a:t>Narendra </a:t>
          </a:r>
          <a:r>
            <a:rPr lang="en-US" b="1" dirty="0" err="1">
              <a:latin typeface="Sans Serif"/>
            </a:rPr>
            <a:t>Mareddy</a:t>
          </a:r>
          <a:r>
            <a:rPr lang="en-US" b="1" dirty="0">
              <a:latin typeface="Sans Serif"/>
            </a:rPr>
            <a:t> (Junior Developer in Ethereum): </a:t>
          </a:r>
          <a:r>
            <a:rPr lang="en-US" dirty="0">
              <a:latin typeface="Sans Serif"/>
            </a:rPr>
            <a:t>The Logic used my team is accurate in resolving this issue in proper way on time, also I can see the design &amp; functionality understandable for future users who read it.</a:t>
          </a:r>
        </a:p>
      </dgm:t>
    </dgm:pt>
    <dgm:pt modelId="{48EAC172-E026-43FD-BF02-024D0585DF61}" type="parTrans" cxnId="{70E5DD0D-8B55-4B2F-8DA1-1C6C328AB672}">
      <dgm:prSet/>
      <dgm:spPr/>
      <dgm:t>
        <a:bodyPr/>
        <a:lstStyle/>
        <a:p>
          <a:endParaRPr lang="en-US"/>
        </a:p>
      </dgm:t>
    </dgm:pt>
    <dgm:pt modelId="{D22B6FF5-0D44-4AFF-A96D-9BF31A1F587B}" type="sibTrans" cxnId="{70E5DD0D-8B55-4B2F-8DA1-1C6C328AB672}">
      <dgm:prSet/>
      <dgm:spPr/>
      <dgm:t>
        <a:bodyPr/>
        <a:lstStyle/>
        <a:p>
          <a:endParaRPr lang="en-US"/>
        </a:p>
      </dgm:t>
    </dgm:pt>
    <dgm:pt modelId="{3C10E3C2-B9A4-4FB5-A7DD-160F0C555DD9}" type="pres">
      <dgm:prSet presAssocID="{46C0B160-746E-4BFB-B4AE-FC1BE6F779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1DB91F-29DC-4607-90EB-61F91186D155}" type="pres">
      <dgm:prSet presAssocID="{0D3FD835-479F-47BE-9806-47B13A14CC0C}" presName="hierRoot1" presStyleCnt="0"/>
      <dgm:spPr/>
    </dgm:pt>
    <dgm:pt modelId="{ABFF8F9D-DB44-4FC5-BDA2-184AB02EB9E1}" type="pres">
      <dgm:prSet presAssocID="{0D3FD835-479F-47BE-9806-47B13A14CC0C}" presName="composite" presStyleCnt="0"/>
      <dgm:spPr/>
    </dgm:pt>
    <dgm:pt modelId="{FFA170EA-F062-4B99-A428-25C3A7F420A4}" type="pres">
      <dgm:prSet presAssocID="{0D3FD835-479F-47BE-9806-47B13A14CC0C}" presName="background" presStyleLbl="node0" presStyleIdx="0" presStyleCnt="2"/>
      <dgm:spPr/>
    </dgm:pt>
    <dgm:pt modelId="{2334C237-87FB-461E-B3F6-027965ED6C9A}" type="pres">
      <dgm:prSet presAssocID="{0D3FD835-479F-47BE-9806-47B13A14CC0C}" presName="text" presStyleLbl="fgAcc0" presStyleIdx="0" presStyleCnt="2">
        <dgm:presLayoutVars>
          <dgm:chPref val="3"/>
        </dgm:presLayoutVars>
      </dgm:prSet>
      <dgm:spPr/>
    </dgm:pt>
    <dgm:pt modelId="{E90193D9-2DD4-4780-85B4-001A4E998968}" type="pres">
      <dgm:prSet presAssocID="{0D3FD835-479F-47BE-9806-47B13A14CC0C}" presName="hierChild2" presStyleCnt="0"/>
      <dgm:spPr/>
    </dgm:pt>
    <dgm:pt modelId="{7E0669B0-02AE-40BF-A448-F51D4829BA94}" type="pres">
      <dgm:prSet presAssocID="{FB88535E-C351-4515-9C16-68FBCB6E8196}" presName="hierRoot1" presStyleCnt="0"/>
      <dgm:spPr/>
    </dgm:pt>
    <dgm:pt modelId="{31A8FBB3-6D48-4501-9211-8143A25EEF6E}" type="pres">
      <dgm:prSet presAssocID="{FB88535E-C351-4515-9C16-68FBCB6E8196}" presName="composite" presStyleCnt="0"/>
      <dgm:spPr/>
    </dgm:pt>
    <dgm:pt modelId="{1C071CFE-E670-454C-A059-D059182B7DED}" type="pres">
      <dgm:prSet presAssocID="{FB88535E-C351-4515-9C16-68FBCB6E8196}" presName="background" presStyleLbl="node0" presStyleIdx="1" presStyleCnt="2"/>
      <dgm:spPr/>
    </dgm:pt>
    <dgm:pt modelId="{63820BD2-1BE7-4F29-A054-C278AD421E06}" type="pres">
      <dgm:prSet presAssocID="{FB88535E-C351-4515-9C16-68FBCB6E8196}" presName="text" presStyleLbl="fgAcc0" presStyleIdx="1" presStyleCnt="2">
        <dgm:presLayoutVars>
          <dgm:chPref val="3"/>
        </dgm:presLayoutVars>
      </dgm:prSet>
      <dgm:spPr/>
    </dgm:pt>
    <dgm:pt modelId="{5A897D5D-110A-4416-993B-ADE480D4F3B2}" type="pres">
      <dgm:prSet presAssocID="{FB88535E-C351-4515-9C16-68FBCB6E8196}" presName="hierChild2" presStyleCnt="0"/>
      <dgm:spPr/>
    </dgm:pt>
  </dgm:ptLst>
  <dgm:cxnLst>
    <dgm:cxn modelId="{70E5DD0D-8B55-4B2F-8DA1-1C6C328AB672}" srcId="{46C0B160-746E-4BFB-B4AE-FC1BE6F7797F}" destId="{FB88535E-C351-4515-9C16-68FBCB6E8196}" srcOrd="1" destOrd="0" parTransId="{48EAC172-E026-43FD-BF02-024D0585DF61}" sibTransId="{D22B6FF5-0D44-4AFF-A96D-9BF31A1F587B}"/>
    <dgm:cxn modelId="{8F8D4368-E07E-4515-8587-C71BC9066540}" type="presOf" srcId="{46C0B160-746E-4BFB-B4AE-FC1BE6F7797F}" destId="{3C10E3C2-B9A4-4FB5-A7DD-160F0C555DD9}" srcOrd="0" destOrd="0" presId="urn:microsoft.com/office/officeart/2005/8/layout/hierarchy1"/>
    <dgm:cxn modelId="{5DD2778C-5041-4AF1-8A47-6EA4542B9EBC}" type="presOf" srcId="{0D3FD835-479F-47BE-9806-47B13A14CC0C}" destId="{2334C237-87FB-461E-B3F6-027965ED6C9A}" srcOrd="0" destOrd="0" presId="urn:microsoft.com/office/officeart/2005/8/layout/hierarchy1"/>
    <dgm:cxn modelId="{FCA1AFBB-157A-44D7-93CC-20031846D300}" type="presOf" srcId="{FB88535E-C351-4515-9C16-68FBCB6E8196}" destId="{63820BD2-1BE7-4F29-A054-C278AD421E06}" srcOrd="0" destOrd="0" presId="urn:microsoft.com/office/officeart/2005/8/layout/hierarchy1"/>
    <dgm:cxn modelId="{91F615C4-FF48-47EC-9D29-DED535CD2FFA}" srcId="{46C0B160-746E-4BFB-B4AE-FC1BE6F7797F}" destId="{0D3FD835-479F-47BE-9806-47B13A14CC0C}" srcOrd="0" destOrd="0" parTransId="{40B1F457-CDA7-4296-94D3-C5BF05D800AA}" sibTransId="{FD321E7D-FF8E-417F-841E-60DEDB2271BA}"/>
    <dgm:cxn modelId="{CD63682A-A378-4700-86D2-345EED53E9D4}" type="presParOf" srcId="{3C10E3C2-B9A4-4FB5-A7DD-160F0C555DD9}" destId="{211DB91F-29DC-4607-90EB-61F91186D155}" srcOrd="0" destOrd="0" presId="urn:microsoft.com/office/officeart/2005/8/layout/hierarchy1"/>
    <dgm:cxn modelId="{1B24CAAB-608E-4CAE-86FC-A9E3F7F3E5C5}" type="presParOf" srcId="{211DB91F-29DC-4607-90EB-61F91186D155}" destId="{ABFF8F9D-DB44-4FC5-BDA2-184AB02EB9E1}" srcOrd="0" destOrd="0" presId="urn:microsoft.com/office/officeart/2005/8/layout/hierarchy1"/>
    <dgm:cxn modelId="{62841EBA-9591-4801-895C-F35413584874}" type="presParOf" srcId="{ABFF8F9D-DB44-4FC5-BDA2-184AB02EB9E1}" destId="{FFA170EA-F062-4B99-A428-25C3A7F420A4}" srcOrd="0" destOrd="0" presId="urn:microsoft.com/office/officeart/2005/8/layout/hierarchy1"/>
    <dgm:cxn modelId="{917C193E-1490-4A53-AA07-CBBE7EE1A65B}" type="presParOf" srcId="{ABFF8F9D-DB44-4FC5-BDA2-184AB02EB9E1}" destId="{2334C237-87FB-461E-B3F6-027965ED6C9A}" srcOrd="1" destOrd="0" presId="urn:microsoft.com/office/officeart/2005/8/layout/hierarchy1"/>
    <dgm:cxn modelId="{14BEFD9D-FBF5-4217-8307-D5F2A3DE6AAA}" type="presParOf" srcId="{211DB91F-29DC-4607-90EB-61F91186D155}" destId="{E90193D9-2DD4-4780-85B4-001A4E998968}" srcOrd="1" destOrd="0" presId="urn:microsoft.com/office/officeart/2005/8/layout/hierarchy1"/>
    <dgm:cxn modelId="{C1386A47-4C37-4750-BE87-27FF5BFAD465}" type="presParOf" srcId="{3C10E3C2-B9A4-4FB5-A7DD-160F0C555DD9}" destId="{7E0669B0-02AE-40BF-A448-F51D4829BA94}" srcOrd="1" destOrd="0" presId="urn:microsoft.com/office/officeart/2005/8/layout/hierarchy1"/>
    <dgm:cxn modelId="{8BA43577-79A4-4D72-A6C6-DB6C69F1114C}" type="presParOf" srcId="{7E0669B0-02AE-40BF-A448-F51D4829BA94}" destId="{31A8FBB3-6D48-4501-9211-8143A25EEF6E}" srcOrd="0" destOrd="0" presId="urn:microsoft.com/office/officeart/2005/8/layout/hierarchy1"/>
    <dgm:cxn modelId="{F84D627C-8120-45B4-9EF6-9C9BD1A3C7C8}" type="presParOf" srcId="{31A8FBB3-6D48-4501-9211-8143A25EEF6E}" destId="{1C071CFE-E670-454C-A059-D059182B7DED}" srcOrd="0" destOrd="0" presId="urn:microsoft.com/office/officeart/2005/8/layout/hierarchy1"/>
    <dgm:cxn modelId="{A5252829-DF8B-4796-B805-73B5A316CE1C}" type="presParOf" srcId="{31A8FBB3-6D48-4501-9211-8143A25EEF6E}" destId="{63820BD2-1BE7-4F29-A054-C278AD421E06}" srcOrd="1" destOrd="0" presId="urn:microsoft.com/office/officeart/2005/8/layout/hierarchy1"/>
    <dgm:cxn modelId="{BB0D3789-8E84-4601-B089-D571F8CFAC09}" type="presParOf" srcId="{7E0669B0-02AE-40BF-A448-F51D4829BA94}" destId="{5A897D5D-110A-4416-993B-ADE480D4F3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3CFFA-9721-4FD9-A0A9-FA45421272CC}">
      <dsp:nvSpPr>
        <dsp:cNvPr id="0" name=""/>
        <dsp:cNvSpPr/>
      </dsp:nvSpPr>
      <dsp:spPr>
        <a:xfrm>
          <a:off x="0" y="73475"/>
          <a:ext cx="1067021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ans Serif"/>
            </a:rPr>
            <a:t>Below are the Functions of the Detector :</a:t>
          </a:r>
        </a:p>
      </dsp:txBody>
      <dsp:txXfrm>
        <a:off x="59399" y="132874"/>
        <a:ext cx="10551421" cy="1098002"/>
      </dsp:txXfrm>
    </dsp:sp>
    <dsp:sp modelId="{F130F931-25F2-4C8D-897C-A7B4CB9640CC}">
      <dsp:nvSpPr>
        <dsp:cNvPr id="0" name=""/>
        <dsp:cNvSpPr/>
      </dsp:nvSpPr>
      <dsp:spPr>
        <a:xfrm>
          <a:off x="0" y="1290275"/>
          <a:ext cx="10670219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79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ans Serif"/>
            </a:rPr>
            <a:t>_</a:t>
          </a:r>
          <a:r>
            <a:rPr lang="en-US" sz="3500" kern="1200" dirty="0" err="1">
              <a:latin typeface="Sans Serif"/>
            </a:rPr>
            <a:t>zero_address_validation_in_modifier</a:t>
          </a:r>
          <a:r>
            <a:rPr lang="en-US" sz="3500" kern="1200" dirty="0">
              <a:latin typeface="Sans Serif"/>
            </a:rPr>
            <a:t>: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ans Serif"/>
            </a:rPr>
            <a:t>_</a:t>
          </a:r>
          <a:r>
            <a:rPr lang="en-US" sz="3500" kern="1200" dirty="0" err="1">
              <a:latin typeface="Sans Serif"/>
            </a:rPr>
            <a:t>zero_address_validation</a:t>
          </a:r>
          <a:r>
            <a:rPr lang="en-US" sz="3500" kern="1200" dirty="0">
              <a:latin typeface="Sans Serif"/>
            </a:rPr>
            <a:t>: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ans Serif"/>
            </a:rPr>
            <a:t>_</a:t>
          </a:r>
          <a:r>
            <a:rPr lang="en-US" sz="3500" kern="1200" dirty="0" err="1">
              <a:latin typeface="Sans Serif"/>
            </a:rPr>
            <a:t>detect_missing_zero_address_validation</a:t>
          </a:r>
          <a:r>
            <a:rPr lang="en-US" sz="3500" kern="1200" dirty="0">
              <a:latin typeface="Sans Serif"/>
            </a:rPr>
            <a:t>: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ans Serif"/>
            </a:rPr>
            <a:t>_detect:</a:t>
          </a:r>
        </a:p>
      </dsp:txBody>
      <dsp:txXfrm>
        <a:off x="0" y="1290275"/>
        <a:ext cx="10670219" cy="2421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170EA-F062-4B99-A428-25C3A7F420A4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4C237-87FB-461E-B3F6-027965ED6C9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Sans Serif"/>
            </a:rPr>
            <a:t>Egan Lobo</a:t>
          </a:r>
          <a:r>
            <a:rPr lang="en-US" sz="2200" kern="1200" dirty="0">
              <a:latin typeface="Sans Serif"/>
            </a:rPr>
            <a:t>(Solidity Beginner): It’s great to observe that team has achieved their goals by resolving the project. I would like to take the moment to appreciate each person in the team for their continues contribution.</a:t>
          </a:r>
        </a:p>
      </dsp:txBody>
      <dsp:txXfrm>
        <a:off x="534947" y="649409"/>
        <a:ext cx="3962083" cy="2460051"/>
      </dsp:txXfrm>
    </dsp:sp>
    <dsp:sp modelId="{1C071CFE-E670-454C-A059-D059182B7DED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20BD2-1BE7-4F29-A054-C278AD421E06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Sans Serif"/>
            </a:rPr>
            <a:t>Narendra </a:t>
          </a:r>
          <a:r>
            <a:rPr lang="en-US" sz="2200" b="1" kern="1200" dirty="0" err="1">
              <a:latin typeface="Sans Serif"/>
            </a:rPr>
            <a:t>Mareddy</a:t>
          </a:r>
          <a:r>
            <a:rPr lang="en-US" sz="2200" b="1" kern="1200" dirty="0">
              <a:latin typeface="Sans Serif"/>
            </a:rPr>
            <a:t> (Junior Developer in Ethereum): </a:t>
          </a:r>
          <a:r>
            <a:rPr lang="en-US" sz="2200" kern="1200" dirty="0">
              <a:latin typeface="Sans Serif"/>
            </a:rPr>
            <a:t>The Logic used my team is accurate in resolving this issue in proper way on time, also I can see the design &amp; functionality understandable for future users who read it.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D2214-5568-9D3C-9F70-DF960FA5F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32304-A6C3-A994-B52C-483E59585F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7AAF-A3AB-4C4C-B977-DCBF0AF2F55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B12B-0665-DEE1-2AAA-D99969ED4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507FE-6CC3-70BE-FB13-6D22895613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B1C3-F408-438C-B663-8FFE1E53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3B6-A96A-4760-8EC3-113EA43F8F7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0A02-23E1-4560-9B62-3ADCE0D8E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07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785-B2C4-498C-B890-2B92A01AF99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C91-F261-4D43-AE86-ECF5B5CB8104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47B9-64FB-488D-A475-E3F995138EF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8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D579-7B69-486B-9D89-DC36226AD3BC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18FB-06A4-4CE6-AB27-897E317601A4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82B-31B2-4941-AFB9-F1D59B6D371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8752-31D7-4AC8-937C-E48D1C2E3CC7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E6E7-B6D1-4CFE-B52D-D7827F3F3622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450-8624-4ACD-A0FB-B7E0AD2069D6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7F3-9904-4D79-B4B6-A22715B271DC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46F-4128-4664-BBA6-1A241FDAB9FA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818440-032B-4A70-B619-9B06A4C5D888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7D7B-9099-44F7-B344-4AAC6707DD91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ath2901/6324-Project#6324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how-secure-smart-contracts-slither-damilare-d-fagbemi/?trk=pulse-article_more-articles_related-content-card" TargetMode="External"/><Relationship Id="rId3" Type="http://schemas.openxmlformats.org/officeDocument/2006/relationships/hyperlink" Target="https://doi.org/10.48550/arXiv.1908.09878" TargetMode="External"/><Relationship Id="rId7" Type="http://schemas.openxmlformats.org/officeDocument/2006/relationships/hyperlink" Target="https://medium.com/coinmonks/automated-smart-contract-security-review-with-slither-1834e9613b01" TargetMode="External"/><Relationship Id="rId2" Type="http://schemas.openxmlformats.org/officeDocument/2006/relationships/hyperlink" Target="https://www.visual-paradigm.com/guide/uml-unified-modeling-language/what-is-use-case-diagra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trailofbits.com/2018/10/19/slither-a-solidity-static-analysis-framework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crytic/slither" TargetMode="External"/><Relationship Id="rId10" Type="http://schemas.openxmlformats.org/officeDocument/2006/relationships/hyperlink" Target="https://app.diagrams.net/" TargetMode="External"/><Relationship Id="rId4" Type="http://schemas.openxmlformats.org/officeDocument/2006/relationships/hyperlink" Target="https://doi.org/10.48550/arXiv.1809.02702" TargetMode="External"/><Relationship Id="rId9" Type="http://schemas.openxmlformats.org/officeDocument/2006/relationships/hyperlink" Target="https://github.com/crytic/slither/issues/98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908.09878" TargetMode="External"/><Relationship Id="rId7" Type="http://schemas.openxmlformats.org/officeDocument/2006/relationships/hyperlink" Target="https://www.sciencedirect.com/topics/computer-science/inheritance-hierarchy" TargetMode="External"/><Relationship Id="rId2" Type="http://schemas.openxmlformats.org/officeDocument/2006/relationships/hyperlink" Target="https://www.h-x.technology/blog/top-3-smart-contract-audit-tool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rytic/slither#features" TargetMode="External"/><Relationship Id="rId5" Type="http://schemas.openxmlformats.org/officeDocument/2006/relationships/hyperlink" Target="https://blog.trailofbits.com/2019/05/27/slither-the-leading-static-analyzer-for-smart-contracts/" TargetMode="External"/><Relationship Id="rId4" Type="http://schemas.openxmlformats.org/officeDocument/2006/relationships/hyperlink" Target="https://doi.org/10.48550/arXiv.1809.0270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issues/98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F9E9-B973-5C88-8FCD-C8FA1FBB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0" y="1817370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3600" dirty="0">
                <a:latin typeface="Sans Serif"/>
                <a:ea typeface="+mn-ea"/>
                <a:cs typeface="+mn-cs"/>
              </a:rPr>
              <a:t>CSE 6324 Advanced Topics in Software Engineering</a:t>
            </a:r>
            <a:b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BE0-2391-104F-D123-028E37C0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ans Serif"/>
              </a:rPr>
              <a:t>By Team 8:</a:t>
            </a:r>
          </a:p>
          <a:p>
            <a:pPr marL="0"/>
            <a:endParaRPr lang="en-US" dirty="0"/>
          </a:p>
          <a:p>
            <a:pPr marL="0"/>
            <a:r>
              <a:rPr lang="en-US" dirty="0">
                <a:latin typeface="Sans Serif"/>
              </a:rPr>
              <a:t>SAI NIKHIL KANCHUKATLA(1002034488)</a:t>
            </a:r>
          </a:p>
          <a:p>
            <a:pPr marL="0"/>
            <a:r>
              <a:rPr lang="en-US" dirty="0">
                <a:latin typeface="Sans Serif"/>
              </a:rPr>
              <a:t>SAMPATH KUMAR MEDIPUDI(1002032901)</a:t>
            </a:r>
          </a:p>
          <a:p>
            <a:pPr marL="0"/>
            <a:r>
              <a:rPr lang="en-US" dirty="0">
                <a:latin typeface="Sans Serif"/>
              </a:rPr>
              <a:t>SAI KRISHNAM RAJU BHUPATHIRAJU(1002019782)</a:t>
            </a:r>
          </a:p>
          <a:p>
            <a:pPr marL="0"/>
            <a:r>
              <a:rPr lang="en-US" dirty="0">
                <a:latin typeface="Sans Serif"/>
              </a:rPr>
              <a:t>FARAZ SHAIK AHMAR(1002035224)</a:t>
            </a:r>
          </a:p>
          <a:p>
            <a:pPr mar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3799-11E7-96D2-9FD0-1124432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292905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680EA8-D2CC-ED3C-F62F-93609B18A4A5}"/>
              </a:ext>
            </a:extLst>
          </p:cNvPr>
          <p:cNvSpPr txBox="1">
            <a:spLocks/>
          </p:cNvSpPr>
          <p:nvPr/>
        </p:nvSpPr>
        <p:spPr>
          <a:xfrm>
            <a:off x="930088" y="4833987"/>
            <a:ext cx="7128792" cy="112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D6A3DA-E2D4-D51E-648B-4516C2678141}"/>
              </a:ext>
            </a:extLst>
          </p:cNvPr>
          <p:cNvSpPr txBox="1">
            <a:spLocks/>
          </p:cNvSpPr>
          <p:nvPr/>
        </p:nvSpPr>
        <p:spPr>
          <a:xfrm>
            <a:off x="630314" y="294104"/>
            <a:ext cx="9410329" cy="73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800" b="1" dirty="0">
                <a:latin typeface="Sans Serif"/>
              </a:rPr>
              <a:t>Risk Estimation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46986A-1E26-DB2D-C60D-0E518042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33543"/>
              </p:ext>
            </p:extLst>
          </p:nvPr>
        </p:nvGraphicFramePr>
        <p:xfrm>
          <a:off x="481709" y="898456"/>
          <a:ext cx="11050835" cy="5053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2577">
                  <a:extLst>
                    <a:ext uri="{9D8B030D-6E8A-4147-A177-3AD203B41FA5}">
                      <a16:colId xmlns:a16="http://schemas.microsoft.com/office/drawing/2014/main" val="461715108"/>
                    </a:ext>
                  </a:extLst>
                </a:gridCol>
                <a:gridCol w="1314995">
                  <a:extLst>
                    <a:ext uri="{9D8B030D-6E8A-4147-A177-3AD203B41FA5}">
                      <a16:colId xmlns:a16="http://schemas.microsoft.com/office/drawing/2014/main" val="4257892005"/>
                    </a:ext>
                  </a:extLst>
                </a:gridCol>
                <a:gridCol w="5193263">
                  <a:extLst>
                    <a:ext uri="{9D8B030D-6E8A-4147-A177-3AD203B41FA5}">
                      <a16:colId xmlns:a16="http://schemas.microsoft.com/office/drawing/2014/main" val="380266564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1">
                          <a:effectLst/>
                          <a:latin typeface="Sans Serif"/>
                        </a:rPr>
                        <a:t>Risks</a:t>
                      </a:r>
                      <a:endParaRPr lang="en-IN" sz="1900" b="1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1">
                          <a:effectLst/>
                          <a:latin typeface="Sans Serif"/>
                        </a:rPr>
                        <a:t>Type</a:t>
                      </a:r>
                      <a:endParaRPr lang="en-IN" sz="1900" b="1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1" dirty="0">
                          <a:effectLst/>
                          <a:latin typeface="Sans Serif"/>
                        </a:rPr>
                        <a:t>Feasible Solution</a:t>
                      </a:r>
                    </a:p>
                  </a:txBody>
                  <a:tcPr marL="56934" marR="56934" marT="56934" marB="56934"/>
                </a:tc>
                <a:extLst>
                  <a:ext uri="{0D108BD9-81ED-4DB2-BD59-A6C34878D82A}">
                    <a16:rowId xmlns:a16="http://schemas.microsoft.com/office/drawing/2014/main" val="67628377"/>
                  </a:ext>
                </a:extLst>
              </a:tr>
              <a:tr h="11744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During the final presentation, It would be hard to arranging/aligning the risks that stimulating vulnerabilities 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Minor.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addressing the main vulnerabilities that required for detector in parent contract's constructor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extLst>
                  <a:ext uri="{0D108BD9-81ED-4DB2-BD59-A6C34878D82A}">
                    <a16:rowId xmlns:a16="http://schemas.microsoft.com/office/drawing/2014/main" val="3738440192"/>
                  </a:ext>
                </a:extLst>
              </a:tr>
              <a:tr h="2001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It would be challenging to adjust to differences in the norms and structures of each domain's smart contract, and the complexity might keep rising with each iteration.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Major.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It is recommended that each person work on different modules of the project. To prevent for overriding same content by others without overlapping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extLst>
                  <a:ext uri="{0D108BD9-81ED-4DB2-BD59-A6C34878D82A}">
                    <a16:rowId xmlns:a16="http://schemas.microsoft.com/office/drawing/2014/main" val="306258659"/>
                  </a:ext>
                </a:extLst>
              </a:tr>
              <a:tr h="1450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Sans Serif"/>
                        </a:rPr>
                        <a:t>Estimated completion time for all targeted vulnerabilities</a:t>
                      </a:r>
                      <a:endParaRPr lang="en-IN" sz="1900" dirty="0">
                        <a:effectLst/>
                        <a:latin typeface="Sans Serif"/>
                        <a:ea typeface="Arial" panose="020B0604020202020204" pitchFamily="34" charset="0"/>
                      </a:endParaRP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dirty="0">
                          <a:effectLst/>
                          <a:latin typeface="Sans Serif"/>
                          <a:ea typeface="Arial" panose="020B0604020202020204" pitchFamily="34" charset="0"/>
                        </a:rPr>
                        <a:t>Minor.</a:t>
                      </a:r>
                    </a:p>
                  </a:txBody>
                  <a:tcPr marL="56934" marR="56934" marT="56934" marB="5693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dirty="0">
                          <a:effectLst/>
                          <a:latin typeface="Sans Serif"/>
                          <a:ea typeface="Arial" panose="020B0604020202020204" pitchFamily="34" charset="0"/>
                        </a:rPr>
                        <a:t>So far we are near to close the issue in this iteration and solve the issue and contribute our code to development team</a:t>
                      </a:r>
                    </a:p>
                  </a:txBody>
                  <a:tcPr marL="56934" marR="56934" marT="56934" marB="56934"/>
                </a:tc>
                <a:extLst>
                  <a:ext uri="{0D108BD9-81ED-4DB2-BD59-A6C34878D82A}">
                    <a16:rowId xmlns:a16="http://schemas.microsoft.com/office/drawing/2014/main" val="194571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2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91EA076-EBE8-FD26-FC93-91DE2281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ans Serif"/>
              </a:rPr>
              <a:t>End Users/Customers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F073CC-40D5-4B23-8DF0-9BD0A0C12F2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368EFBB8-E882-466E-BF86-E7E668F3B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63345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5275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9917-0941-8941-B9A4-FA2EDDF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1378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dirty="0" err="1">
                <a:latin typeface="Sans Serif"/>
              </a:rPr>
              <a:t>Github</a:t>
            </a:r>
            <a:r>
              <a:rPr lang="en-US" sz="2400" dirty="0">
                <a:latin typeface="Sans Serif"/>
              </a:rPr>
              <a:t>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EB9D-BDDC-DEAB-3E36-28C174FD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480" y="1289890"/>
            <a:ext cx="6083707" cy="364566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u="sng" cap="all" dirty="0">
                <a:solidFill>
                  <a:srgbClr val="00B050"/>
                </a:solidFill>
                <a:hlinkClick r:id="rId3" tooltip="https://github.com/PavanKumarChaparla/ADV-TOPICS-IN-SE-CSE-63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https://github.com/Sampath2901/6324-Project#6324-project</a:t>
            </a:r>
            <a:endParaRPr lang="en-US" sz="1800" cap="all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7FF4-A105-2E51-1250-DC88372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2237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13B9-EFBE-E5C9-FE47-B70AD27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81262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References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69CADE3-4AAA-4BBE-DDED-282A549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864" y="618926"/>
            <a:ext cx="11521280" cy="46260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[1]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https://www.visual-paradigm.com/guide/uml-unified-modeling-language/what-is-use-case-diagram/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  [04/03/2023]</a:t>
            </a:r>
            <a:endParaRPr lang="en-US" dirty="0">
              <a:latin typeface="Sans Serif"/>
            </a:endParaRPr>
          </a:p>
          <a:p>
            <a:r>
              <a:rPr lang="en-US" dirty="0">
                <a:latin typeface="Sans Serif"/>
                <a:ea typeface="+mn-lt"/>
                <a:cs typeface="+mn-lt"/>
              </a:rPr>
              <a:t>[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2]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https://doi.org/10.48550/arXiv.1908.09878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[3]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https://doi.org/10.48550/arXiv.1809.02702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[4] </a:t>
            </a:r>
            <a:r>
              <a:rPr lang="en-US" b="0" i="0" dirty="0">
                <a:effectLst/>
                <a:latin typeface="Sans Serif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dirty="0">
                <a:latin typeface="Sans Serif"/>
                <a:ea typeface="+mn-lt"/>
                <a:cs typeface="+mn-lt"/>
              </a:rPr>
              <a:t>[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5] </a:t>
            </a:r>
            <a:r>
              <a:rPr lang="en-US" b="0" i="0" dirty="0">
                <a:effectLst/>
                <a:latin typeface="Sans Serif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https://blog.trailofbits.com/2018/10/19/slither-a-solidity-static-analysis-framework/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[6]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https://medium.com/coinmonks/automated-smart-contract-security-review-with-slither-1834e9613b01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[7]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https://www.linkedin.com/pulse/how-secure-smart-contracts-slither-damilare-d-fagbemi/?trk=pulse-article_more-articles_related-content-card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[8]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dirty="0">
                <a:latin typeface="Sans Serif"/>
                <a:ea typeface="+mn-lt"/>
                <a:cs typeface="+mn-lt"/>
              </a:rPr>
              <a:t>  [04/03/2023]</a:t>
            </a:r>
            <a:endParaRPr lang="en-US" dirty="0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[9]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 dirty="0">
              <a:latin typeface="Sans Serif"/>
            </a:endParaRPr>
          </a:p>
          <a:p>
            <a:endParaRPr lang="en-US" dirty="0">
              <a:latin typeface="Sans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2ED83-C5D2-5704-63DA-38E12479F01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-1" b="10198"/>
          <a:stretch/>
        </p:blipFill>
        <p:spPr>
          <a:xfrm>
            <a:off x="9794619" y="17348"/>
            <a:ext cx="2376264" cy="2224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0A2A-A296-6CA0-FC6D-61FAE334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7582" y="5514543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626E-ED16-E236-7FEB-062CA9C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 Serif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B1ED0-4E6B-B3EF-4AD6-F99FE435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227" y="551914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E36ED-617D-5962-9C21-D4168E1F0576}"/>
              </a:ext>
            </a:extLst>
          </p:cNvPr>
          <p:cNvSpPr txBox="1"/>
          <p:nvPr/>
        </p:nvSpPr>
        <p:spPr>
          <a:xfrm>
            <a:off x="885265" y="1372720"/>
            <a:ext cx="10038229" cy="56056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[10] </a:t>
            </a:r>
            <a:r>
              <a:rPr lang="en-US" sz="2100" dirty="0">
                <a:latin typeface="Sans Serif"/>
                <a:hlinkClick r:id="rId2"/>
              </a:rPr>
              <a:t>https://www.h-x.technology/blog/top-3-smart-contract-audit-tools</a:t>
            </a:r>
            <a:r>
              <a:rPr lang="en-US" sz="2100" dirty="0">
                <a:latin typeface="Sans Serif"/>
              </a:rPr>
              <a:t> 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[11] </a:t>
            </a:r>
            <a:r>
              <a:rPr lang="en-US" sz="2100" dirty="0">
                <a:latin typeface="Sans Serif"/>
                <a:hlinkClick r:id="rId3"/>
              </a:rPr>
              <a:t>https://doi.org/10.48550/arXiv.1908.09878</a:t>
            </a:r>
            <a:r>
              <a:rPr lang="en-US" sz="2100" dirty="0">
                <a:latin typeface="Sans Serif"/>
              </a:rPr>
              <a:t> 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[12] </a:t>
            </a:r>
            <a:r>
              <a:rPr lang="en-US" sz="2100" dirty="0">
                <a:latin typeface="Sans Serif"/>
                <a:hlinkClick r:id="rId4"/>
              </a:rPr>
              <a:t>https://doi.org/10.48550/arXiv.1809.02702</a:t>
            </a:r>
            <a:r>
              <a:rPr lang="en-US" sz="2100" dirty="0">
                <a:latin typeface="Sans Serif"/>
              </a:rPr>
              <a:t> 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[13] </a:t>
            </a:r>
            <a:r>
              <a:rPr lang="en-US" sz="2100" dirty="0">
                <a:latin typeface="Sans Serif"/>
                <a:hlinkClick r:id="rId5"/>
              </a:rPr>
              <a:t>https://blog.trailofbits.com/2019/05/27/slither-the-leading-static-analyzer-for-smart-contracts/</a:t>
            </a:r>
            <a:r>
              <a:rPr lang="en-US" sz="2100" dirty="0">
                <a:latin typeface="Sans Serif"/>
              </a:rPr>
              <a:t> 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[14] </a:t>
            </a:r>
            <a:r>
              <a:rPr lang="en-US" sz="2100" dirty="0">
                <a:latin typeface="Sans Serif"/>
                <a:hlinkClick r:id="rId6"/>
              </a:rPr>
              <a:t>https://github.com/crytic/slither#features</a:t>
            </a:r>
            <a:r>
              <a:rPr lang="en-US" sz="2100" dirty="0">
                <a:latin typeface="Sans Serif"/>
              </a:rPr>
              <a:t> 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[15] </a:t>
            </a:r>
            <a:r>
              <a:rPr lang="en-US" sz="2100" u="sng" dirty="0">
                <a:ea typeface="+mn-lt"/>
                <a:cs typeface="+mn-lt"/>
                <a:hlinkClick r:id="rId7"/>
              </a:rPr>
              <a:t>https://www.sciencedirect.com/topics/computer-science/inheritance-hierarchy </a:t>
            </a:r>
            <a:r>
              <a:rPr lang="en-US" sz="2100" dirty="0">
                <a:ea typeface="+mn-lt"/>
                <a:cs typeface="+mn-lt"/>
              </a:rPr>
              <a:t>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latin typeface="Sans Serif"/>
            </a:endParaRPr>
          </a:p>
          <a:p>
            <a:endParaRPr lang="en-US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3735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9DC4-1C84-3774-BE3D-FECE735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dirty="0">
                <a:latin typeface="Sans Serif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AE01CC-245E-C087-8A31-B864297B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5D4-3BBB-5417-BFE1-BFCB9D3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544" y="5654536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158-6A81-59CA-B9B6-8C1CAC6E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1" y="804519"/>
            <a:ext cx="10359454" cy="1049235"/>
          </a:xfrm>
        </p:spPr>
        <p:txBody>
          <a:bodyPr>
            <a:normAutofit/>
          </a:bodyPr>
          <a:lstStyle/>
          <a:p>
            <a:pPr fontAlgn="base"/>
            <a:r>
              <a:rPr lang="en-US" sz="2800" b="1" i="0" dirty="0">
                <a:solidFill>
                  <a:srgbClr val="24292F"/>
                </a:solidFill>
                <a:effectLst/>
                <a:latin typeface="Sans Serif"/>
              </a:rPr>
              <a:t>Issue #981:</a:t>
            </a:r>
            <a:r>
              <a:rPr lang="en-US" sz="2800" b="1" dirty="0">
                <a:solidFill>
                  <a:srgbClr val="24292F"/>
                </a:solidFill>
                <a:latin typeface="Sans Serif"/>
              </a:rPr>
              <a:t> </a:t>
            </a:r>
            <a:r>
              <a:rPr lang="en-US" sz="2800" dirty="0">
                <a:latin typeface="Sans Serif"/>
              </a:rPr>
              <a:t>Lack of checks by missing-zero-check detector in parent contract's constructor</a:t>
            </a:r>
            <a:r>
              <a:rPr lang="en-US" sz="2800" dirty="0">
                <a:latin typeface="Sans Serif"/>
                <a:ea typeface="+mj-lt"/>
                <a:cs typeface="+mj-lt"/>
              </a:rPr>
              <a:t>[8]</a:t>
            </a:r>
            <a:endParaRPr lang="en-US" sz="2800" dirty="0">
              <a:latin typeface="Sans Serif"/>
            </a:endParaRPr>
          </a:p>
          <a:p>
            <a:endParaRPr lang="en-US" sz="2400" b="1" dirty="0">
              <a:solidFill>
                <a:srgbClr val="24292F"/>
              </a:solidFill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9003-47A0-EC1E-635A-9C6C16148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500" b="0" i="0" dirty="0">
                <a:solidFill>
                  <a:srgbClr val="24292F"/>
                </a:solidFill>
                <a:effectLst/>
                <a:latin typeface="Sans Serif"/>
                <a:cs typeface="Sakkal Majalla" panose="020B0604020202020204" pitchFamily="2" charset="-78"/>
              </a:rPr>
              <a:t>“missing-zero-check” detector doesn't seem to check the arguments for constructor of parent contracts.</a:t>
            </a:r>
            <a:r>
              <a:rPr lang="en-US" sz="2500" dirty="0">
                <a:solidFill>
                  <a:srgbClr val="24292F"/>
                </a:solidFill>
                <a:latin typeface="Sans Serif"/>
                <a:cs typeface="Sakkal Majalla" panose="020B0604020202020204" pitchFamily="2" charset="-78"/>
              </a:rPr>
              <a:t> </a:t>
            </a:r>
          </a:p>
          <a:p>
            <a:pPr marL="0" indent="0" fontAlgn="base">
              <a:buNone/>
            </a:pPr>
            <a:endParaRPr lang="en-US" sz="2500" dirty="0">
              <a:solidFill>
                <a:srgbClr val="000000"/>
              </a:solidFill>
              <a:latin typeface="Sans Serif"/>
              <a:cs typeface="Sakkal Majalla" panose="020B0604020202020204" pitchFamily="2" charset="-78"/>
            </a:endParaRPr>
          </a:p>
          <a:p>
            <a:pPr algn="l"/>
            <a:r>
              <a:rPr lang="en-US" sz="2500" b="0" i="0" dirty="0">
                <a:solidFill>
                  <a:srgbClr val="24292F"/>
                </a:solidFill>
                <a:effectLst/>
                <a:latin typeface="Sans Serif"/>
                <a:cs typeface="Sakkal Majalla" panose="020B0604020202020204" pitchFamily="2" charset="-78"/>
              </a:rPr>
              <a:t>Even if the parent contract's constructor has zero-access checks &amp; the child contract is using the same variable, it's gets flagged.</a:t>
            </a:r>
            <a:r>
              <a:rPr lang="en-US" sz="2500" b="0" i="0" dirty="0">
                <a:solidFill>
                  <a:srgbClr val="0563C1"/>
                </a:solidFill>
                <a:effectLst/>
                <a:latin typeface="Sans Serif"/>
                <a:cs typeface="Sakkal Majalla" panose="020B0604020202020204" pitchFamily="2" charset="-78"/>
              </a:rPr>
              <a:t> </a:t>
            </a:r>
            <a:r>
              <a:rPr lang="en-US" sz="2500" b="0" i="0" u="sng" strike="noStrike" dirty="0">
                <a:solidFill>
                  <a:srgbClr val="0000FF"/>
                </a:solidFill>
                <a:effectLst/>
                <a:latin typeface="Sans Serif"/>
                <a:cs typeface="Sakkal Majalla" panose="020B0604020202020204" pitchFamily="2" charset="-78"/>
                <a:hlinkClick r:id="rId2"/>
              </a:rPr>
              <a:t>[8]</a:t>
            </a:r>
            <a:r>
              <a:rPr lang="en-US" sz="2500" b="0" i="0" dirty="0">
                <a:solidFill>
                  <a:srgbClr val="24292F"/>
                </a:solidFill>
                <a:effectLst/>
                <a:latin typeface="Sans Serif"/>
                <a:cs typeface="Sakkal Majalla" panose="020B0604020202020204" pitchFamily="2" charset="-78"/>
              </a:rPr>
              <a:t> </a:t>
            </a:r>
            <a:endParaRPr lang="en-US" sz="2500" b="0" i="0" dirty="0">
              <a:solidFill>
                <a:srgbClr val="000000"/>
              </a:solidFill>
              <a:effectLst/>
              <a:latin typeface="Sans Serif"/>
              <a:cs typeface="Sakkal Majalla" panose="020B0604020202020204" pitchFamily="2" charset="-78"/>
            </a:endParaRPr>
          </a:p>
          <a:p>
            <a:endParaRPr lang="en-US" sz="2500" dirty="0">
              <a:latin typeface="Sans Serif"/>
              <a:cs typeface="Sakkal Majalla" panose="020B0604020202020204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CFB7-7420-B650-1676-63694AC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454" y="554152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576CC-5B0D-FC8B-5A8C-C32F7469407E}"/>
              </a:ext>
            </a:extLst>
          </p:cNvPr>
          <p:cNvSpPr txBox="1"/>
          <p:nvPr/>
        </p:nvSpPr>
        <p:spPr>
          <a:xfrm>
            <a:off x="4511824" y="571047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</a:rPr>
              <a:t>Copy-paste from github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[8]</a:t>
            </a:r>
            <a:r>
              <a:rPr lang="en-US" sz="18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3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81EF-0A15-AF6E-008A-5302645B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313835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ans Serif"/>
              </a:rPr>
              <a:t>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A2E-48CF-06F4-C782-25E50FC7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440" y="1484784"/>
            <a:ext cx="9603275" cy="1557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ans Serif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E83-D3FF-2F42-FF77-E1160C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FFC8-BB9C-F009-7D99-408B8150A4A5}"/>
              </a:ext>
            </a:extLst>
          </p:cNvPr>
          <p:cNvSpPr txBox="1"/>
          <p:nvPr/>
        </p:nvSpPr>
        <p:spPr>
          <a:xfrm>
            <a:off x="2586539" y="5769652"/>
            <a:ext cx="94330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b="1" dirty="0">
                <a:solidFill>
                  <a:srgbClr val="00B050"/>
                </a:solidFill>
                <a:latin typeface="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pic>
        <p:nvPicPr>
          <p:cNvPr id="5" name="Picture 2" descr="Text&#10;&#10;Description automatically generated">
            <a:extLst>
              <a:ext uri="{FF2B5EF4-FFF2-40B4-BE49-F238E27FC236}">
                <a16:creationId xmlns:a16="http://schemas.microsoft.com/office/drawing/2014/main" id="{D2041F14-B0EB-9ECA-D6CA-F2403C62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971" y="716199"/>
            <a:ext cx="11102291" cy="50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761B-17B2-C4E9-1790-7B172895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17121"/>
            <a:ext cx="11626021" cy="286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73978-D3DE-9EBF-0204-907D0CEABCE1}"/>
              </a:ext>
            </a:extLst>
          </p:cNvPr>
          <p:cNvSpPr txBox="1"/>
          <p:nvPr/>
        </p:nvSpPr>
        <p:spPr>
          <a:xfrm>
            <a:off x="3047592" y="4594203"/>
            <a:ext cx="94330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b="1" dirty="0">
                <a:solidFill>
                  <a:srgbClr val="00B050"/>
                </a:solidFill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C19A8F-415C-A58B-C73E-27ECE00723C3}"/>
              </a:ext>
            </a:extLst>
          </p:cNvPr>
          <p:cNvSpPr txBox="1">
            <a:spLocks/>
          </p:cNvSpPr>
          <p:nvPr/>
        </p:nvSpPr>
        <p:spPr>
          <a:xfrm>
            <a:off x="330991" y="670048"/>
            <a:ext cx="9603275" cy="10492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>
                <a:solidFill>
                  <a:srgbClr val="24292F"/>
                </a:solidFill>
                <a:latin typeface="Sans Serif"/>
              </a:rPr>
              <a:t>Output</a:t>
            </a:r>
          </a:p>
          <a:p>
            <a:pPr fontAlgn="base"/>
            <a:endParaRPr lang="en-US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427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Text&#10;&#10;Description automatically generated">
            <a:extLst>
              <a:ext uri="{FF2B5EF4-FFF2-40B4-BE49-F238E27FC236}">
                <a16:creationId xmlns:a16="http://schemas.microsoft.com/office/drawing/2014/main" id="{668F984D-D51E-6ACA-76B0-A0BF196F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62204"/>
            <a:ext cx="10892139" cy="59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9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4FF7C-F20C-5739-BBC2-677B9305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61248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305C17-6C74-6573-720B-98B0408A8D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Sans Serif"/>
              </a:rPr>
              <a:t>Understanding the Missing check detector??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9B1F8E13-F5D4-E490-5A90-17DE3B74E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094767"/>
              </p:ext>
            </p:extLst>
          </p:nvPr>
        </p:nvGraphicFramePr>
        <p:xfrm>
          <a:off x="943858" y="1268760"/>
          <a:ext cx="10670219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84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0253A-9F40-017F-33B7-FB8795D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8924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F64A80-0474-CFE6-0C56-EFACC1904DC7}"/>
              </a:ext>
            </a:extLst>
          </p:cNvPr>
          <p:cNvSpPr txBox="1">
            <a:spLocks/>
          </p:cNvSpPr>
          <p:nvPr/>
        </p:nvSpPr>
        <p:spPr>
          <a:xfrm>
            <a:off x="310718" y="195793"/>
            <a:ext cx="10458882" cy="845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 </a:t>
            </a:r>
            <a:r>
              <a:rPr lang="en-US" sz="3800" b="1" dirty="0">
                <a:latin typeface="Sans Serif"/>
              </a:rPr>
              <a:t>FIX</a:t>
            </a:r>
            <a:r>
              <a:rPr lang="en-US" dirty="0"/>
              <a:t>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E4ABE-CCB3-67C4-1C9F-9F90210D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1" y="769441"/>
            <a:ext cx="11703158" cy="48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F8B35-74C9-BD66-6FFB-D5623F8C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87D1A8-47AC-643B-4209-24A33F5E19FD}"/>
              </a:ext>
            </a:extLst>
          </p:cNvPr>
          <p:cNvSpPr txBox="1">
            <a:spLocks/>
          </p:cNvSpPr>
          <p:nvPr/>
        </p:nvSpPr>
        <p:spPr>
          <a:xfrm>
            <a:off x="838200" y="443059"/>
            <a:ext cx="10515600" cy="105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dirty="0">
                <a:latin typeface="Sans Serif"/>
              </a:rPr>
              <a:t>Checking for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E60E9-E31F-3E1B-18EC-3FC05C714FCC}"/>
              </a:ext>
            </a:extLst>
          </p:cNvPr>
          <p:cNvSpPr txBox="1"/>
          <p:nvPr/>
        </p:nvSpPr>
        <p:spPr>
          <a:xfrm>
            <a:off x="985977" y="1124744"/>
            <a:ext cx="10720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"/>
              </a:rPr>
              <a:t>The function first checks if a constructor function is provided, otherwise it returns </a:t>
            </a:r>
            <a:r>
              <a:rPr lang="en-US" sz="2000" dirty="0" err="1">
                <a:latin typeface="Sans Serif"/>
              </a:rPr>
              <a:t>False.It</a:t>
            </a:r>
            <a:r>
              <a:rPr lang="en-US" sz="2000" dirty="0">
                <a:latin typeface="Sans Serif"/>
              </a:rPr>
              <a:t> then iterates over all the nodes in the constructor </a:t>
            </a:r>
            <a:r>
              <a:rPr lang="en-US" sz="2000" dirty="0" err="1">
                <a:latin typeface="Sans Serif"/>
              </a:rPr>
              <a:t>function.For</a:t>
            </a:r>
            <a:r>
              <a:rPr lang="en-US" sz="2000" dirty="0">
                <a:latin typeface="Sans Serif"/>
              </a:rPr>
              <a:t> each node, it checks if the node contains an if statement or a require or assert function call that uses the variable var.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75765D-6A4E-5EBB-D36E-43ABDC7621A3}"/>
              </a:ext>
            </a:extLst>
          </p:cNvPr>
          <p:cNvSpPr txBox="1">
            <a:spLocks/>
          </p:cNvSpPr>
          <p:nvPr/>
        </p:nvSpPr>
        <p:spPr>
          <a:xfrm>
            <a:off x="838200" y="261782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dirty="0">
                <a:latin typeface="Sans Serif"/>
              </a:rPr>
              <a:t>Recursive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4009-1E5A-B90D-A022-919F7D3E3ED0}"/>
              </a:ext>
            </a:extLst>
          </p:cNvPr>
          <p:cNvSpPr txBox="1"/>
          <p:nvPr/>
        </p:nvSpPr>
        <p:spPr>
          <a:xfrm>
            <a:off x="957782" y="3462306"/>
            <a:ext cx="113153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"/>
              </a:rPr>
              <a:t>If the variable is not found to be zero address validated in the current constructor, the function checks recursively for parent </a:t>
            </a:r>
            <a:r>
              <a:rPr lang="en-US" sz="2000" dirty="0" err="1">
                <a:latin typeface="Sans Serif"/>
              </a:rPr>
              <a:t>constructors.It</a:t>
            </a:r>
            <a:r>
              <a:rPr lang="en-US" sz="2000" dirty="0">
                <a:latin typeface="Sans Serif"/>
              </a:rPr>
              <a:t> retrieves the parent contracts of the current constructor and iterates over </a:t>
            </a:r>
            <a:r>
              <a:rPr lang="en-US" sz="2000" dirty="0" err="1">
                <a:latin typeface="Sans Serif"/>
              </a:rPr>
              <a:t>them.For</a:t>
            </a:r>
            <a:r>
              <a:rPr lang="en-US" sz="2000" dirty="0">
                <a:latin typeface="Sans Serif"/>
              </a:rPr>
              <a:t> each parent contract, it calls the _</a:t>
            </a:r>
            <a:r>
              <a:rPr lang="en-US" sz="2000" dirty="0" err="1">
                <a:latin typeface="Sans Serif"/>
              </a:rPr>
              <a:t>zero_address_validation_in_constructor</a:t>
            </a:r>
            <a:r>
              <a:rPr lang="en-US" sz="2000" dirty="0">
                <a:latin typeface="Sans Serif"/>
              </a:rPr>
              <a:t> function again, passing the same var variable and the parent constructor as parameters.</a:t>
            </a:r>
          </a:p>
          <a:p>
            <a:endParaRPr lang="en-US" sz="2000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8980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F6B37-42E4-8F5E-D489-F543E72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108" y="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7705B8-18DF-446F-94D8-14A2270AB032}"/>
              </a:ext>
            </a:extLst>
          </p:cNvPr>
          <p:cNvSpPr txBox="1">
            <a:spLocks/>
          </p:cNvSpPr>
          <p:nvPr/>
        </p:nvSpPr>
        <p:spPr>
          <a:xfrm>
            <a:off x="354724" y="136525"/>
            <a:ext cx="10515600" cy="981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Sans Serif"/>
              </a:rPr>
              <a:t>Issue got Resolved</a:t>
            </a:r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ECA681F-7882-EBAA-C974-0E903E78E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3" y="607861"/>
            <a:ext cx="11900251" cy="54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85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1136</TotalTime>
  <Words>828</Words>
  <Application>Microsoft Office PowerPoint</Application>
  <PresentationFormat>Widescreen</PresentationFormat>
  <Paragraphs>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</vt:lpstr>
      <vt:lpstr>Arial</vt:lpstr>
      <vt:lpstr>Times New Roman</vt:lpstr>
      <vt:lpstr>Gill Sans MT</vt:lpstr>
      <vt:lpstr>Segoe UI</vt:lpstr>
      <vt:lpstr>Sans Serif</vt:lpstr>
      <vt:lpstr>Calibri</vt:lpstr>
      <vt:lpstr>Gallery</vt:lpstr>
      <vt:lpstr>CSE 6324 Advanced Topics in Software Engineering </vt:lpstr>
      <vt:lpstr>Issue #981: Lack of checks by missing-zero-check detector in parent contract's constructor[8] 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Users/Customers</vt:lpstr>
      <vt:lpstr>Github link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worker</dc:creator>
  <cp:lastModifiedBy>Sampath Kumar Medipudi</cp:lastModifiedBy>
  <cp:revision>193</cp:revision>
  <dcterms:modified xsi:type="dcterms:W3CDTF">2023-04-25T04:39:43Z</dcterms:modified>
</cp:coreProperties>
</file>