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CA823-D789-4426-95AD-7852A534BCE2}"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AAC3F-6716-40B1-AE3A-265B2DC9E405}" type="slidenum">
              <a:rPr lang="en-IN" smtClean="0"/>
              <a:t>‹#›</a:t>
            </a:fld>
            <a:endParaRPr lang="en-IN"/>
          </a:p>
        </p:txBody>
      </p:sp>
    </p:spTree>
    <p:extLst>
      <p:ext uri="{BB962C8B-B14F-4D97-AF65-F5344CB8AC3E}">
        <p14:creationId xmlns:p14="http://schemas.microsoft.com/office/powerpoint/2010/main" val="420389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FAAC3F-6716-40B1-AE3A-265B2DC9E405}" type="slidenum">
              <a:rPr lang="en-IN" smtClean="0"/>
              <a:t>11</a:t>
            </a:fld>
            <a:endParaRPr lang="en-IN"/>
          </a:p>
        </p:txBody>
      </p:sp>
    </p:spTree>
    <p:extLst>
      <p:ext uri="{BB962C8B-B14F-4D97-AF65-F5344CB8AC3E}">
        <p14:creationId xmlns:p14="http://schemas.microsoft.com/office/powerpoint/2010/main" val="364831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CD1A-6FB0-7985-401A-456D89D94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926906-E684-E967-C65F-846EB9F49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2BB107-0D91-949E-CEEF-B05A82C74572}"/>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5" name="Footer Placeholder 4">
            <a:extLst>
              <a:ext uri="{FF2B5EF4-FFF2-40B4-BE49-F238E27FC236}">
                <a16:creationId xmlns:a16="http://schemas.microsoft.com/office/drawing/2014/main" id="{8660ECE0-64F8-2B75-2235-CB40D5D1A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45883-A9F3-CCDB-23AB-D99D536C8FAE}"/>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72912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8085-5583-C928-647F-0EBFA93F46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9DAC5-7EE8-0F86-4D08-8A407A97E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0D83D-68C3-31EC-3EF1-1EA3A8C7E3A6}"/>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5" name="Footer Placeholder 4">
            <a:extLst>
              <a:ext uri="{FF2B5EF4-FFF2-40B4-BE49-F238E27FC236}">
                <a16:creationId xmlns:a16="http://schemas.microsoft.com/office/drawing/2014/main" id="{4BD554B5-A950-1099-CB8F-60742384D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88F36C-F181-274C-8697-D2E61E38AF0B}"/>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90311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3772E-44E3-EEBD-5A94-951BE556BD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614EC9-66E6-D48C-51A3-6B51360F5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8AE59-B22A-1922-5E52-6E57064AA5D3}"/>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5" name="Footer Placeholder 4">
            <a:extLst>
              <a:ext uri="{FF2B5EF4-FFF2-40B4-BE49-F238E27FC236}">
                <a16:creationId xmlns:a16="http://schemas.microsoft.com/office/drawing/2014/main" id="{4106FBDD-A20E-F6C7-AD7D-5A60E340CD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6F6C0-7407-E72E-FB47-A3B94EBBF962}"/>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369895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B1EF-2DB0-E112-ECC2-2073FF8807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58AF07-4BB1-D3C0-238B-999C12949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48B28-2DC3-994E-4D36-B7970165B4D4}"/>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5" name="Footer Placeholder 4">
            <a:extLst>
              <a:ext uri="{FF2B5EF4-FFF2-40B4-BE49-F238E27FC236}">
                <a16:creationId xmlns:a16="http://schemas.microsoft.com/office/drawing/2014/main" id="{405880B3-7DDA-B01E-BDFF-B12393FC5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7CA84-4834-1A92-E957-75F9B4626FC9}"/>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57792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0739-D33D-8B5C-B630-FA9CF65EA8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84193D-C622-3C3A-2678-F143B56EF9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079A59-AD50-20C8-E6C2-E97C30177869}"/>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5" name="Footer Placeholder 4">
            <a:extLst>
              <a:ext uri="{FF2B5EF4-FFF2-40B4-BE49-F238E27FC236}">
                <a16:creationId xmlns:a16="http://schemas.microsoft.com/office/drawing/2014/main" id="{87C9CB86-12B8-984C-11E2-E67635DCE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9881F1-A5A7-A143-2012-A46CA2A6575C}"/>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55118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150F-0B47-6148-26B4-6ECD18F83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8A2569-E513-105B-7227-5793D05B94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0D3D62-3357-23DC-88D8-51E898272B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43E593-B2CF-9F20-3662-EDB289634A39}"/>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6" name="Footer Placeholder 5">
            <a:extLst>
              <a:ext uri="{FF2B5EF4-FFF2-40B4-BE49-F238E27FC236}">
                <a16:creationId xmlns:a16="http://schemas.microsoft.com/office/drawing/2014/main" id="{1006A47C-D86A-B9D4-78E9-A9B4A594A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BAC0CE-B318-4406-52EB-B266619200A9}"/>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287616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AA1F-3CC4-2B36-20B2-77399DFFF1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CB7646-DA8C-7C79-B4A8-823A39693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CD6370-CAF6-280C-DDFB-723917DA94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372B7F-92BD-FD66-12C6-D9B28DB30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BD2C27-8261-2E49-B3B4-71F410AC5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EC70DC-19C7-676D-617E-3C551C779FF8}"/>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8" name="Footer Placeholder 7">
            <a:extLst>
              <a:ext uri="{FF2B5EF4-FFF2-40B4-BE49-F238E27FC236}">
                <a16:creationId xmlns:a16="http://schemas.microsoft.com/office/drawing/2014/main" id="{1B6A01C3-D5B9-5104-1FA0-1CBCCB83CC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28C8ED-3A1C-7858-A4E5-8D240C69D09F}"/>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01055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E245-C617-3045-E8AF-15AE3EBEBF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2D7DED-E4A3-8182-27CE-7D58F5376EC9}"/>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4" name="Footer Placeholder 3">
            <a:extLst>
              <a:ext uri="{FF2B5EF4-FFF2-40B4-BE49-F238E27FC236}">
                <a16:creationId xmlns:a16="http://schemas.microsoft.com/office/drawing/2014/main" id="{2C53E3DE-BF5E-E5FB-296D-FBF044E37D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9DCD92-8F3F-4FE3-0B77-502D828FA886}"/>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08053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2F236-705F-78C9-836C-81C47C0B8B01}"/>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3" name="Footer Placeholder 2">
            <a:extLst>
              <a:ext uri="{FF2B5EF4-FFF2-40B4-BE49-F238E27FC236}">
                <a16:creationId xmlns:a16="http://schemas.microsoft.com/office/drawing/2014/main" id="{1197F26F-92C5-BA1D-A2BB-10AD2E7181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0377FB-496A-877E-ED5E-F140D1B36FAC}"/>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63328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8058-D425-FF7C-9C3F-A47F56B78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60F3C-83CC-8E18-8E7D-FDC6DA2F0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F50885-6754-BDFD-F165-79BB38F38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A6DEF-3D42-D6BC-8370-A7DCCA239518}"/>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6" name="Footer Placeholder 5">
            <a:extLst>
              <a:ext uri="{FF2B5EF4-FFF2-40B4-BE49-F238E27FC236}">
                <a16:creationId xmlns:a16="http://schemas.microsoft.com/office/drawing/2014/main" id="{57F48B63-ED8D-BED1-A5C0-CB9452D360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687314-8A3A-98BC-EDA6-CCDE1C418E69}"/>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1833106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1215-AD5F-6715-F906-7D207063C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D032CC-3176-7262-1FE7-22E42C136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EE94B6-D02F-ECBC-1E13-D0D9ADA93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FD0D-A7C4-542D-05D1-44F799E33386}"/>
              </a:ext>
            </a:extLst>
          </p:cNvPr>
          <p:cNvSpPr>
            <a:spLocks noGrp="1"/>
          </p:cNvSpPr>
          <p:nvPr>
            <p:ph type="dt" sz="half" idx="10"/>
          </p:nvPr>
        </p:nvSpPr>
        <p:spPr/>
        <p:txBody>
          <a:bodyPr/>
          <a:lstStyle/>
          <a:p>
            <a:fld id="{9E6422D1-0F7B-48AD-8A92-B2FC48C47080}" type="datetimeFigureOut">
              <a:rPr lang="en-IN" smtClean="0"/>
              <a:t>18-02-2025</a:t>
            </a:fld>
            <a:endParaRPr lang="en-IN"/>
          </a:p>
        </p:txBody>
      </p:sp>
      <p:sp>
        <p:nvSpPr>
          <p:cNvPr id="6" name="Footer Placeholder 5">
            <a:extLst>
              <a:ext uri="{FF2B5EF4-FFF2-40B4-BE49-F238E27FC236}">
                <a16:creationId xmlns:a16="http://schemas.microsoft.com/office/drawing/2014/main" id="{10C14AD1-849A-2309-F91A-B46772382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EC1CB3-CB75-84D3-0BBF-959DF3BB3F7A}"/>
              </a:ext>
            </a:extLst>
          </p:cNvPr>
          <p:cNvSpPr>
            <a:spLocks noGrp="1"/>
          </p:cNvSpPr>
          <p:nvPr>
            <p:ph type="sldNum" sz="quarter" idx="12"/>
          </p:nvPr>
        </p:nvSpPr>
        <p:spPr/>
        <p:txBody>
          <a:bodyPr/>
          <a:lstStyle/>
          <a:p>
            <a:fld id="{2AD9C7DE-1F64-4779-945F-4A5035E66F88}" type="slidenum">
              <a:rPr lang="en-IN" smtClean="0"/>
              <a:t>‹#›</a:t>
            </a:fld>
            <a:endParaRPr lang="en-IN"/>
          </a:p>
        </p:txBody>
      </p:sp>
    </p:spTree>
    <p:extLst>
      <p:ext uri="{BB962C8B-B14F-4D97-AF65-F5344CB8AC3E}">
        <p14:creationId xmlns:p14="http://schemas.microsoft.com/office/powerpoint/2010/main" val="203743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9D8EA1-6E6F-B91C-0F22-F9E5B70AE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91479E-A442-E40A-65AB-7E695A992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D471C3-951B-C3BE-C769-3E53BDEF7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422D1-0F7B-48AD-8A92-B2FC48C47080}" type="datetimeFigureOut">
              <a:rPr lang="en-IN" smtClean="0"/>
              <a:t>18-02-2025</a:t>
            </a:fld>
            <a:endParaRPr lang="en-IN"/>
          </a:p>
        </p:txBody>
      </p:sp>
      <p:sp>
        <p:nvSpPr>
          <p:cNvPr id="5" name="Footer Placeholder 4">
            <a:extLst>
              <a:ext uri="{FF2B5EF4-FFF2-40B4-BE49-F238E27FC236}">
                <a16:creationId xmlns:a16="http://schemas.microsoft.com/office/drawing/2014/main" id="{9DC84C43-9347-EDA5-C41F-9D68F39BD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91CB6-CCD2-3A29-C872-0B71A6CBB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C7DE-1F64-4779-945F-4A5035E66F88}" type="slidenum">
              <a:rPr lang="en-IN" smtClean="0"/>
              <a:t>‹#›</a:t>
            </a:fld>
            <a:endParaRPr lang="en-IN"/>
          </a:p>
        </p:txBody>
      </p:sp>
    </p:spTree>
    <p:extLst>
      <p:ext uri="{BB962C8B-B14F-4D97-AF65-F5344CB8AC3E}">
        <p14:creationId xmlns:p14="http://schemas.microsoft.com/office/powerpoint/2010/main" val="304311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ortal.azur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83DA-42D1-FF3D-54B0-0C810FA0C285}"/>
              </a:ext>
            </a:extLst>
          </p:cNvPr>
          <p:cNvSpPr>
            <a:spLocks noGrp="1"/>
          </p:cNvSpPr>
          <p:nvPr>
            <p:ph type="ctrTitle"/>
          </p:nvPr>
        </p:nvSpPr>
        <p:spPr>
          <a:xfrm>
            <a:off x="831274" y="532114"/>
            <a:ext cx="10484426" cy="2387600"/>
          </a:xfrm>
        </p:spPr>
        <p:txBody>
          <a:bodyPr>
            <a:normAutofit fontScale="90000"/>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DEPLOYING A WEB APPLICATION USING AZURE APP SERVICE</a:t>
            </a:r>
          </a:p>
        </p:txBody>
      </p:sp>
      <p:sp>
        <p:nvSpPr>
          <p:cNvPr id="3" name="Subtitle 2">
            <a:extLst>
              <a:ext uri="{FF2B5EF4-FFF2-40B4-BE49-F238E27FC236}">
                <a16:creationId xmlns:a16="http://schemas.microsoft.com/office/drawing/2014/main" id="{BF5D0D85-5E5F-A1B2-E393-A378EE6B9E98}"/>
              </a:ext>
            </a:extLst>
          </p:cNvPr>
          <p:cNvSpPr>
            <a:spLocks noGrp="1"/>
          </p:cNvSpPr>
          <p:nvPr>
            <p:ph type="subTitle" idx="1"/>
          </p:nvPr>
        </p:nvSpPr>
        <p:spPr>
          <a:xfrm>
            <a:off x="7959436" y="3640560"/>
            <a:ext cx="3867961" cy="2685326"/>
          </a:xfrm>
        </p:spPr>
        <p:txBody>
          <a:bodyPr>
            <a:normAutofit/>
          </a:bodyPr>
          <a:lstStyle/>
          <a:p>
            <a:endParaRPr lang="en-IN" dirty="0">
              <a:solidFill>
                <a:schemeClr val="accent1">
                  <a:lumMod val="50000"/>
                </a:schemeClr>
              </a:solidFill>
            </a:endParaRPr>
          </a:p>
          <a:p>
            <a:pPr algn="l"/>
            <a:r>
              <a:rPr lang="en-IN"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a:p>
            <a:pPr algn="l"/>
            <a:r>
              <a:rPr lang="en-IN" dirty="0">
                <a:solidFill>
                  <a:schemeClr val="tx1">
                    <a:lumMod val="85000"/>
                    <a:lumOff val="15000"/>
                  </a:schemeClr>
                </a:solidFill>
                <a:latin typeface="Times New Roman" panose="02020603050405020304" pitchFamily="18" charset="0"/>
                <a:cs typeface="Times New Roman" panose="02020603050405020304" pitchFamily="18" charset="0"/>
              </a:rPr>
              <a:t>Sampath Bunga</a:t>
            </a:r>
            <a:br>
              <a:rPr lang="en-IN" dirty="0">
                <a:solidFill>
                  <a:schemeClr val="tx1">
                    <a:lumMod val="85000"/>
                    <a:lumOff val="15000"/>
                  </a:schemeClr>
                </a:solidFill>
                <a:latin typeface="Times New Roman" panose="02020603050405020304" pitchFamily="18" charset="0"/>
                <a:cs typeface="Times New Roman" panose="02020603050405020304" pitchFamily="18" charset="0"/>
              </a:rPr>
            </a:br>
            <a:r>
              <a:rPr lang="en-IN" dirty="0" err="1">
                <a:solidFill>
                  <a:schemeClr val="tx1">
                    <a:lumMod val="85000"/>
                    <a:lumOff val="15000"/>
                  </a:schemeClr>
                </a:solidFill>
                <a:latin typeface="Times New Roman" panose="02020603050405020304" pitchFamily="18" charset="0"/>
                <a:cs typeface="Times New Roman" panose="02020603050405020304" pitchFamily="18" charset="0"/>
              </a:rPr>
              <a:t>Manideep</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a:solidFill>
                  <a:schemeClr val="tx1">
                    <a:lumMod val="85000"/>
                    <a:lumOff val="15000"/>
                  </a:schemeClr>
                </a:solidFill>
                <a:latin typeface="Times New Roman" panose="02020603050405020304" pitchFamily="18" charset="0"/>
                <a:cs typeface="Times New Roman" panose="02020603050405020304" pitchFamily="18" charset="0"/>
              </a:rPr>
              <a:t>Chittimodu</a:t>
            </a:r>
            <a:br>
              <a:rPr lang="en-IN" dirty="0">
                <a:solidFill>
                  <a:schemeClr val="tx1">
                    <a:lumMod val="85000"/>
                    <a:lumOff val="15000"/>
                  </a:schemeClr>
                </a:solidFill>
                <a:latin typeface="Times New Roman" panose="02020603050405020304" pitchFamily="18" charset="0"/>
                <a:cs typeface="Times New Roman" panose="02020603050405020304" pitchFamily="18" charset="0"/>
              </a:rPr>
            </a:br>
            <a:r>
              <a:rPr lang="en-IN" dirty="0">
                <a:solidFill>
                  <a:schemeClr val="tx1">
                    <a:lumMod val="85000"/>
                    <a:lumOff val="15000"/>
                  </a:schemeClr>
                </a:solidFill>
                <a:latin typeface="Times New Roman" panose="02020603050405020304" pitchFamily="18" charset="0"/>
                <a:cs typeface="Times New Roman" panose="02020603050405020304" pitchFamily="18" charset="0"/>
              </a:rPr>
              <a:t>Laxmi Prasanna </a:t>
            </a:r>
            <a:r>
              <a:rPr lang="en-IN" dirty="0" err="1">
                <a:solidFill>
                  <a:schemeClr val="tx1">
                    <a:lumMod val="85000"/>
                    <a:lumOff val="15000"/>
                  </a:schemeClr>
                </a:solidFill>
                <a:latin typeface="Times New Roman" panose="02020603050405020304" pitchFamily="18" charset="0"/>
                <a:cs typeface="Times New Roman" panose="02020603050405020304" pitchFamily="18" charset="0"/>
              </a:rPr>
              <a:t>Garishe</a:t>
            </a:r>
            <a:br>
              <a:rPr lang="en-IN" dirty="0">
                <a:solidFill>
                  <a:schemeClr val="tx1">
                    <a:lumMod val="85000"/>
                    <a:lumOff val="15000"/>
                  </a:schemeClr>
                </a:solidFill>
                <a:latin typeface="Times New Roman" panose="02020603050405020304" pitchFamily="18" charset="0"/>
                <a:cs typeface="Times New Roman" panose="02020603050405020304" pitchFamily="18" charset="0"/>
              </a:rPr>
            </a:br>
            <a:r>
              <a:rPr lang="en-IN" dirty="0" err="1">
                <a:solidFill>
                  <a:schemeClr val="tx1">
                    <a:lumMod val="85000"/>
                    <a:lumOff val="15000"/>
                  </a:schemeClr>
                </a:solidFill>
                <a:latin typeface="Times New Roman" panose="02020603050405020304" pitchFamily="18" charset="0"/>
                <a:cs typeface="Times New Roman" panose="02020603050405020304" pitchFamily="18" charset="0"/>
              </a:rPr>
              <a:t>Likhitha</a:t>
            </a:r>
            <a:r>
              <a:rPr lang="en-IN"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dirty="0" err="1">
                <a:solidFill>
                  <a:schemeClr val="tx1">
                    <a:lumMod val="85000"/>
                    <a:lumOff val="15000"/>
                  </a:schemeClr>
                </a:solidFill>
                <a:latin typeface="Times New Roman" panose="02020603050405020304" pitchFamily="18" charset="0"/>
                <a:cs typeface="Times New Roman" panose="02020603050405020304" pitchFamily="18" charset="0"/>
              </a:rPr>
              <a:t>Bodige</a:t>
            </a: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0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8326B63-6B00-A785-C6BD-AB8C8B0673A2}"/>
              </a:ext>
            </a:extLst>
          </p:cNvPr>
          <p:cNvSpPr>
            <a:spLocks noChangeArrowheads="1"/>
          </p:cNvSpPr>
          <p:nvPr/>
        </p:nvSpPr>
        <p:spPr bwMode="auto">
          <a:xfrm>
            <a:off x="135038" y="274126"/>
            <a:ext cx="1192192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600" b="1" dirty="0">
                <a:solidFill>
                  <a:schemeClr val="accent1">
                    <a:lumMod val="50000"/>
                  </a:schemeClr>
                </a:solidFill>
                <a:latin typeface="Times New Roman" panose="02020603050405020304" pitchFamily="18" charset="0"/>
                <a:cs typeface="Times New Roman" panose="02020603050405020304" pitchFamily="18" charset="0"/>
              </a:rPr>
              <a:t>Cloning project from Repository:</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A0A026-EF3E-A177-DBBE-C908E99EDE0B}"/>
              </a:ext>
            </a:extLst>
          </p:cNvPr>
          <p:cNvPicPr>
            <a:picLocks noChangeAspect="1"/>
          </p:cNvPicPr>
          <p:nvPr/>
        </p:nvPicPr>
        <p:blipFill>
          <a:blip r:embed="rId2"/>
          <a:stretch>
            <a:fillRect/>
          </a:stretch>
        </p:blipFill>
        <p:spPr>
          <a:xfrm>
            <a:off x="564205" y="950050"/>
            <a:ext cx="11213844" cy="5627396"/>
          </a:xfrm>
          <a:prstGeom prst="rect">
            <a:avLst/>
          </a:prstGeom>
        </p:spPr>
      </p:pic>
    </p:spTree>
    <p:extLst>
      <p:ext uri="{BB962C8B-B14F-4D97-AF65-F5344CB8AC3E}">
        <p14:creationId xmlns:p14="http://schemas.microsoft.com/office/powerpoint/2010/main" val="111458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1B9E1-2376-6AF8-3631-FF0067125918}"/>
              </a:ext>
            </a:extLst>
          </p:cNvPr>
          <p:cNvSpPr txBox="1"/>
          <p:nvPr/>
        </p:nvSpPr>
        <p:spPr>
          <a:xfrm>
            <a:off x="245963" y="100104"/>
            <a:ext cx="6094070" cy="1292662"/>
          </a:xfrm>
          <a:prstGeom prst="rect">
            <a:avLst/>
          </a:prstGeom>
          <a:noFill/>
        </p:spPr>
        <p:txBody>
          <a:bodyPr wrap="square">
            <a:spAutoFit/>
          </a:bodyPr>
          <a:lstStyle/>
          <a:p>
            <a:endParaRPr lang="en-US" dirty="0"/>
          </a:p>
          <a:p>
            <a:r>
              <a:rPr lang="en-US" sz="2000" dirty="0"/>
              <a:t>All files from the repository have been successfully imported into the App Service Editor, and the application has been deployed successfully.</a:t>
            </a:r>
          </a:p>
        </p:txBody>
      </p:sp>
      <p:pic>
        <p:nvPicPr>
          <p:cNvPr id="2" name="Picture 1">
            <a:extLst>
              <a:ext uri="{FF2B5EF4-FFF2-40B4-BE49-F238E27FC236}">
                <a16:creationId xmlns:a16="http://schemas.microsoft.com/office/drawing/2014/main" id="{C5CA80E4-B6E6-EC27-DD93-E3CA87CB84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6387" y="1527464"/>
            <a:ext cx="10204067" cy="5070264"/>
          </a:xfrm>
          <a:prstGeom prst="rect">
            <a:avLst/>
          </a:prstGeom>
        </p:spPr>
      </p:pic>
    </p:spTree>
    <p:extLst>
      <p:ext uri="{BB962C8B-B14F-4D97-AF65-F5344CB8AC3E}">
        <p14:creationId xmlns:p14="http://schemas.microsoft.com/office/powerpoint/2010/main" val="88589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351FCC-2D60-9A0A-4C72-6F81257AA1FB}"/>
              </a:ext>
            </a:extLst>
          </p:cNvPr>
          <p:cNvSpPr txBox="1"/>
          <p:nvPr/>
        </p:nvSpPr>
        <p:spPr>
          <a:xfrm>
            <a:off x="92596" y="434976"/>
            <a:ext cx="6094070" cy="1015663"/>
          </a:xfrm>
          <a:prstGeom prst="rect">
            <a:avLst/>
          </a:prstGeom>
          <a:noFill/>
        </p:spPr>
        <p:txBody>
          <a:bodyPr wrap="square">
            <a:spAutoFit/>
          </a:bodyPr>
          <a:lstStyle/>
          <a:p>
            <a:r>
              <a:rPr lang="en-US" sz="2000" dirty="0"/>
              <a:t>To check the deployed application, open App Service Overview, Click on Browse in the right panel, Below page will appear.</a:t>
            </a:r>
          </a:p>
        </p:txBody>
      </p:sp>
      <p:pic>
        <p:nvPicPr>
          <p:cNvPr id="4" name="Picture 3">
            <a:extLst>
              <a:ext uri="{FF2B5EF4-FFF2-40B4-BE49-F238E27FC236}">
                <a16:creationId xmlns:a16="http://schemas.microsoft.com/office/drawing/2014/main" id="{4629986F-69DD-FE4F-27A3-9192CBD6F3CB}"/>
              </a:ext>
            </a:extLst>
          </p:cNvPr>
          <p:cNvPicPr>
            <a:picLocks noChangeAspect="1"/>
          </p:cNvPicPr>
          <p:nvPr/>
        </p:nvPicPr>
        <p:blipFill>
          <a:blip r:embed="rId2"/>
          <a:stretch>
            <a:fillRect/>
          </a:stretch>
        </p:blipFill>
        <p:spPr>
          <a:xfrm>
            <a:off x="1085850" y="1450639"/>
            <a:ext cx="10020300" cy="5374573"/>
          </a:xfrm>
          <a:prstGeom prst="rect">
            <a:avLst/>
          </a:prstGeom>
        </p:spPr>
      </p:pic>
    </p:spTree>
    <p:extLst>
      <p:ext uri="{BB962C8B-B14F-4D97-AF65-F5344CB8AC3E}">
        <p14:creationId xmlns:p14="http://schemas.microsoft.com/office/powerpoint/2010/main" val="181310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E967FB-5FA2-2717-E2D4-8BFE8B6B5D32}"/>
              </a:ext>
            </a:extLst>
          </p:cNvPr>
          <p:cNvSpPr txBox="1"/>
          <p:nvPr/>
        </p:nvSpPr>
        <p:spPr>
          <a:xfrm>
            <a:off x="419582" y="1443561"/>
            <a:ext cx="11020809" cy="830997"/>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Azure App Service simplifies web app deployment and management.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Offers scalability, monitoring, and ease of integration with other Azure services.</a:t>
            </a:r>
          </a:p>
        </p:txBody>
      </p:sp>
      <p:sp>
        <p:nvSpPr>
          <p:cNvPr id="7" name="TextBox 6">
            <a:extLst>
              <a:ext uri="{FF2B5EF4-FFF2-40B4-BE49-F238E27FC236}">
                <a16:creationId xmlns:a16="http://schemas.microsoft.com/office/drawing/2014/main" id="{9DB4468E-C58F-9BC8-88F0-5ADBF29F4059}"/>
              </a:ext>
            </a:extLst>
          </p:cNvPr>
          <p:cNvSpPr txBox="1"/>
          <p:nvPr/>
        </p:nvSpPr>
        <p:spPr>
          <a:xfrm>
            <a:off x="813122" y="735521"/>
            <a:ext cx="6094070" cy="492443"/>
          </a:xfrm>
          <a:prstGeom prst="rect">
            <a:avLst/>
          </a:prstGeom>
          <a:noFill/>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Conclusion</a:t>
            </a:r>
          </a:p>
        </p:txBody>
      </p:sp>
      <p:pic>
        <p:nvPicPr>
          <p:cNvPr id="4098" name="Picture 2" descr="What is Azure App Service? - DevOpsSchool.com">
            <a:extLst>
              <a:ext uri="{FF2B5EF4-FFF2-40B4-BE49-F238E27FC236}">
                <a16:creationId xmlns:a16="http://schemas.microsoft.com/office/drawing/2014/main" id="{57CFD357-BDB7-8599-15C0-5BB9F798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932" y="2576802"/>
            <a:ext cx="8933549" cy="364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08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593F4F-0C9C-B9B0-C45B-FD817205B0CC}"/>
              </a:ext>
            </a:extLst>
          </p:cNvPr>
          <p:cNvSpPr txBox="1"/>
          <p:nvPr/>
        </p:nvSpPr>
        <p:spPr>
          <a:xfrm>
            <a:off x="3047036" y="3247227"/>
            <a:ext cx="6094070" cy="1015663"/>
          </a:xfrm>
          <a:prstGeom prst="rect">
            <a:avLst/>
          </a:prstGeom>
          <a:noFill/>
        </p:spPr>
        <p:txBody>
          <a:bodyPr wrap="square">
            <a:spAutoFit/>
          </a:bodyPr>
          <a:lstStyle/>
          <a:p>
            <a:pPr algn="ctr"/>
            <a:r>
              <a:rPr lang="en-IN" sz="6000" dirty="0">
                <a:solidFill>
                  <a:schemeClr val="accent1">
                    <a:lumMod val="50000"/>
                  </a:schemeClr>
                </a:solidFill>
              </a:rPr>
              <a:t>THANK YOU</a:t>
            </a:r>
          </a:p>
        </p:txBody>
      </p:sp>
      <p:pic>
        <p:nvPicPr>
          <p:cNvPr id="6" name="Picture 5">
            <a:extLst>
              <a:ext uri="{FF2B5EF4-FFF2-40B4-BE49-F238E27FC236}">
                <a16:creationId xmlns:a16="http://schemas.microsoft.com/office/drawing/2014/main" id="{82F9E0CA-04A4-D4EF-7765-905B8F88278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3480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15D625-5538-5FBF-1EC2-F33BCFE76913}"/>
              </a:ext>
            </a:extLst>
          </p:cNvPr>
          <p:cNvSpPr txBox="1"/>
          <p:nvPr/>
        </p:nvSpPr>
        <p:spPr>
          <a:xfrm>
            <a:off x="683173" y="987237"/>
            <a:ext cx="6096000" cy="492443"/>
          </a:xfrm>
          <a:prstGeom prst="rect">
            <a:avLst/>
          </a:prstGeom>
          <a:noFill/>
        </p:spPr>
        <p:txBody>
          <a:bodyPr wrap="square">
            <a:spAutoFit/>
          </a:bodyPr>
          <a:lstStyle/>
          <a:p>
            <a:r>
              <a:rPr lang="en-US" sz="2600" b="1" dirty="0">
                <a:solidFill>
                  <a:schemeClr val="accent1">
                    <a:lumMod val="50000"/>
                  </a:schemeClr>
                </a:solidFill>
                <a:latin typeface="Times New Roman" panose="02020603050405020304" pitchFamily="18" charset="0"/>
                <a:cs typeface="Times New Roman" panose="02020603050405020304" pitchFamily="18" charset="0"/>
              </a:rPr>
              <a:t>Why Azure App Service?:</a:t>
            </a:r>
          </a:p>
        </p:txBody>
      </p:sp>
      <p:sp>
        <p:nvSpPr>
          <p:cNvPr id="7" name="TextBox 6">
            <a:extLst>
              <a:ext uri="{FF2B5EF4-FFF2-40B4-BE49-F238E27FC236}">
                <a16:creationId xmlns:a16="http://schemas.microsoft.com/office/drawing/2014/main" id="{950B6BEA-CC0F-DF64-029E-57AB42C31EF6}"/>
              </a:ext>
            </a:extLst>
          </p:cNvPr>
          <p:cNvSpPr txBox="1"/>
          <p:nvPr/>
        </p:nvSpPr>
        <p:spPr>
          <a:xfrm>
            <a:off x="683173" y="1720417"/>
            <a:ext cx="6096000" cy="3785652"/>
          </a:xfrm>
          <a:prstGeom prst="rect">
            <a:avLst/>
          </a:prstGeom>
          <a:noFill/>
        </p:spPr>
        <p:txBody>
          <a:bodyPr wrap="square">
            <a:spAutoFit/>
          </a:bodyPr>
          <a:lstStyle/>
          <a:p>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Azure App Service is a fully managed platform for building, deploying, and scaling web applications.</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It supports multiple programming languages and frameworks, including .NET, Java, Node.js, and Python.</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service simplifies the deployment process and offers integrated DevOps capabilities.</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1026" name="Picture 2" descr="manage App Service plan in Azure ...">
            <a:extLst>
              <a:ext uri="{FF2B5EF4-FFF2-40B4-BE49-F238E27FC236}">
                <a16:creationId xmlns:a16="http://schemas.microsoft.com/office/drawing/2014/main" id="{79D04100-72D1-BC33-CE45-110276C98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343" y="1356569"/>
            <a:ext cx="4133849" cy="342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3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A15B-5C10-B251-E87A-2415A8414EB0}"/>
              </a:ext>
            </a:extLst>
          </p:cNvPr>
          <p:cNvSpPr>
            <a:spLocks noGrp="1"/>
          </p:cNvSpPr>
          <p:nvPr>
            <p:ph type="title"/>
          </p:nvPr>
        </p:nvSpPr>
        <p:spPr>
          <a:xfrm>
            <a:off x="498326" y="604865"/>
            <a:ext cx="10515600" cy="1325563"/>
          </a:xfrm>
        </p:spPr>
        <p:txBody>
          <a:bodyPr>
            <a:norm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Prerequisites for Deployment:</a:t>
            </a:r>
          </a:p>
        </p:txBody>
      </p:sp>
      <p:sp>
        <p:nvSpPr>
          <p:cNvPr id="4" name="TextBox 3">
            <a:extLst>
              <a:ext uri="{FF2B5EF4-FFF2-40B4-BE49-F238E27FC236}">
                <a16:creationId xmlns:a16="http://schemas.microsoft.com/office/drawing/2014/main" id="{300B3E28-6866-7CEA-EA4F-F06A54B95220}"/>
              </a:ext>
            </a:extLst>
          </p:cNvPr>
          <p:cNvSpPr txBox="1"/>
          <p:nvPr/>
        </p:nvSpPr>
        <p:spPr>
          <a:xfrm>
            <a:off x="498326" y="1930428"/>
            <a:ext cx="6096000" cy="3416320"/>
          </a:xfrm>
          <a:prstGeom prst="rect">
            <a:avLst/>
          </a:prstGeom>
          <a:noFill/>
        </p:spPr>
        <p:txBody>
          <a:bodyPr wrap="square">
            <a:spAutoFit/>
          </a:bodyPr>
          <a:lstStyle/>
          <a:p>
            <a:r>
              <a:rPr lang="en-US" sz="2400" i="0" dirty="0">
                <a:solidFill>
                  <a:schemeClr val="tx1">
                    <a:lumMod val="85000"/>
                    <a:lumOff val="15000"/>
                  </a:schemeClr>
                </a:solidFill>
                <a:effectLst/>
                <a:latin typeface="Times New Roman" panose="02020603050405020304" pitchFamily="18" charset="0"/>
                <a:cs typeface="Times New Roman" panose="02020603050405020304" pitchFamily="18" charset="0"/>
              </a:rPr>
              <a:t>You need an active Azure subscription to get started with Azure App Service.</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i="0" dirty="0">
                <a:solidFill>
                  <a:schemeClr val="tx1">
                    <a:lumMod val="85000"/>
                    <a:lumOff val="15000"/>
                  </a:schemeClr>
                </a:solidFill>
                <a:effectLst/>
                <a:latin typeface="Times New Roman" panose="02020603050405020304" pitchFamily="18" charset="0"/>
                <a:cs typeface="Times New Roman" panose="02020603050405020304" pitchFamily="18" charset="0"/>
              </a:rPr>
              <a:t>Familiarity with the programming language and framework of your web application is essential.</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i="0" dirty="0">
                <a:solidFill>
                  <a:schemeClr val="tx1">
                    <a:lumMod val="85000"/>
                    <a:lumOff val="15000"/>
                  </a:schemeClr>
                </a:solidFill>
                <a:effectLst/>
                <a:latin typeface="Times New Roman" panose="02020603050405020304" pitchFamily="18" charset="0"/>
                <a:cs typeface="Times New Roman" panose="02020603050405020304" pitchFamily="18" charset="0"/>
              </a:rPr>
              <a:t>Ensure you have the necessary tools for deployment, such as Visual Studio, Azure CLI, or Git.</a:t>
            </a: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2052" name="Picture 4" descr="Create a dashboard in the Azure portal - Azure portal | Microsoft Learn">
            <a:extLst>
              <a:ext uri="{FF2B5EF4-FFF2-40B4-BE49-F238E27FC236}">
                <a16:creationId xmlns:a16="http://schemas.microsoft.com/office/drawing/2014/main" id="{6B5C5C41-B2ED-3921-0BF6-1125C9FE4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4026" y="1200001"/>
            <a:ext cx="5497974" cy="445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06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96AE28-27AF-900B-B6F9-7D541E8C7B13}"/>
              </a:ext>
            </a:extLst>
          </p:cNvPr>
          <p:cNvSpPr txBox="1"/>
          <p:nvPr/>
        </p:nvSpPr>
        <p:spPr>
          <a:xfrm>
            <a:off x="775503" y="1591390"/>
            <a:ext cx="6094070" cy="492443"/>
          </a:xfrm>
          <a:prstGeom prst="rect">
            <a:avLst/>
          </a:prstGeom>
          <a:noFill/>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Login to Azure Portal:</a:t>
            </a:r>
          </a:p>
        </p:txBody>
      </p:sp>
      <p:sp>
        <p:nvSpPr>
          <p:cNvPr id="5" name="TextBox 4">
            <a:extLst>
              <a:ext uri="{FF2B5EF4-FFF2-40B4-BE49-F238E27FC236}">
                <a16:creationId xmlns:a16="http://schemas.microsoft.com/office/drawing/2014/main" id="{3764DD74-2C8A-2FF5-5948-4893F551C17B}"/>
              </a:ext>
            </a:extLst>
          </p:cNvPr>
          <p:cNvSpPr txBox="1"/>
          <p:nvPr/>
        </p:nvSpPr>
        <p:spPr>
          <a:xfrm>
            <a:off x="775503" y="2293589"/>
            <a:ext cx="6094070" cy="1200329"/>
          </a:xfrm>
          <a:prstGeom prst="rect">
            <a:avLst/>
          </a:prstGeom>
          <a:noFill/>
        </p:spPr>
        <p:txBody>
          <a:bodyPr wrap="square">
            <a:spAutoFit/>
          </a:bodyPr>
          <a:lstStyle/>
          <a:p>
            <a:pPr marL="342900" indent="-342900">
              <a:buFont typeface="Wingdings" panose="05000000000000000000" pitchFamily="2" charset="2"/>
              <a:buChar char="v"/>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Go to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Azure Portal</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Log in with your Azure credentials.</a:t>
            </a:r>
          </a:p>
          <a:p>
            <a:pPr marL="342900" indent="-342900">
              <a:buFont typeface="Wingdings" panose="05000000000000000000" pitchFamily="2" charset="2"/>
              <a:buChar char="v"/>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Create a </a:t>
            </a: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Resource Group </a:t>
            </a:r>
          </a:p>
        </p:txBody>
      </p:sp>
      <p:pic>
        <p:nvPicPr>
          <p:cNvPr id="7" name="Picture 6">
            <a:extLst>
              <a:ext uri="{FF2B5EF4-FFF2-40B4-BE49-F238E27FC236}">
                <a16:creationId xmlns:a16="http://schemas.microsoft.com/office/drawing/2014/main" id="{96DBC909-CE10-588F-D8A9-9DF7FE9A64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1931" y="324477"/>
            <a:ext cx="5615660" cy="5973608"/>
          </a:xfrm>
          <a:prstGeom prst="rect">
            <a:avLst/>
          </a:prstGeom>
        </p:spPr>
      </p:pic>
    </p:spTree>
    <p:extLst>
      <p:ext uri="{BB962C8B-B14F-4D97-AF65-F5344CB8AC3E}">
        <p14:creationId xmlns:p14="http://schemas.microsoft.com/office/powerpoint/2010/main" val="306123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677519-803F-714F-3C6F-07806961D066}"/>
              </a:ext>
            </a:extLst>
          </p:cNvPr>
          <p:cNvSpPr txBox="1"/>
          <p:nvPr/>
        </p:nvSpPr>
        <p:spPr>
          <a:xfrm>
            <a:off x="319798" y="129449"/>
            <a:ext cx="6096000" cy="892552"/>
          </a:xfrm>
          <a:prstGeom prst="rect">
            <a:avLst/>
          </a:prstGeom>
          <a:noFill/>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Create an App Service Plan:</a:t>
            </a:r>
          </a:p>
          <a:p>
            <a:endParaRPr lang="en-IN" sz="2600" dirty="0"/>
          </a:p>
        </p:txBody>
      </p:sp>
      <p:pic>
        <p:nvPicPr>
          <p:cNvPr id="5" name="Picture 4">
            <a:extLst>
              <a:ext uri="{FF2B5EF4-FFF2-40B4-BE49-F238E27FC236}">
                <a16:creationId xmlns:a16="http://schemas.microsoft.com/office/drawing/2014/main" id="{A0A0CE4D-50CE-8FB7-3E09-9D9AE9325824}"/>
              </a:ext>
            </a:extLst>
          </p:cNvPr>
          <p:cNvPicPr>
            <a:picLocks noChangeAspect="1"/>
          </p:cNvPicPr>
          <p:nvPr/>
        </p:nvPicPr>
        <p:blipFill>
          <a:blip r:embed="rId2"/>
          <a:stretch>
            <a:fillRect/>
          </a:stretch>
        </p:blipFill>
        <p:spPr>
          <a:xfrm>
            <a:off x="319798" y="936769"/>
            <a:ext cx="11234893" cy="5723104"/>
          </a:xfrm>
          <a:prstGeom prst="rect">
            <a:avLst/>
          </a:prstGeom>
        </p:spPr>
      </p:pic>
    </p:spTree>
    <p:extLst>
      <p:ext uri="{BB962C8B-B14F-4D97-AF65-F5344CB8AC3E}">
        <p14:creationId xmlns:p14="http://schemas.microsoft.com/office/powerpoint/2010/main" val="22555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90A86-B72A-34E9-D71F-0B0007472F76}"/>
              </a:ext>
            </a:extLst>
          </p:cNvPr>
          <p:cNvSpPr txBox="1"/>
          <p:nvPr/>
        </p:nvSpPr>
        <p:spPr>
          <a:xfrm>
            <a:off x="836271" y="804969"/>
            <a:ext cx="6094070" cy="492443"/>
          </a:xfrm>
          <a:prstGeom prst="rect">
            <a:avLst/>
          </a:prstGeom>
          <a:noFill/>
        </p:spPr>
        <p:txBody>
          <a:bodyPr wrap="square">
            <a:spAutoFit/>
          </a:bodyPr>
          <a:lstStyle/>
          <a:p>
            <a:r>
              <a:rPr lang="en-US" sz="2600" b="1" dirty="0">
                <a:solidFill>
                  <a:schemeClr val="accent1">
                    <a:lumMod val="50000"/>
                  </a:schemeClr>
                </a:solidFill>
                <a:latin typeface="Times New Roman" panose="02020603050405020304" pitchFamily="18" charset="0"/>
                <a:cs typeface="Times New Roman" panose="02020603050405020304" pitchFamily="18" charset="0"/>
              </a:rPr>
              <a:t>Create an App Service :</a:t>
            </a:r>
          </a:p>
        </p:txBody>
      </p:sp>
      <p:sp>
        <p:nvSpPr>
          <p:cNvPr id="5" name="TextBox 4">
            <a:extLst>
              <a:ext uri="{FF2B5EF4-FFF2-40B4-BE49-F238E27FC236}">
                <a16:creationId xmlns:a16="http://schemas.microsoft.com/office/drawing/2014/main" id="{B90BCEC2-447D-3627-3A0A-A305F004A4CE}"/>
              </a:ext>
            </a:extLst>
          </p:cNvPr>
          <p:cNvSpPr txBox="1"/>
          <p:nvPr/>
        </p:nvSpPr>
        <p:spPr>
          <a:xfrm>
            <a:off x="836270" y="1491841"/>
            <a:ext cx="11355729" cy="3416320"/>
          </a:xfrm>
          <a:prstGeom prst="rect">
            <a:avLst/>
          </a:prstGeom>
          <a:noFill/>
        </p:spPr>
        <p:txBody>
          <a:bodyPr wrap="square">
            <a:spAutoFit/>
          </a:bodyPr>
          <a:lstStyle/>
          <a:p>
            <a:pPr>
              <a:buFont typeface="+mj-lt"/>
              <a:buAutoNum type="arabicPeriod"/>
            </a:pPr>
            <a:r>
              <a:rPr lang="en-US" sz="2400" dirty="0">
                <a:latin typeface="Times New Roman" panose="02020603050405020304" pitchFamily="18" charset="0"/>
                <a:cs typeface="Times New Roman" panose="02020603050405020304" pitchFamily="18" charset="0"/>
              </a:rPr>
              <a:t>Navigate to “Create a Resource” &gt; Search for “App Service”.</a:t>
            </a:r>
          </a:p>
          <a:p>
            <a:pPr>
              <a:buFont typeface="+mj-lt"/>
              <a:buAutoNum type="arabicPeriod"/>
            </a:pPr>
            <a:r>
              <a:rPr lang="en-US" sz="2400" dirty="0">
                <a:latin typeface="Times New Roman" panose="02020603050405020304" pitchFamily="18" charset="0"/>
                <a:cs typeface="Times New Roman" panose="02020603050405020304" pitchFamily="18" charset="0"/>
              </a:rPr>
              <a:t>Click on “Create”.</a:t>
            </a:r>
          </a:p>
          <a:p>
            <a:pPr>
              <a:buFont typeface="+mj-lt"/>
              <a:buAutoNum type="arabicPeriod"/>
            </a:pPr>
            <a:r>
              <a:rPr lang="en-US" sz="2400" dirty="0">
                <a:latin typeface="Times New Roman" panose="02020603050405020304" pitchFamily="18" charset="0"/>
                <a:cs typeface="Times New Roman" panose="02020603050405020304" pitchFamily="18" charset="0"/>
              </a:rPr>
              <a:t>Fill in details:</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Resource Group:</a:t>
            </a:r>
            <a:r>
              <a:rPr lang="en-US" sz="2400" dirty="0">
                <a:latin typeface="Times New Roman" panose="02020603050405020304" pitchFamily="18" charset="0"/>
                <a:cs typeface="Times New Roman" panose="02020603050405020304" pitchFamily="18" charset="0"/>
              </a:rPr>
              <a:t> Select or create a new one.</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App Name:</a:t>
            </a:r>
            <a:r>
              <a:rPr lang="en-US" sz="2400" dirty="0">
                <a:latin typeface="Times New Roman" panose="02020603050405020304" pitchFamily="18" charset="0"/>
                <a:cs typeface="Times New Roman" panose="02020603050405020304" pitchFamily="18" charset="0"/>
              </a:rPr>
              <a:t> Enter a unique name for your app.</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Runtime Stack:</a:t>
            </a:r>
            <a:r>
              <a:rPr lang="en-US" sz="2400" dirty="0">
                <a:latin typeface="Times New Roman" panose="02020603050405020304" pitchFamily="18" charset="0"/>
                <a:cs typeface="Times New Roman" panose="02020603050405020304" pitchFamily="18" charset="0"/>
              </a:rPr>
              <a:t> Choose the technology stack (e.g., .NET Core, Node.js).</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Region:</a:t>
            </a:r>
            <a:r>
              <a:rPr lang="en-US" sz="2400" dirty="0">
                <a:latin typeface="Times New Roman" panose="02020603050405020304" pitchFamily="18" charset="0"/>
                <a:cs typeface="Times New Roman" panose="02020603050405020304" pitchFamily="18" charset="0"/>
              </a:rPr>
              <a:t> Select the appropriate region.</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App Service Plan:</a:t>
            </a:r>
            <a:r>
              <a:rPr lang="en-US" sz="2400" dirty="0">
                <a:latin typeface="Times New Roman" panose="02020603050405020304" pitchFamily="18" charset="0"/>
                <a:cs typeface="Times New Roman" panose="02020603050405020304" pitchFamily="18" charset="0"/>
              </a:rPr>
              <a:t> Create a new one or select an existing plan.</a:t>
            </a:r>
          </a:p>
          <a:p>
            <a:pPr>
              <a:buFont typeface="+mj-lt"/>
              <a:buAutoNum type="arabicPeriod"/>
            </a:pPr>
            <a:r>
              <a:rPr lang="en-US" sz="2400" dirty="0">
                <a:latin typeface="Times New Roman" panose="02020603050405020304" pitchFamily="18" charset="0"/>
                <a:cs typeface="Times New Roman" panose="02020603050405020304" pitchFamily="18" charset="0"/>
              </a:rPr>
              <a:t>Click “Review + Create” and then “Create”.</a:t>
            </a:r>
          </a:p>
        </p:txBody>
      </p:sp>
    </p:spTree>
    <p:extLst>
      <p:ext uri="{BB962C8B-B14F-4D97-AF65-F5344CB8AC3E}">
        <p14:creationId xmlns:p14="http://schemas.microsoft.com/office/powerpoint/2010/main" val="400278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98A442-B7BE-5EDD-A433-6BD3AD250139}"/>
              </a:ext>
            </a:extLst>
          </p:cNvPr>
          <p:cNvSpPr txBox="1"/>
          <p:nvPr/>
        </p:nvSpPr>
        <p:spPr>
          <a:xfrm>
            <a:off x="416688" y="377499"/>
            <a:ext cx="6094070" cy="1323439"/>
          </a:xfrm>
          <a:prstGeom prst="rect">
            <a:avLst/>
          </a:prstGeom>
          <a:noFill/>
        </p:spPr>
        <p:txBody>
          <a:bodyPr wrap="square">
            <a:spAutoFit/>
          </a:bodyPr>
          <a:lstStyle/>
          <a:p>
            <a:r>
              <a:rPr lang="en-US" sz="2000" dirty="0"/>
              <a:t>The user is at the "Basics" tab and has the option to proceed to the next configuration steps, such as database, deployment, networking, etc., before finalizing and creating the web app.</a:t>
            </a:r>
            <a:endParaRPr lang="en-IN" sz="2000" dirty="0"/>
          </a:p>
        </p:txBody>
      </p:sp>
      <p:pic>
        <p:nvPicPr>
          <p:cNvPr id="2" name="Picture 1">
            <a:extLst>
              <a:ext uri="{FF2B5EF4-FFF2-40B4-BE49-F238E27FC236}">
                <a16:creationId xmlns:a16="http://schemas.microsoft.com/office/drawing/2014/main" id="{C9FF6110-A48C-BF19-C4F9-ABFB33587B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423" y="1797628"/>
            <a:ext cx="10992531" cy="4682874"/>
          </a:xfrm>
          <a:prstGeom prst="rect">
            <a:avLst/>
          </a:prstGeom>
        </p:spPr>
      </p:pic>
    </p:spTree>
    <p:extLst>
      <p:ext uri="{BB962C8B-B14F-4D97-AF65-F5344CB8AC3E}">
        <p14:creationId xmlns:p14="http://schemas.microsoft.com/office/powerpoint/2010/main" val="195365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258126-C96C-8426-533A-56545B258118}"/>
              </a:ext>
            </a:extLst>
          </p:cNvPr>
          <p:cNvSpPr txBox="1"/>
          <p:nvPr/>
        </p:nvSpPr>
        <p:spPr>
          <a:xfrm>
            <a:off x="191728" y="174065"/>
            <a:ext cx="6094070" cy="400110"/>
          </a:xfrm>
          <a:prstGeom prst="rect">
            <a:avLst/>
          </a:prstGeom>
          <a:noFill/>
        </p:spPr>
        <p:txBody>
          <a:bodyPr wrap="square">
            <a:spAutoFit/>
          </a:bodyPr>
          <a:lstStyle/>
          <a:p>
            <a:r>
              <a:rPr lang="en-US" sz="2000" dirty="0"/>
              <a:t>Successfully created the App Service in Azure portal.</a:t>
            </a:r>
          </a:p>
        </p:txBody>
      </p:sp>
      <p:pic>
        <p:nvPicPr>
          <p:cNvPr id="4" name="Picture 3">
            <a:extLst>
              <a:ext uri="{FF2B5EF4-FFF2-40B4-BE49-F238E27FC236}">
                <a16:creationId xmlns:a16="http://schemas.microsoft.com/office/drawing/2014/main" id="{CC7ACDFD-70EB-546A-CF48-E3B3515A721F}"/>
              </a:ext>
            </a:extLst>
          </p:cNvPr>
          <p:cNvPicPr>
            <a:picLocks noChangeAspect="1"/>
          </p:cNvPicPr>
          <p:nvPr/>
        </p:nvPicPr>
        <p:blipFill>
          <a:blip r:embed="rId2"/>
          <a:stretch>
            <a:fillRect/>
          </a:stretch>
        </p:blipFill>
        <p:spPr>
          <a:xfrm>
            <a:off x="374073" y="842318"/>
            <a:ext cx="10982576" cy="5571453"/>
          </a:xfrm>
          <a:prstGeom prst="rect">
            <a:avLst/>
          </a:prstGeom>
        </p:spPr>
      </p:pic>
    </p:spTree>
    <p:extLst>
      <p:ext uri="{BB962C8B-B14F-4D97-AF65-F5344CB8AC3E}">
        <p14:creationId xmlns:p14="http://schemas.microsoft.com/office/powerpoint/2010/main" val="234623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0FAD2A-563D-4567-55E9-DCC82451F7C9}"/>
              </a:ext>
            </a:extLst>
          </p:cNvPr>
          <p:cNvSpPr txBox="1"/>
          <p:nvPr/>
        </p:nvSpPr>
        <p:spPr>
          <a:xfrm>
            <a:off x="331807" y="267037"/>
            <a:ext cx="6094070" cy="1015663"/>
          </a:xfrm>
          <a:prstGeom prst="rect">
            <a:avLst/>
          </a:prstGeom>
          <a:noFill/>
        </p:spPr>
        <p:txBody>
          <a:bodyPr wrap="square">
            <a:spAutoFit/>
          </a:bodyPr>
          <a:lstStyle/>
          <a:p>
            <a:r>
              <a:rPr lang="en-US" sz="2000" dirty="0"/>
              <a:t>After creating the app service go to Development tools.</a:t>
            </a:r>
          </a:p>
          <a:p>
            <a:r>
              <a:rPr lang="en-US" sz="2000" dirty="0"/>
              <a:t>Open App service Editor, </a:t>
            </a:r>
          </a:p>
          <a:p>
            <a:r>
              <a:rPr lang="en-US" sz="2000" dirty="0"/>
              <a:t>Click on Open editor.</a:t>
            </a:r>
          </a:p>
        </p:txBody>
      </p:sp>
      <p:pic>
        <p:nvPicPr>
          <p:cNvPr id="4" name="Picture 3">
            <a:extLst>
              <a:ext uri="{FF2B5EF4-FFF2-40B4-BE49-F238E27FC236}">
                <a16:creationId xmlns:a16="http://schemas.microsoft.com/office/drawing/2014/main" id="{3731AAE7-67E9-FEA1-1B6E-5F5FF425FBF1}"/>
              </a:ext>
            </a:extLst>
          </p:cNvPr>
          <p:cNvPicPr>
            <a:picLocks noChangeAspect="1"/>
          </p:cNvPicPr>
          <p:nvPr/>
        </p:nvPicPr>
        <p:blipFill>
          <a:blip r:embed="rId2"/>
          <a:stretch>
            <a:fillRect/>
          </a:stretch>
        </p:blipFill>
        <p:spPr>
          <a:xfrm>
            <a:off x="540328" y="1509267"/>
            <a:ext cx="9715500" cy="4900784"/>
          </a:xfrm>
          <a:prstGeom prst="rect">
            <a:avLst/>
          </a:prstGeom>
        </p:spPr>
      </p:pic>
    </p:spTree>
    <p:extLst>
      <p:ext uri="{BB962C8B-B14F-4D97-AF65-F5344CB8AC3E}">
        <p14:creationId xmlns:p14="http://schemas.microsoft.com/office/powerpoint/2010/main" val="768424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415</Words>
  <Application>Microsoft Office PowerPoint</Application>
  <PresentationFormat>Widescreen</PresentationFormat>
  <Paragraphs>37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DEPLOYING A WEB APPLICATION USING AZURE APP SERVICE</vt:lpstr>
      <vt:lpstr>PowerPoint Presentation</vt:lpstr>
      <vt:lpstr>Prerequisites for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Danthalapally Kalyani</dc:creator>
  <cp:lastModifiedBy>sampath bunga</cp:lastModifiedBy>
  <cp:revision>3</cp:revision>
  <dcterms:created xsi:type="dcterms:W3CDTF">2025-01-07T16:57:50Z</dcterms:created>
  <dcterms:modified xsi:type="dcterms:W3CDTF">2025-02-18T05:26:37Z</dcterms:modified>
</cp:coreProperties>
</file>