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8" r:id="rId6"/>
    <p:sldId id="259" r:id="rId7"/>
    <p:sldId id="261" r:id="rId8"/>
    <p:sldId id="262" r:id="rId9"/>
    <p:sldId id="263" r:id="rId10"/>
    <p:sldId id="264" r:id="rId11"/>
    <p:sldId id="265" r:id="rId12"/>
    <p:sldId id="267" r:id="rId13"/>
    <p:sldId id="268"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ampath" userId="2e4f224c4cdd94b5" providerId="LiveId" clId="{03909D64-A05F-4B46-80C0-206C054B87CE}"/>
    <pc:docChg chg="modSld">
      <pc:chgData name="satya sampath" userId="2e4f224c4cdd94b5" providerId="LiveId" clId="{03909D64-A05F-4B46-80C0-206C054B87CE}" dt="2024-07-10T10:45:57.755" v="47"/>
      <pc:docMkLst>
        <pc:docMk/>
      </pc:docMkLst>
      <pc:sldChg chg="modSp mod">
        <pc:chgData name="satya sampath" userId="2e4f224c4cdd94b5" providerId="LiveId" clId="{03909D64-A05F-4B46-80C0-206C054B87CE}" dt="2024-07-10T10:45:57.755" v="47"/>
        <pc:sldMkLst>
          <pc:docMk/>
          <pc:sldMk cId="958589618" sldId="266"/>
        </pc:sldMkLst>
        <pc:spChg chg="mod">
          <ac:chgData name="satya sampath" userId="2e4f224c4cdd94b5" providerId="LiveId" clId="{03909D64-A05F-4B46-80C0-206C054B87CE}" dt="2024-07-10T10:45:57.755" v="47"/>
          <ac:spMkLst>
            <pc:docMk/>
            <pc:sldMk cId="958589618" sldId="266"/>
            <ac:spMk id="3" creationId="{27EBACB0-5504-CAD6-951C-D14217A08A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7/10/2024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7/10/2024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7/10/2024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vijaysmart043/cyber-security-project.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70091" y="546100"/>
            <a:ext cx="10993549" cy="984144"/>
          </a:xfrm>
        </p:spPr>
        <p:txBody>
          <a:bodyPr>
            <a:normAutofit/>
          </a:bodyPr>
          <a:lstStyle/>
          <a:p>
            <a:r>
              <a:rPr lang="en-GB" sz="3600" dirty="0"/>
              <a:t>Student </a:t>
            </a:r>
            <a:r>
              <a:rPr lang="en-GB" dirty="0"/>
              <a:t>Details</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670090" y="1530245"/>
            <a:ext cx="10930049" cy="3359256"/>
          </a:xfrm>
        </p:spPr>
        <p:txBody>
          <a:bodyPr>
            <a:normAutofit/>
          </a:bodyPr>
          <a:lstStyle/>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name:</a:t>
            </a:r>
            <a:r>
              <a:rPr lang="en-GB" sz="1800" dirty="0">
                <a:solidFill>
                  <a:schemeClr val="tx1"/>
                </a:solidFill>
                <a:hlinkClick r:id="rId2">
                  <a:extLst>
                    <a:ext uri="{A12FA001-AC4F-418D-AE19-62706E023703}">
                      <ahyp:hlinkClr xmlns:ahyp="http://schemas.microsoft.com/office/drawing/2018/hyperlinkcolor" val="tx"/>
                    </a:ext>
                  </a:extLst>
                </a:hlinkClick>
              </a:rPr>
              <a:t> </a:t>
            </a:r>
            <a:r>
              <a:rPr lang="en-GB" sz="1800" dirty="0" err="1">
                <a:solidFill>
                  <a:schemeClr val="tx1"/>
                </a:solidFill>
                <a:hlinkClick r:id="rId2">
                  <a:extLst>
                    <a:ext uri="{A12FA001-AC4F-418D-AE19-62706E023703}">
                      <ahyp:hlinkClr xmlns:ahyp="http://schemas.microsoft.com/office/drawing/2018/hyperlinkcolor" val="tx"/>
                    </a:ext>
                  </a:extLst>
                </a:hlinkClick>
              </a:rPr>
              <a:t>mindi</a:t>
            </a:r>
            <a:r>
              <a:rPr lang="en-GB" sz="1800" dirty="0">
                <a:solidFill>
                  <a:schemeClr val="tx1"/>
                </a:solidFill>
                <a:hlinkClick r:id="rId2">
                  <a:extLst>
                    <a:ext uri="{A12FA001-AC4F-418D-AE19-62706E023703}">
                      <ahyp:hlinkClr xmlns:ahyp="http://schemas.microsoft.com/office/drawing/2018/hyperlinkcolor" val="tx"/>
                    </a:ext>
                  </a:extLst>
                </a:hlinkClick>
              </a:rPr>
              <a:t> satya sampath </a:t>
            </a:r>
            <a:r>
              <a:rPr lang="en-GB" sz="1800" dirty="0" err="1">
                <a:solidFill>
                  <a:schemeClr val="tx1"/>
                </a:solidFill>
                <a:hlinkClick r:id="rId2">
                  <a:extLst>
                    <a:ext uri="{A12FA001-AC4F-418D-AE19-62706E023703}">
                      <ahyp:hlinkClr xmlns:ahyp="http://schemas.microsoft.com/office/drawing/2018/hyperlinkcolor" val="tx"/>
                    </a:ext>
                  </a:extLst>
                </a:hlinkClick>
              </a:rPr>
              <a:t>kumar</a:t>
            </a:r>
            <a:endParaRPr lang="en-GB" sz="1800" dirty="0">
              <a:solidFill>
                <a:schemeClr val="tx1"/>
              </a:solidFill>
              <a:hlinkClick r:id="rId2">
                <a:extLst>
                  <a:ext uri="{A12FA001-AC4F-418D-AE19-62706E023703}">
                    <ahyp:hlinkClr xmlns:ahyp="http://schemas.microsoft.com/office/drawing/2018/hyperlinkcolor" val="tx"/>
                  </a:ext>
                </a:extLst>
              </a:hlinkClick>
            </a:endParaRPr>
          </a:p>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Roll no: </a:t>
            </a:r>
            <a:r>
              <a:rPr lang="en-GB" sz="1800" dirty="0">
                <a:solidFill>
                  <a:schemeClr val="tx1"/>
                </a:solidFill>
                <a:hlinkClick r:id="rId2">
                  <a:extLst>
                    <a:ext uri="{A12FA001-AC4F-418D-AE19-62706E023703}">
                      <ahyp:hlinkClr xmlns:ahyp="http://schemas.microsoft.com/office/drawing/2018/hyperlinkcolor" val="tx"/>
                    </a:ext>
                  </a:extLst>
                </a:hlinkClick>
              </a:rPr>
              <a:t>23x45a1208</a:t>
            </a:r>
          </a:p>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EMAIL</a:t>
            </a:r>
            <a:r>
              <a:rPr lang="en-GB" sz="1800" dirty="0">
                <a:solidFill>
                  <a:schemeClr val="tx1"/>
                </a:solidFill>
                <a:hlinkClick r:id="rId2">
                  <a:extLst>
                    <a:ext uri="{A12FA001-AC4F-418D-AE19-62706E023703}">
                      <ahyp:hlinkClr xmlns:ahyp="http://schemas.microsoft.com/office/drawing/2018/hyperlinkcolor" val="tx"/>
                    </a:ext>
                  </a:extLst>
                </a:hlinkClick>
              </a:rPr>
              <a:t>: chinnisiva68@GMAIL.COM</a:t>
            </a:r>
          </a:p>
          <a:p>
            <a:pPr marL="342900" indent="-342900">
              <a:lnSpc>
                <a:spcPct val="100000"/>
              </a:lnSpc>
              <a:buClr>
                <a:schemeClr val="tx1"/>
              </a:buClr>
              <a:buFont typeface="Arial" panose="020B0604020202020204" pitchFamily="34" charset="0"/>
              <a:buChar char="•"/>
            </a:pPr>
            <a:r>
              <a:rPr lang="en-GB" sz="1800" b="1" dirty="0">
                <a:solidFill>
                  <a:schemeClr val="tx1"/>
                </a:solidFill>
                <a:hlinkClick r:id="rId2">
                  <a:extLst>
                    <a:ext uri="{A12FA001-AC4F-418D-AE19-62706E023703}">
                      <ahyp:hlinkClr xmlns:ahyp="http://schemas.microsoft.com/office/drawing/2018/hyperlinkcolor" val="tx"/>
                    </a:ext>
                  </a:extLst>
                </a:hlinkClick>
              </a:rPr>
              <a:t>BRANCH</a:t>
            </a:r>
            <a:r>
              <a:rPr lang="en-GB" sz="1800" dirty="0">
                <a:solidFill>
                  <a:schemeClr val="tx1"/>
                </a:solidFill>
                <a:hlinkClick r:id="rId2">
                  <a:extLst>
                    <a:ext uri="{A12FA001-AC4F-418D-AE19-62706E023703}">
                      <ahyp:hlinkClr xmlns:ahyp="http://schemas.microsoft.com/office/drawing/2018/hyperlinkcolor" val="tx"/>
                    </a:ext>
                  </a:extLst>
                </a:hlinkClick>
              </a:rPr>
              <a:t>: it</a:t>
            </a:r>
          </a:p>
          <a:p>
            <a:pPr marL="342900" indent="-342900">
              <a:lnSpc>
                <a:spcPct val="100000"/>
              </a:lnSpc>
              <a:buClr>
                <a:schemeClr val="tx1"/>
              </a:buClr>
              <a:buFont typeface="Arial" panose="020B0604020202020204" pitchFamily="34" charset="0"/>
              <a:buChar char="•"/>
            </a:pPr>
            <a:r>
              <a:rPr lang="en-GB" sz="1800" dirty="0">
                <a:solidFill>
                  <a:schemeClr val="tx1"/>
                </a:solidFill>
                <a:hlinkClick r:id="rId2">
                  <a:extLst>
                    <a:ext uri="{A12FA001-AC4F-418D-AE19-62706E023703}">
                      <ahyp:hlinkClr xmlns:ahyp="http://schemas.microsoft.com/office/drawing/2018/hyperlinkcolor" val="tx"/>
                    </a:ext>
                  </a:extLst>
                </a:hlinkClick>
              </a:rPr>
              <a:t>COLLEGE: SRK INSTITUTE OF TECHNOLOGY</a:t>
            </a:r>
            <a:endParaRPr lang="en-GB" sz="1800" dirty="0">
              <a:solidFill>
                <a:schemeClr val="tx1"/>
              </a:solidFill>
            </a:endParaRPr>
          </a:p>
          <a:p>
            <a:endParaRPr lang="en-GB" dirty="0"/>
          </a:p>
          <a:p>
            <a:endParaRPr lang="en-GB" dirty="0"/>
          </a:p>
          <a:p>
            <a:endParaRPr lang="en-GB"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74133" y="3746500"/>
            <a:ext cx="11260667" cy="3022600"/>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cryptedImage.jpg"/>
          <p:cNvPicPr>
            <a:picLocks noGrp="1" noChangeAspect="1"/>
          </p:cNvPicPr>
          <p:nvPr>
            <p:ph idx="1"/>
          </p:nvPr>
        </p:nvPicPr>
        <p:blipFill>
          <a:blip r:embed="rId2"/>
          <a:stretch>
            <a:fillRect/>
          </a:stretch>
        </p:blipFill>
        <p:spPr>
          <a:xfrm>
            <a:off x="6960167" y="2850490"/>
            <a:ext cx="3463992" cy="3290428"/>
          </a:xfrm>
        </p:spPr>
      </p:pic>
      <p:pic>
        <p:nvPicPr>
          <p:cNvPr id="5" name="Picture 4" descr="download.jpg"/>
          <p:cNvPicPr>
            <a:picLocks noChangeAspect="1"/>
          </p:cNvPicPr>
          <p:nvPr/>
        </p:nvPicPr>
        <p:blipFill>
          <a:blip r:embed="rId3"/>
          <a:stretch>
            <a:fillRect/>
          </a:stretch>
        </p:blipFill>
        <p:spPr>
          <a:xfrm>
            <a:off x="1704775" y="2891052"/>
            <a:ext cx="3733499" cy="3249865"/>
          </a:xfrm>
          <a:prstGeom prst="rect">
            <a:avLst/>
          </a:prstGeom>
        </p:spPr>
      </p:pic>
      <p:sp>
        <p:nvSpPr>
          <p:cNvPr id="6" name="TextBox 5"/>
          <p:cNvSpPr txBox="1"/>
          <p:nvPr/>
        </p:nvSpPr>
        <p:spPr>
          <a:xfrm>
            <a:off x="2589196" y="2290813"/>
            <a:ext cx="1739579" cy="400110"/>
          </a:xfrm>
          <a:prstGeom prst="rect">
            <a:avLst/>
          </a:prstGeom>
          <a:noFill/>
        </p:spPr>
        <p:txBody>
          <a:bodyPr wrap="none" rtlCol="0">
            <a:spAutoFit/>
          </a:bodyPr>
          <a:lstStyle/>
          <a:p>
            <a:r>
              <a:rPr lang="en-US" sz="2000" dirty="0"/>
              <a:t>Original image</a:t>
            </a:r>
          </a:p>
        </p:txBody>
      </p:sp>
      <p:sp>
        <p:nvSpPr>
          <p:cNvPr id="7" name="TextBox 6"/>
          <p:cNvSpPr txBox="1"/>
          <p:nvPr/>
        </p:nvSpPr>
        <p:spPr>
          <a:xfrm>
            <a:off x="7806088" y="2338938"/>
            <a:ext cx="1811393" cy="369332"/>
          </a:xfrm>
          <a:prstGeom prst="rect">
            <a:avLst/>
          </a:prstGeom>
          <a:noFill/>
        </p:spPr>
        <p:txBody>
          <a:bodyPr wrap="none" rtlCol="0">
            <a:spAutoFit/>
          </a:bodyPr>
          <a:lstStyle/>
          <a:p>
            <a:r>
              <a:rPr lang="en-US"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96694" y="1523716"/>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pPr algn="ctr">
              <a:buClr>
                <a:schemeClr val="tx1"/>
              </a:buClr>
              <a:buFont typeface="Arial" panose="020B0604020202020204" pitchFamily="34" charset="0"/>
              <a:buChar char="•"/>
            </a:pPr>
            <a:r>
              <a:rPr lang="en-US">
                <a:solidFill>
                  <a:schemeClr val="tx1"/>
                </a:solidFill>
              </a:rPr>
              <a:t>https://github.com/Sampath743/steganography1.git</a:t>
            </a:r>
            <a:endParaRPr lang="en-US" dirty="0">
              <a:solidFill>
                <a:schemeClr val="tx1"/>
              </a:solidFill>
            </a:endParaRPr>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1161782" y="2435192"/>
            <a:ext cx="6644306" cy="3445845"/>
          </a:xfrm>
        </p:spPr>
        <p:txBody>
          <a:bodyPr/>
          <a:lstStyle/>
          <a:p>
            <a:pPr>
              <a:buNone/>
            </a:pPr>
            <a:endParaRPr lang="en-US" dirty="0"/>
          </a:p>
          <a:p>
            <a:pPr>
              <a:buClr>
                <a:schemeClr val="tx1"/>
              </a:buClr>
              <a:buFont typeface="Wingdings" panose="05000000000000000000" pitchFamily="2" charset="2"/>
              <a:buChar char="Ø"/>
            </a:pPr>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58194" y="3223514"/>
            <a:ext cx="11029615" cy="3634486"/>
          </a:xfrm>
        </p:spPr>
        <p:txBody>
          <a:bodyPr>
            <a:normAutofit/>
          </a:bodyPr>
          <a:lstStyle/>
          <a:p>
            <a:pPr>
              <a:buClr>
                <a:schemeClr val="tx1"/>
              </a:buClr>
              <a:buFont typeface="Wingdings" panose="05000000000000000000" pitchFamily="2" charset="2"/>
              <a:buChar char="Ø"/>
            </a:pPr>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4" name="Picture 3" descr="text inside image.jpg"/>
          <p:cNvPicPr>
            <a:picLocks noChangeAspect="1"/>
          </p:cNvPicPr>
          <p:nvPr/>
        </p:nvPicPr>
        <p:blipFill>
          <a:blip r:embed="rId2"/>
          <a:stretch>
            <a:fillRect/>
          </a:stretch>
        </p:blipFill>
        <p:spPr>
          <a:xfrm>
            <a:off x="5678905" y="873493"/>
            <a:ext cx="5216893" cy="27071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203200" y="1092200"/>
            <a:ext cx="11506200" cy="5765800"/>
          </a:xfrm>
        </p:spPr>
        <p:txBody>
          <a:bodyPr>
            <a:noAutofit/>
          </a:bodyPr>
          <a:lstStyle/>
          <a:p>
            <a:pPr>
              <a:buClr>
                <a:schemeClr val="tx1"/>
              </a:buClr>
              <a:buFont typeface="Wingdings" panose="05000000000000000000" pitchFamily="2" charset="2"/>
              <a:buChar char="Ø"/>
            </a:pPr>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pPr>
              <a:buClr>
                <a:schemeClr val="tx1"/>
              </a:buClr>
              <a:buFont typeface="Wingdings" panose="05000000000000000000" pitchFamily="2" charset="2"/>
              <a:buChar char="Ø"/>
            </a:pPr>
            <a:r>
              <a:rPr lang="en-US" sz="2000" b="1" dirty="0"/>
              <a:t>Image Encoding: </a:t>
            </a:r>
            <a:r>
              <a:rPr lang="en-US" sz="2000" dirty="0"/>
              <a:t>Secret text is hidden within the image’s pixel values using the LSB method, with additional security provided by XOR the text characters with a user-provided security key.  </a:t>
            </a:r>
          </a:p>
          <a:p>
            <a:pPr>
              <a:buClr>
                <a:schemeClr val="tx1"/>
              </a:buClr>
              <a:buFont typeface="Wingdings" panose="05000000000000000000" pitchFamily="2" charset="2"/>
              <a:buChar char="Ø"/>
            </a:pPr>
            <a:r>
              <a:rPr lang="en-US" sz="2000" b="1" dirty="0"/>
              <a:t>Pixel Manipulation: </a:t>
            </a:r>
            <a:r>
              <a:rPr lang="en-US" sz="2000" dirty="0"/>
              <a:t>The encoded text is distributed across the image’s pixels, maintaining the visual integrity of the image while embedding the hidden message.</a:t>
            </a:r>
          </a:p>
          <a:p>
            <a:pPr>
              <a:buClr>
                <a:schemeClr val="tx1"/>
              </a:buClr>
              <a:buFont typeface="Wingdings" panose="05000000000000000000" pitchFamily="2" charset="2"/>
              <a:buChar char="Ø"/>
            </a:pPr>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pPr>
              <a:buClr>
                <a:schemeClr val="tx1"/>
              </a:buClr>
              <a:buFont typeface="Wingdings" panose="05000000000000000000" pitchFamily="2" charset="2"/>
              <a:buChar char="Ø"/>
            </a:pPr>
            <a:r>
              <a:rPr lang="en-US" sz="2000" dirty="0"/>
              <a:t>This project demonstrates a practical application of steganography for secure communication, embedding and retrieving secret messages within images in a secure and efficient manner.</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2" y="2129109"/>
            <a:ext cx="7889040" cy="3634486"/>
          </a:xfrm>
        </p:spPr>
        <p:txBody>
          <a:bodyPr>
            <a:normAutofit/>
          </a:bodyPr>
          <a:lstStyle/>
          <a:p>
            <a:pPr>
              <a:buClr>
                <a:schemeClr val="tx1"/>
              </a:buClr>
              <a:buFont typeface="Wingdings" panose="05000000000000000000" pitchFamily="2" charset="2"/>
              <a:buChar char="Ø"/>
            </a:pPr>
            <a:r>
              <a:rPr lang="en-US" sz="2000" dirty="0"/>
              <a:t>The primary end users for this steganography project include government and military personnel secure communication, corporate executives protecting proprietary data, and journalists sharing sensitive information discreetly.</a:t>
            </a:r>
          </a:p>
          <a:p>
            <a:pPr>
              <a:buClr>
                <a:schemeClr val="tx1"/>
              </a:buClr>
              <a:buFont typeface="Wingdings" panose="05000000000000000000" pitchFamily="2" charset="2"/>
              <a:buChar char="Ø"/>
            </a:pPr>
            <a:r>
              <a:rPr lang="en-US" sz="2000" dirty="0"/>
              <a:t>IT and cyber security teams can integrate this technique to enhance organizational data security.</a:t>
            </a:r>
          </a:p>
          <a:p>
            <a:pPr>
              <a:buClr>
                <a:schemeClr val="tx1"/>
              </a:buClr>
              <a:buFont typeface="Wingdings" panose="05000000000000000000" pitchFamily="2" charset="2"/>
              <a:buChar char="Ø"/>
            </a:pPr>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fontScale="92500" lnSpcReduction="20000"/>
          </a:bodyPr>
          <a:lstStyle/>
          <a:p>
            <a:pPr>
              <a:buNone/>
            </a:pPr>
            <a:r>
              <a:rPr lang="en-US" dirty="0"/>
              <a:t>.</a:t>
            </a:r>
          </a:p>
          <a:p>
            <a:pPr>
              <a:buClr>
                <a:schemeClr val="tx1"/>
              </a:buClr>
              <a:buFont typeface="Wingdings" panose="05000000000000000000" pitchFamily="2" charset="2"/>
              <a:buChar char="Ø"/>
            </a:pPr>
            <a:r>
              <a:rPr lang="en-US" sz="2200" dirty="0"/>
              <a:t>Steganography is the basic concept to hide the data inside other data.</a:t>
            </a:r>
          </a:p>
          <a:p>
            <a:pPr>
              <a:buClr>
                <a:schemeClr val="tx1"/>
              </a:buClr>
              <a:buFont typeface="Wingdings" panose="05000000000000000000" pitchFamily="2" charset="2"/>
              <a:buChar char="Ø"/>
            </a:pPr>
            <a:r>
              <a:rPr lang="en-US" sz="2200" dirty="0"/>
              <a:t>In this project RGB Mechanism is used for pixel manipulation.</a:t>
            </a:r>
          </a:p>
          <a:p>
            <a:pPr>
              <a:buClr>
                <a:schemeClr val="tx1"/>
              </a:buClr>
              <a:buFont typeface="Wingdings" panose="05000000000000000000" pitchFamily="2" charset="2"/>
              <a:buChar char="Ø"/>
            </a:pPr>
            <a:r>
              <a:rPr lang="en-US" sz="2200" dirty="0"/>
              <a:t>XOR operation is used for encryption and decryption of the test inside the image.</a:t>
            </a:r>
          </a:p>
          <a:p>
            <a:pPr>
              <a:buClr>
                <a:schemeClr val="tx1"/>
              </a:buClr>
              <a:buFont typeface="Wingdings" panose="05000000000000000000" pitchFamily="2" charset="2"/>
              <a:buChar char="Ø"/>
            </a:pPr>
            <a:r>
              <a:rPr lang="en-US" sz="2200" dirty="0"/>
              <a:t>The project reads an image and hides the secret text within the pixel values using the least significant bits (LSB) method.</a:t>
            </a:r>
          </a:p>
          <a:p>
            <a:pPr>
              <a:buClr>
                <a:schemeClr val="tx1"/>
              </a:buClr>
              <a:buFont typeface="Wingdings" panose="05000000000000000000" pitchFamily="2" charset="2"/>
              <a:buChar char="Ø"/>
            </a:pPr>
            <a:r>
              <a:rPr lang="en-US" sz="2200" dirty="0"/>
              <a:t>For security purpose that means to avoid unauthorized users taking the advantage of the message, a secret key used to hide and unhide the data.</a:t>
            </a:r>
          </a:p>
          <a:p>
            <a:pPr>
              <a:buClr>
                <a:schemeClr val="tx1"/>
              </a:buClr>
              <a:buFont typeface="Wingdings" panose="05000000000000000000" pitchFamily="2" charset="2"/>
              <a:buChar char="Ø"/>
            </a:pPr>
            <a:r>
              <a:rPr lang="en-US" sz="2200" dirty="0"/>
              <a:t>Finally, By using this project we can hide the data inside an image using secret key and for unhide the message secret is used.</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04190" y="2228650"/>
            <a:ext cx="7013142" cy="3634486"/>
          </a:xfrm>
        </p:spPr>
        <p:txBody>
          <a:bodyPr>
            <a:normAutofit/>
          </a:bodyPr>
          <a:lstStyle/>
          <a:p>
            <a:pPr>
              <a:buClr>
                <a:schemeClr val="tx1"/>
              </a:buClr>
              <a:buFont typeface="Wingdings" panose="05000000000000000000" pitchFamily="2" charset="2"/>
              <a:buChar char="Ø"/>
            </a:pPr>
            <a:r>
              <a:rPr lang="en-US" sz="2000" dirty="0"/>
              <a:t>By using problem statement this project is created to hide a text inside an image using RGB, LSB method is used for imperceptible to the human eye. And here XOR operation is used for hide and unhide the image.</a:t>
            </a:r>
          </a:p>
          <a:p>
            <a:pPr>
              <a:buClr>
                <a:schemeClr val="tx1"/>
              </a:buClr>
              <a:buFont typeface="Wingdings" panose="05000000000000000000" pitchFamily="2" charset="2"/>
              <a:buChar char="Ø"/>
            </a:pPr>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29317" y="2931295"/>
            <a:ext cx="11029615" cy="3634486"/>
          </a:xfrm>
        </p:spPr>
        <p:txBody>
          <a:bodyPr>
            <a:normAutofit/>
          </a:bodyPr>
          <a:lstStyle/>
          <a:p>
            <a:pPr>
              <a:buClr>
                <a:schemeClr val="tx1"/>
              </a:buClr>
              <a:buFont typeface="Wingdings" panose="05000000000000000000" pitchFamily="2" charset="2"/>
              <a:buChar char="Ø"/>
            </a:pPr>
            <a:r>
              <a:rPr lang="en-US" sz="2000" b="1" dirty="0"/>
              <a:t>Step 1:  </a:t>
            </a:r>
            <a:r>
              <a:rPr lang="en-US" sz="2000" dirty="0"/>
              <a:t>importing some libraries like cv2 and os for accessing relevant concept into code.</a:t>
            </a:r>
          </a:p>
          <a:p>
            <a:pPr>
              <a:buClr>
                <a:schemeClr val="tx1"/>
              </a:buClr>
              <a:buFont typeface="Wingdings" panose="05000000000000000000" pitchFamily="2" charset="2"/>
              <a:buChar char="Ø"/>
            </a:pPr>
            <a:r>
              <a:rPr lang="en-US" sz="2000" b="1" dirty="0"/>
              <a:t>Step 2: </a:t>
            </a:r>
            <a:r>
              <a:rPr lang="en-US" sz="2000" dirty="0"/>
              <a:t>After converting the text into their ascii values then that ascii values are stored in variable.</a:t>
            </a:r>
          </a:p>
          <a:p>
            <a:pPr>
              <a:buClr>
                <a:schemeClr val="tx1"/>
              </a:buClr>
              <a:buFont typeface="Wingdings" panose="05000000000000000000" pitchFamily="2" charset="2"/>
              <a:buChar char="Ø"/>
            </a:pPr>
            <a:r>
              <a:rPr lang="en-US" sz="2000" b="1" dirty="0"/>
              <a:t>Step 3:  </a:t>
            </a:r>
            <a:r>
              <a:rPr lang="en-US" sz="2000" dirty="0"/>
              <a:t>Read the image from it’s path and hiding the image using XOR operation , RGB mechanism</a:t>
            </a:r>
          </a:p>
          <a:p>
            <a:pPr>
              <a:buClr>
                <a:schemeClr val="tx1"/>
              </a:buClr>
              <a:buFont typeface="Wingdings" panose="05000000000000000000" pitchFamily="2" charset="2"/>
              <a:buChar char="Ø"/>
            </a:pPr>
            <a:r>
              <a:rPr lang="en-US" sz="2000" b="1" dirty="0"/>
              <a:t>Step 4: </a:t>
            </a:r>
            <a:r>
              <a:rPr lang="en-US" sz="2000" dirty="0"/>
              <a:t>A secret is created to avoid unauthorized users.</a:t>
            </a:r>
          </a:p>
          <a:p>
            <a:pPr>
              <a:buClr>
                <a:schemeClr val="tx1"/>
              </a:buClr>
              <a:buFont typeface="Wingdings" panose="05000000000000000000" pitchFamily="2" charset="2"/>
              <a:buChar char="Ø"/>
            </a:pPr>
            <a:r>
              <a:rPr lang="en-US" sz="2000" b="1" dirty="0"/>
              <a:t>Step 5: </a:t>
            </a:r>
            <a:r>
              <a:rPr lang="en-US" sz="2000" dirty="0"/>
              <a:t>To unhide the image user wants to enter the secret key.</a:t>
            </a:r>
          </a:p>
          <a:p>
            <a:pPr>
              <a:buClr>
                <a:schemeClr val="tx1"/>
              </a:buClr>
              <a:buFont typeface="Wingdings" panose="05000000000000000000" pitchFamily="2" charset="2"/>
              <a:buChar char="Ø"/>
            </a:pPr>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2"/>
          <a:stretch>
            <a:fillRect/>
          </a:stretch>
        </p:blipFill>
        <p:spPr>
          <a:xfrm>
            <a:off x="6350000" y="1663700"/>
            <a:ext cx="5575300" cy="4724400"/>
          </a:xfrm>
          <a:prstGeom prst="rect">
            <a:avLst/>
          </a:prstGeom>
        </p:spPr>
      </p:pic>
      <p:pic>
        <p:nvPicPr>
          <p:cNvPr id="11" name="Content Placeholder 10" descr="Screenshot (208).png"/>
          <p:cNvPicPr>
            <a:picLocks noGrp="1" noChangeAspect="1"/>
          </p:cNvPicPr>
          <p:nvPr>
            <p:ph idx="1"/>
          </p:nvPr>
        </p:nvPicPr>
        <p:blipFill>
          <a:blip r:embed="rId3"/>
          <a:stretch>
            <a:fillRect/>
          </a:stretch>
        </p:blipFill>
        <p:spPr>
          <a:xfrm>
            <a:off x="537634" y="1676400"/>
            <a:ext cx="5448299" cy="4673600"/>
          </a:xfr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300</TotalTime>
  <Words>785</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Wingdings</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satya sampath</cp:lastModifiedBy>
  <cp:revision>33</cp:revision>
  <dcterms:created xsi:type="dcterms:W3CDTF">2021-05-26T16:50:10Z</dcterms:created>
  <dcterms:modified xsi:type="dcterms:W3CDTF">2024-07-10T10:45:58Z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