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1" y="546100"/>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70090" y="1530245"/>
            <a:ext cx="10930049" cy="3359256"/>
          </a:xfrm>
        </p:spPr>
        <p:txBody>
          <a:bodyPr>
            <a:normAutofit/>
          </a:bodyPr>
          <a:lstStyle/>
          <a:p>
            <a:pPr marL="342900" indent="-342900">
              <a:lnSpc>
                <a:spcPct val="100000"/>
              </a:lnSpc>
              <a:buClr>
                <a:schemeClr val="tx1"/>
              </a:buClr>
              <a:buFont typeface="Arial" panose="020B0604020202020204" pitchFamily="34" charset="0"/>
              <a:buChar char="•"/>
            </a:pPr>
            <a:r>
              <a:rPr lang="en-GB" sz="1800" b="1" dirty="0">
                <a:solidFill>
                  <a:schemeClr val="tx1"/>
                </a:solidFill>
                <a:hlinkClick r:id="rId2">
                  <a:extLst>
                    <a:ext uri="{A12FA001-AC4F-418D-AE19-62706E023703}">
                      <ahyp:hlinkClr xmlns:ahyp="http://schemas.microsoft.com/office/drawing/2018/hyperlinkcolor" val="tx"/>
                    </a:ext>
                  </a:extLst>
                </a:hlinkClick>
              </a:rPr>
              <a:t>name:</a:t>
            </a:r>
            <a:r>
              <a:rPr lang="en-GB" sz="1800" dirty="0">
                <a:solidFill>
                  <a:schemeClr val="tx1"/>
                </a:solidFill>
                <a:hlinkClick r:id="rId2">
                  <a:extLst>
                    <a:ext uri="{A12FA001-AC4F-418D-AE19-62706E023703}">
                      <ahyp:hlinkClr xmlns:ahyp="http://schemas.microsoft.com/office/drawing/2018/hyperlinkcolor" val="tx"/>
                    </a:ext>
                  </a:extLst>
                </a:hlinkClick>
              </a:rPr>
              <a:t> </a:t>
            </a:r>
            <a:r>
              <a:rPr lang="en-GB" sz="1800" dirty="0" err="1">
                <a:solidFill>
                  <a:schemeClr val="tx1"/>
                </a:solidFill>
                <a:hlinkClick r:id="rId2">
                  <a:extLst>
                    <a:ext uri="{A12FA001-AC4F-418D-AE19-62706E023703}">
                      <ahyp:hlinkClr xmlns:ahyp="http://schemas.microsoft.com/office/drawing/2018/hyperlinkcolor" val="tx"/>
                    </a:ext>
                  </a:extLst>
                </a:hlinkClick>
              </a:rPr>
              <a:t>mindi</a:t>
            </a:r>
            <a:r>
              <a:rPr lang="en-GB" sz="1800" dirty="0">
                <a:solidFill>
                  <a:schemeClr val="tx1"/>
                </a:solidFill>
                <a:hlinkClick r:id="rId2">
                  <a:extLst>
                    <a:ext uri="{A12FA001-AC4F-418D-AE19-62706E023703}">
                      <ahyp:hlinkClr xmlns:ahyp="http://schemas.microsoft.com/office/drawing/2018/hyperlinkcolor" val="tx"/>
                    </a:ext>
                  </a:extLst>
                </a:hlinkClick>
              </a:rPr>
              <a:t> satya sampath </a:t>
            </a:r>
            <a:r>
              <a:rPr lang="en-GB" sz="1800" dirty="0" err="1">
                <a:solidFill>
                  <a:schemeClr val="tx1"/>
                </a:solidFill>
                <a:hlinkClick r:id="rId2">
                  <a:extLst>
                    <a:ext uri="{A12FA001-AC4F-418D-AE19-62706E023703}">
                      <ahyp:hlinkClr xmlns:ahyp="http://schemas.microsoft.com/office/drawing/2018/hyperlinkcolor" val="tx"/>
                    </a:ext>
                  </a:extLst>
                </a:hlinkClick>
              </a:rPr>
              <a:t>kumar</a:t>
            </a:r>
            <a:endParaRPr lang="en-GB" sz="1800" dirty="0">
              <a:solidFill>
                <a:schemeClr val="tx1"/>
              </a:solidFill>
              <a:hlinkClick r:id="rId2">
                <a:extLst>
                  <a:ext uri="{A12FA001-AC4F-418D-AE19-62706E023703}">
                    <ahyp:hlinkClr xmlns:ahyp="http://schemas.microsoft.com/office/drawing/2018/hyperlinkcolor" val="tx"/>
                  </a:ext>
                </a:extLst>
              </a:hlinkClick>
            </a:endParaRPr>
          </a:p>
          <a:p>
            <a:pPr marL="342900" indent="-342900">
              <a:lnSpc>
                <a:spcPct val="100000"/>
              </a:lnSpc>
              <a:buClr>
                <a:schemeClr val="tx1"/>
              </a:buClr>
              <a:buFont typeface="Arial" panose="020B0604020202020204" pitchFamily="34" charset="0"/>
              <a:buChar char="•"/>
            </a:pPr>
            <a:r>
              <a:rPr lang="en-GB" sz="1800" b="1" dirty="0">
                <a:solidFill>
                  <a:schemeClr val="tx1"/>
                </a:solidFill>
                <a:hlinkClick r:id="rId2">
                  <a:extLst>
                    <a:ext uri="{A12FA001-AC4F-418D-AE19-62706E023703}">
                      <ahyp:hlinkClr xmlns:ahyp="http://schemas.microsoft.com/office/drawing/2018/hyperlinkcolor" val="tx"/>
                    </a:ext>
                  </a:extLst>
                </a:hlinkClick>
              </a:rPr>
              <a:t>Roll no: </a:t>
            </a:r>
            <a:r>
              <a:rPr lang="en-GB" sz="1800" dirty="0">
                <a:solidFill>
                  <a:schemeClr val="tx1"/>
                </a:solidFill>
                <a:hlinkClick r:id="rId2">
                  <a:extLst>
                    <a:ext uri="{A12FA001-AC4F-418D-AE19-62706E023703}">
                      <ahyp:hlinkClr xmlns:ahyp="http://schemas.microsoft.com/office/drawing/2018/hyperlinkcolor" val="tx"/>
                    </a:ext>
                  </a:extLst>
                </a:hlinkClick>
              </a:rPr>
              <a:t>23x45a1208</a:t>
            </a:r>
          </a:p>
          <a:p>
            <a:pPr marL="342900" indent="-342900">
              <a:lnSpc>
                <a:spcPct val="100000"/>
              </a:lnSpc>
              <a:buClr>
                <a:schemeClr val="tx1"/>
              </a:buClr>
              <a:buFont typeface="Arial" panose="020B0604020202020204" pitchFamily="34" charset="0"/>
              <a:buChar char="•"/>
            </a:pPr>
            <a:r>
              <a:rPr lang="en-GB" sz="1800" b="1" dirty="0">
                <a:solidFill>
                  <a:schemeClr val="tx1"/>
                </a:solidFill>
                <a:hlinkClick r:id="rId2">
                  <a:extLst>
                    <a:ext uri="{A12FA001-AC4F-418D-AE19-62706E023703}">
                      <ahyp:hlinkClr xmlns:ahyp="http://schemas.microsoft.com/office/drawing/2018/hyperlinkcolor" val="tx"/>
                    </a:ext>
                  </a:extLst>
                </a:hlinkClick>
              </a:rPr>
              <a:t>EMAIL</a:t>
            </a:r>
            <a:r>
              <a:rPr lang="en-GB" sz="1800" dirty="0">
                <a:solidFill>
                  <a:schemeClr val="tx1"/>
                </a:solidFill>
                <a:hlinkClick r:id="rId2">
                  <a:extLst>
                    <a:ext uri="{A12FA001-AC4F-418D-AE19-62706E023703}">
                      <ahyp:hlinkClr xmlns:ahyp="http://schemas.microsoft.com/office/drawing/2018/hyperlinkcolor" val="tx"/>
                    </a:ext>
                  </a:extLst>
                </a:hlinkClick>
              </a:rPr>
              <a:t>: chinnisiva68@GMAIL.COM</a:t>
            </a:r>
          </a:p>
          <a:p>
            <a:pPr marL="342900" indent="-342900">
              <a:lnSpc>
                <a:spcPct val="100000"/>
              </a:lnSpc>
              <a:buClr>
                <a:schemeClr val="tx1"/>
              </a:buClr>
              <a:buFont typeface="Arial" panose="020B0604020202020204" pitchFamily="34" charset="0"/>
              <a:buChar char="•"/>
            </a:pPr>
            <a:r>
              <a:rPr lang="en-GB" sz="1800" b="1" dirty="0">
                <a:solidFill>
                  <a:schemeClr val="tx1"/>
                </a:solidFill>
                <a:hlinkClick r:id="rId2">
                  <a:extLst>
                    <a:ext uri="{A12FA001-AC4F-418D-AE19-62706E023703}">
                      <ahyp:hlinkClr xmlns:ahyp="http://schemas.microsoft.com/office/drawing/2018/hyperlinkcolor" val="tx"/>
                    </a:ext>
                  </a:extLst>
                </a:hlinkClick>
              </a:rPr>
              <a:t>BRANCH</a:t>
            </a:r>
            <a:r>
              <a:rPr lang="en-GB" sz="1800" dirty="0">
                <a:solidFill>
                  <a:schemeClr val="tx1"/>
                </a:solidFill>
                <a:hlinkClick r:id="rId2">
                  <a:extLst>
                    <a:ext uri="{A12FA001-AC4F-418D-AE19-62706E023703}">
                      <ahyp:hlinkClr xmlns:ahyp="http://schemas.microsoft.com/office/drawing/2018/hyperlinkcolor" val="tx"/>
                    </a:ext>
                  </a:extLst>
                </a:hlinkClick>
              </a:rPr>
              <a:t>: it</a:t>
            </a:r>
          </a:p>
          <a:p>
            <a:pPr marL="342900" indent="-342900">
              <a:lnSpc>
                <a:spcPct val="100000"/>
              </a:lnSpc>
              <a:buClr>
                <a:schemeClr val="tx1"/>
              </a:buClr>
              <a:buFont typeface="Arial" panose="020B0604020202020204" pitchFamily="34" charset="0"/>
              <a:buChar char="•"/>
            </a:pPr>
            <a:r>
              <a:rPr lang="en-GB" sz="1800" dirty="0">
                <a:solidFill>
                  <a:schemeClr val="tx1"/>
                </a:solidFill>
                <a:hlinkClick r:id="rId2">
                  <a:extLst>
                    <a:ext uri="{A12FA001-AC4F-418D-AE19-62706E023703}">
                      <ahyp:hlinkClr xmlns:ahyp="http://schemas.microsoft.com/office/drawing/2018/hyperlinkcolor" val="tx"/>
                    </a:ext>
                  </a:extLst>
                </a:hlinkClick>
              </a:rPr>
              <a:t>COLLEGE: SRK INSTITUTE OF TECHNOLOGY</a:t>
            </a:r>
            <a:endParaRPr lang="en-GB" sz="1800" dirty="0">
              <a:solidFill>
                <a:schemeClr val="tx1"/>
              </a:solidFill>
            </a:endParaRP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ctr">
              <a:buClr>
                <a:schemeClr val="tx1"/>
              </a:buClr>
              <a:buFont typeface="Arial" panose="020B0604020202020204" pitchFamily="34" charset="0"/>
              <a:buChar char="•"/>
            </a:pPr>
            <a:r>
              <a:rPr lang="en-US" dirty="0">
                <a:solidFill>
                  <a:schemeClr val="tx1"/>
                </a:solidFill>
              </a:rPr>
              <a:t>https://github.com/Sampath743/steganography.git</a:t>
            </a:r>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pPr>
              <a:buClr>
                <a:schemeClr val="tx1"/>
              </a:buClr>
              <a:buFont typeface="Wingdings" panose="05000000000000000000" pitchFamily="2" charset="2"/>
              <a:buChar char="Ø"/>
            </a:pPr>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pPr>
              <a:buClr>
                <a:schemeClr val="tx1"/>
              </a:buClr>
              <a:buFont typeface="Wingdings" panose="05000000000000000000" pitchFamily="2" charset="2"/>
              <a:buChar char="Ø"/>
            </a:pPr>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pPr>
              <a:buClr>
                <a:schemeClr val="tx1"/>
              </a:buClr>
              <a:buFont typeface="Wingdings" panose="05000000000000000000" pitchFamily="2" charset="2"/>
              <a:buChar char="Ø"/>
            </a:pPr>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pPr>
              <a:buClr>
                <a:schemeClr val="tx1"/>
              </a:buClr>
              <a:buFont typeface="Wingdings" panose="05000000000000000000" pitchFamily="2" charset="2"/>
              <a:buChar char="Ø"/>
            </a:pPr>
            <a:r>
              <a:rPr lang="en-US" sz="2000" b="1" dirty="0"/>
              <a:t>Image Encoding: </a:t>
            </a:r>
            <a:r>
              <a:rPr lang="en-US" sz="2000" dirty="0"/>
              <a:t>Secret text is hidden within the image’s pixel values using the LSB method, with additional security provided by XOR the text characters with a user-provided security key.  </a:t>
            </a:r>
          </a:p>
          <a:p>
            <a:pPr>
              <a:buClr>
                <a:schemeClr val="tx1"/>
              </a:buClr>
              <a:buFont typeface="Wingdings" panose="05000000000000000000" pitchFamily="2" charset="2"/>
              <a:buChar char="Ø"/>
            </a:pPr>
            <a:r>
              <a:rPr lang="en-US" sz="2000" b="1" dirty="0"/>
              <a:t>Pixel Manipulation: </a:t>
            </a:r>
            <a:r>
              <a:rPr lang="en-US" sz="2000" dirty="0"/>
              <a:t>The encoded text is distributed across the image’s pixels, maintaining the visual integrity of the image while embedding the hidden message.</a:t>
            </a:r>
          </a:p>
          <a:p>
            <a:pPr>
              <a:buClr>
                <a:schemeClr val="tx1"/>
              </a:buClr>
              <a:buFont typeface="Wingdings" panose="05000000000000000000" pitchFamily="2" charset="2"/>
              <a:buChar char="Ø"/>
            </a:pPr>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pPr>
              <a:buClr>
                <a:schemeClr val="tx1"/>
              </a:buClr>
              <a:buFont typeface="Wingdings" panose="05000000000000000000" pitchFamily="2" charset="2"/>
              <a:buChar char="Ø"/>
            </a:pPr>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pPr>
              <a:buClr>
                <a:schemeClr val="tx1"/>
              </a:buClr>
              <a:buFont typeface="Wingdings" panose="05000000000000000000" pitchFamily="2" charset="2"/>
              <a:buChar char="Ø"/>
            </a:pPr>
            <a:r>
              <a:rPr lang="en-US" sz="2000" dirty="0"/>
              <a:t>The primary end users for this steganography project include government and military personnel secure communication, corporate executives protecting proprietary data, and journalists sharing sensitive information discreetly.</a:t>
            </a:r>
          </a:p>
          <a:p>
            <a:pPr>
              <a:buClr>
                <a:schemeClr val="tx1"/>
              </a:buClr>
              <a:buFont typeface="Wingdings" panose="05000000000000000000" pitchFamily="2" charset="2"/>
              <a:buChar char="Ø"/>
            </a:pPr>
            <a:r>
              <a:rPr lang="en-US" sz="2000" dirty="0"/>
              <a:t>IT and cyber security teams can integrate this technique to enhance organizational data security.</a:t>
            </a:r>
          </a:p>
          <a:p>
            <a:pPr>
              <a:buClr>
                <a:schemeClr val="tx1"/>
              </a:buClr>
              <a:buFont typeface="Wingdings" panose="05000000000000000000" pitchFamily="2" charset="2"/>
              <a:buChar char="Ø"/>
            </a:pPr>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pPr>
              <a:buClr>
                <a:schemeClr val="tx1"/>
              </a:buClr>
              <a:buFont typeface="Wingdings" panose="05000000000000000000" pitchFamily="2" charset="2"/>
              <a:buChar char="Ø"/>
            </a:pPr>
            <a:r>
              <a:rPr lang="en-US" sz="2200" dirty="0"/>
              <a:t>Steganography is the basic concept to hide the data inside other data.</a:t>
            </a:r>
          </a:p>
          <a:p>
            <a:pPr>
              <a:buClr>
                <a:schemeClr val="tx1"/>
              </a:buClr>
              <a:buFont typeface="Wingdings" panose="05000000000000000000" pitchFamily="2" charset="2"/>
              <a:buChar char="Ø"/>
            </a:pPr>
            <a:r>
              <a:rPr lang="en-US" sz="2200" dirty="0"/>
              <a:t>In this project RGB Mechanism is used for pixel manipulation.</a:t>
            </a:r>
          </a:p>
          <a:p>
            <a:pPr>
              <a:buClr>
                <a:schemeClr val="tx1"/>
              </a:buClr>
              <a:buFont typeface="Wingdings" panose="05000000000000000000" pitchFamily="2" charset="2"/>
              <a:buChar char="Ø"/>
            </a:pPr>
            <a:r>
              <a:rPr lang="en-US" sz="2200" dirty="0"/>
              <a:t>XOR operation is used for encryption and decryption of the test inside the image.</a:t>
            </a:r>
          </a:p>
          <a:p>
            <a:pPr>
              <a:buClr>
                <a:schemeClr val="tx1"/>
              </a:buClr>
              <a:buFont typeface="Wingdings" panose="05000000000000000000" pitchFamily="2" charset="2"/>
              <a:buChar char="Ø"/>
            </a:pPr>
            <a:r>
              <a:rPr lang="en-US" sz="2200" dirty="0"/>
              <a:t>The project reads an image and hides the secret text within the pixel values using the least significant bits (LSB) method.</a:t>
            </a:r>
          </a:p>
          <a:p>
            <a:pPr>
              <a:buClr>
                <a:schemeClr val="tx1"/>
              </a:buClr>
              <a:buFont typeface="Wingdings" panose="05000000000000000000" pitchFamily="2" charset="2"/>
              <a:buChar char="Ø"/>
            </a:pPr>
            <a:r>
              <a:rPr lang="en-US" sz="2200" dirty="0"/>
              <a:t>For security purpose that means to avoid unauthorized users taking the advantage of the message, a secret key used to hide and unhide the data.</a:t>
            </a:r>
          </a:p>
          <a:p>
            <a:pPr>
              <a:buClr>
                <a:schemeClr val="tx1"/>
              </a:buClr>
              <a:buFont typeface="Wingdings" panose="05000000000000000000" pitchFamily="2" charset="2"/>
              <a:buChar char="Ø"/>
            </a:pPr>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pPr>
              <a:buClr>
                <a:schemeClr val="tx1"/>
              </a:buClr>
              <a:buFont typeface="Wingdings" panose="05000000000000000000" pitchFamily="2" charset="2"/>
              <a:buChar char="Ø"/>
            </a:pPr>
            <a:r>
              <a:rPr lang="en-US" sz="2000" dirty="0"/>
              <a:t>By using problem statement this project is created to hide a text inside an image using RGB, LSB method is used for imperceptible to the human eye. And here XOR operation is used for hide and unhide the image.</a:t>
            </a:r>
          </a:p>
          <a:p>
            <a:pPr>
              <a:buClr>
                <a:schemeClr val="tx1"/>
              </a:buClr>
              <a:buFont typeface="Wingdings" panose="05000000000000000000" pitchFamily="2" charset="2"/>
              <a:buChar char="Ø"/>
            </a:pPr>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pPr>
              <a:buClr>
                <a:schemeClr val="tx1"/>
              </a:buClr>
              <a:buFont typeface="Wingdings" panose="05000000000000000000" pitchFamily="2" charset="2"/>
              <a:buChar char="Ø"/>
            </a:pPr>
            <a:r>
              <a:rPr lang="en-US" sz="2000" b="1" dirty="0"/>
              <a:t>Step 1:  </a:t>
            </a:r>
            <a:r>
              <a:rPr lang="en-US" sz="2000" dirty="0"/>
              <a:t>importing some libraries like cv2 and os for accessing relevant concept into code.</a:t>
            </a:r>
          </a:p>
          <a:p>
            <a:pPr>
              <a:buClr>
                <a:schemeClr val="tx1"/>
              </a:buClr>
              <a:buFont typeface="Wingdings" panose="05000000000000000000" pitchFamily="2" charset="2"/>
              <a:buChar char="Ø"/>
            </a:pPr>
            <a:r>
              <a:rPr lang="en-US" sz="2000" b="1" dirty="0"/>
              <a:t>Step 2: </a:t>
            </a:r>
            <a:r>
              <a:rPr lang="en-US" sz="2000" dirty="0"/>
              <a:t>After converting the text into their ascii values then that ascii values are stored in variable.</a:t>
            </a:r>
          </a:p>
          <a:p>
            <a:pPr>
              <a:buClr>
                <a:schemeClr val="tx1"/>
              </a:buClr>
              <a:buFont typeface="Wingdings" panose="05000000000000000000" pitchFamily="2" charset="2"/>
              <a:buChar char="Ø"/>
            </a:pPr>
            <a:r>
              <a:rPr lang="en-US" sz="2000" b="1" dirty="0"/>
              <a:t>Step 3:  </a:t>
            </a:r>
            <a:r>
              <a:rPr lang="en-US" sz="2000" dirty="0"/>
              <a:t>Read the image from it’s path and hiding the image using XOR operation , RGB mechanism</a:t>
            </a:r>
          </a:p>
          <a:p>
            <a:pPr>
              <a:buClr>
                <a:schemeClr val="tx1"/>
              </a:buClr>
              <a:buFont typeface="Wingdings" panose="05000000000000000000" pitchFamily="2" charset="2"/>
              <a:buChar char="Ø"/>
            </a:pPr>
            <a:r>
              <a:rPr lang="en-US" sz="2000" b="1" dirty="0"/>
              <a:t>Step 4: </a:t>
            </a:r>
            <a:r>
              <a:rPr lang="en-US" sz="2000" dirty="0"/>
              <a:t>A secret is created to avoid unauthorized users.</a:t>
            </a:r>
          </a:p>
          <a:p>
            <a:pPr>
              <a:buClr>
                <a:schemeClr val="tx1"/>
              </a:buClr>
              <a:buFont typeface="Wingdings" panose="05000000000000000000" pitchFamily="2" charset="2"/>
              <a:buChar char="Ø"/>
            </a:pPr>
            <a:r>
              <a:rPr lang="en-US" sz="2000" b="1" dirty="0"/>
              <a:t>Step 5: </a:t>
            </a:r>
            <a:r>
              <a:rPr lang="en-US" sz="2000" dirty="0"/>
              <a:t>To unhide the image user wants to enter the secret key.</a:t>
            </a:r>
          </a:p>
          <a:p>
            <a:pPr>
              <a:buClr>
                <a:schemeClr val="tx1"/>
              </a:buClr>
              <a:buFont typeface="Wingdings" panose="05000000000000000000" pitchFamily="2" charset="2"/>
              <a:buChar char="Ø"/>
            </a:pPr>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300</TotalTime>
  <Words>785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Wingdings</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satya sampath</cp:lastModifiedBy>
  <cp:revision>33</cp:revision>
  <dcterms:created xsi:type="dcterms:W3CDTF">2021-05-26T16:50:10Z</dcterms:created>
  <dcterms:modified xsi:type="dcterms:W3CDTF">2024-07-10T09:45:10Z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