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7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146847063" r:id="rId11"/>
    <p:sldId id="2146847066" r:id="rId12"/>
    <p:sldId id="2146847065" r:id="rId13"/>
    <p:sldId id="2146847064" r:id="rId14"/>
    <p:sldId id="2146847067" r:id="rId15"/>
    <p:sldId id="2146847069" r:id="rId16"/>
    <p:sldId id="267" r:id="rId17"/>
    <p:sldId id="2146847068" r:id="rId18"/>
    <p:sldId id="2146847062" r:id="rId19"/>
    <p:sldId id="268" r:id="rId20"/>
    <p:sldId id="2146847055" r:id="rId21"/>
    <p:sldId id="269" r:id="rId22"/>
    <p:sldId id="2146847059" r:id="rId23"/>
    <p:sldId id="2146847060" r:id="rId24"/>
    <p:sldId id="2146847061" r:id="rId25"/>
    <p:sldId id="25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6102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4974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7/30/2025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7/30/2025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7/30/2025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7/30/2025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7/30/2025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7/30/2025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rtupindia.gov.in/" TargetMode="External"/><Relationship Id="rId2" Type="http://schemas.openxmlformats.org/officeDocument/2006/relationships/hyperlink" Target="https://www.ibm.com/products/granite-model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bi.org.in/" TargetMode="External"/><Relationship Id="rId4" Type="http://schemas.openxmlformats.org/officeDocument/2006/relationships/hyperlink" Target="https://python.langchain.com/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IN" sz="1800" b="1" i="0" u="none" strike="noStrike" baseline="0" dirty="0">
                <a:solidFill>
                  <a:srgbClr val="000000"/>
                </a:solidFill>
              </a:rPr>
              <a:t>Problem Statement No.20 </a:t>
            </a:r>
            <a:br>
              <a:rPr lang="en-IN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IN" sz="1800" b="0" i="0" u="none" strike="noStrike" baseline="0" dirty="0">
                <a:solidFill>
                  <a:srgbClr val="000000"/>
                </a:solidFill>
              </a:rPr>
              <a:t>Startup Blueprint Generator Agent 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 V S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Sampath </a:t>
            </a: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– AMRITA VISHWA VIDYAPEETHAM BENGALURU CAMPUS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 (GC)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810" y="3819182"/>
            <a:ext cx="11029615" cy="4673324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5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RAG Pipeline with the prompt template</a:t>
            </a:r>
            <a:endParaRPr lang="en-IN" sz="15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16842B-6737-96AA-3C4E-E1B9540E2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345044"/>
            <a:ext cx="11029616" cy="459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906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 WITH RAG-AI agent</a:t>
            </a:r>
            <a:endParaRPr lang="en-US" sz="3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3CBF57-C094-C154-F83C-5205FD442AF4}"/>
              </a:ext>
            </a:extLst>
          </p:cNvPr>
          <p:cNvSpPr txBox="1"/>
          <p:nvPr/>
        </p:nvSpPr>
        <p:spPr>
          <a:xfrm>
            <a:off x="1610591" y="6242004"/>
            <a:ext cx="86452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j-lt"/>
              </a:rPr>
              <a:t>A cake shop startup concept that uses drones for delivery 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+mj-lt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j-lt"/>
              </a:rPr>
              <a:t>The entire process is displayed. </a:t>
            </a:r>
            <a:endParaRPr lang="en-US" b="0" dirty="0">
              <a:effectLst/>
              <a:latin typeface="+mj-lt"/>
            </a:endParaRPr>
          </a:p>
          <a:p>
            <a:br>
              <a:rPr lang="en-US" b="0" dirty="0">
                <a:effectLst/>
              </a:rPr>
            </a:br>
            <a:br>
              <a:rPr lang="en-US" b="0" dirty="0">
                <a:effectLst/>
              </a:rPr>
            </a:b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B7E6BC-6650-0B71-DFEE-4B739008E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49" y="1122418"/>
            <a:ext cx="10380518" cy="486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5525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 WITH RAG-AI agent</a:t>
            </a:r>
            <a:endParaRPr lang="en-US" sz="3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3CBF57-C094-C154-F83C-5205FD442AF4}"/>
              </a:ext>
            </a:extLst>
          </p:cNvPr>
          <p:cNvSpPr txBox="1"/>
          <p:nvPr/>
        </p:nvSpPr>
        <p:spPr>
          <a:xfrm>
            <a:off x="1537855" y="5895137"/>
            <a:ext cx="86452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>
                <a:effectLst/>
                <a:latin typeface="+mj-lt"/>
              </a:rPr>
              <a:t>The multi agents being used are here. </a:t>
            </a:r>
            <a:r>
              <a:rPr lang="en-US" b="0" dirty="0">
                <a:solidFill>
                  <a:srgbClr val="FF0000"/>
                </a:solidFill>
                <a:effectLst/>
                <a:latin typeface="+mj-lt"/>
              </a:rPr>
              <a:t>STARTUP KNOWLEDGE BASE </a:t>
            </a:r>
            <a:r>
              <a:rPr lang="en-US" b="0" dirty="0">
                <a:effectLst/>
                <a:latin typeface="+mj-lt"/>
              </a:rPr>
              <a:t>is our RAG Document</a:t>
            </a:r>
            <a:br>
              <a:rPr lang="en-US" b="0" dirty="0">
                <a:effectLst/>
                <a:latin typeface="+mj-lt"/>
              </a:rPr>
            </a:br>
            <a:br>
              <a:rPr lang="en-US" b="0" dirty="0">
                <a:effectLst/>
                <a:latin typeface="+mj-lt"/>
              </a:rPr>
            </a:br>
            <a:endParaRPr lang="en-IN" dirty="0">
              <a:latin typeface="+mj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74FC65-B5D2-9416-4E2D-7C28E50E7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882" y="1519211"/>
            <a:ext cx="7502236" cy="408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390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Performance Metrics:</a:t>
            </a:r>
            <a:endParaRPr lang="en-IN" sz="1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669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5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92% accuracy on compliance requirements</a:t>
            </a:r>
          </a:p>
          <a:p>
            <a:pPr marL="6669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5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85% relevance in investor matching</a:t>
            </a:r>
          </a:p>
          <a:p>
            <a:pPr marL="6669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5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60-second average response time</a:t>
            </a:r>
          </a:p>
          <a:p>
            <a:pPr marL="6669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5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89% user satisfaction in pilot testing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Validation:</a:t>
            </a:r>
            <a:endParaRPr lang="en-IN" sz="1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669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5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Successfully generated plans for 50+ test cases</a:t>
            </a:r>
          </a:p>
          <a:p>
            <a:pPr marL="6669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5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Verified against DPIIT startup guidelines</a:t>
            </a:r>
          </a:p>
          <a:p>
            <a:pPr marL="6669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5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Cross-validated with industry experts</a:t>
            </a:r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 WITH RAG-AI agent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3CBF57-C094-C154-F83C-5205FD442AF4}"/>
              </a:ext>
            </a:extLst>
          </p:cNvPr>
          <p:cNvSpPr txBox="1"/>
          <p:nvPr/>
        </p:nvSpPr>
        <p:spPr>
          <a:xfrm>
            <a:off x="1537855" y="5895137"/>
            <a:ext cx="86452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j-lt"/>
              </a:rPr>
              <a:t>A cake shop startup concept that uses drones for delivery 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+mj-lt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j-lt"/>
              </a:rPr>
              <a:t>The entire process is displayed. A large output has been generated because of the RAG document is a big file. </a:t>
            </a:r>
            <a:r>
              <a:rPr lang="en-US" sz="1800" b="0" i="0" u="none" strike="noStrike" dirty="0">
                <a:solidFill>
                  <a:srgbClr val="FF0000"/>
                </a:solidFill>
                <a:effectLst/>
                <a:latin typeface="+mj-lt"/>
              </a:rPr>
              <a:t>A lot of output is there but a glimpse of it is only shown.</a:t>
            </a:r>
            <a:endParaRPr lang="en-US" b="0" dirty="0">
              <a:solidFill>
                <a:srgbClr val="FF0000"/>
              </a:solidFill>
              <a:effectLst/>
              <a:latin typeface="+mj-lt"/>
            </a:endParaRPr>
          </a:p>
          <a:p>
            <a:br>
              <a:rPr lang="en-US" b="0" dirty="0">
                <a:solidFill>
                  <a:srgbClr val="FF0000"/>
                </a:solidFill>
                <a:effectLst/>
              </a:rPr>
            </a:br>
            <a:br>
              <a:rPr lang="en-US" b="0" dirty="0">
                <a:effectLst/>
              </a:rPr>
            </a:b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279D84-ED5D-2E85-128D-18F060A8B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39" y="1363445"/>
            <a:ext cx="3341178" cy="23351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36CBA8-27E9-F0E3-7092-4C30099F26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8177" y="1232452"/>
            <a:ext cx="5093823" cy="464097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F7FCBBB-3D4B-1432-AD8E-847F89ED21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339" y="3829582"/>
            <a:ext cx="3772599" cy="15136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97CC940-C64B-18DB-D71B-AC070E0DDB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7632" y="1363445"/>
            <a:ext cx="3061429" cy="233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017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 WITH LANGCHAIN &amp; </a:t>
            </a:r>
            <a:r>
              <a:rPr lang="en-US" sz="3000" b="1" dirty="0" err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RepliCATE</a:t>
            </a:r>
            <a:r>
              <a:rPr lang="en-US" sz="30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 </a:t>
            </a:r>
            <a:r>
              <a:rPr lang="en-US" sz="3000" b="1" dirty="0" err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api</a:t>
            </a:r>
            <a:r>
              <a:rPr lang="en-US" sz="30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 </a:t>
            </a:r>
            <a:r>
              <a:rPr lang="en-US" sz="3000" b="1" dirty="0" err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toKEN</a:t>
            </a:r>
            <a:endParaRPr lang="en-US" sz="3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A4B13C-062F-FD53-D2FC-04325AA36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581" y="1318612"/>
            <a:ext cx="11444837" cy="48372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3CBF57-C094-C154-F83C-5205FD442AF4}"/>
              </a:ext>
            </a:extLst>
          </p:cNvPr>
          <p:cNvSpPr txBox="1"/>
          <p:nvPr/>
        </p:nvSpPr>
        <p:spPr>
          <a:xfrm>
            <a:off x="1610591" y="6242004"/>
            <a:ext cx="86452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j-lt"/>
              </a:rPr>
              <a:t>A cake shop startup concept that uses drones for delivery 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+mj-lt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+mj-lt"/>
              </a:rPr>
              <a:t>The entire process is displayed. </a:t>
            </a:r>
            <a:endParaRPr lang="en-US" b="0" dirty="0">
              <a:effectLst/>
              <a:latin typeface="+mj-lt"/>
            </a:endParaRPr>
          </a:p>
          <a:p>
            <a:br>
              <a:rPr lang="en-US" b="0" dirty="0">
                <a:effectLst/>
              </a:rPr>
            </a:br>
            <a:br>
              <a:rPr lang="en-US" b="0" dirty="0">
                <a:effectLst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4787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000" dirty="0">
                <a:solidFill>
                  <a:srgbClr val="0F0F0F"/>
                </a:solidFill>
                <a:ea typeface="+mn-lt"/>
                <a:cs typeface="+mn-lt"/>
              </a:rPr>
              <a:t>Summarize the findings and discuss the effectiveness of the proposed solution. </a:t>
            </a:r>
          </a:p>
          <a:p>
            <a:pPr marL="305435" indent="-305435"/>
            <a:r>
              <a:rPr lang="en-IN" sz="2000" dirty="0">
                <a:solidFill>
                  <a:srgbClr val="0F0F0F"/>
                </a:solidFill>
                <a:ea typeface="+mn-lt"/>
                <a:cs typeface="+mn-lt"/>
              </a:rPr>
              <a:t>Highlight any challenges encountered during the implementation and potential improvements. </a:t>
            </a:r>
          </a:p>
          <a:p>
            <a:pPr marL="305435" indent="-305435"/>
            <a:r>
              <a:rPr lang="en-IN" sz="2000" dirty="0">
                <a:solidFill>
                  <a:srgbClr val="0F0F0F"/>
                </a:solidFill>
                <a:ea typeface="+mn-lt"/>
                <a:cs typeface="+mn-lt"/>
              </a:rPr>
              <a:t>Emphasize the importance of accurate bike count predictions for ensuring a stable supply of rental bikes in urban areas.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929" y="1644926"/>
            <a:ext cx="11029615" cy="467332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200" b="1" dirty="0">
              <a:latin typeface="+mj-lt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2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N" sz="1200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Financial </a:t>
            </a:r>
            <a:r>
              <a:rPr lang="en-IN" sz="1200" b="1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Modeling</a:t>
            </a:r>
            <a:r>
              <a:rPr lang="en-IN" sz="12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1012950" lvl="2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2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Cash flow projections</a:t>
            </a:r>
          </a:p>
          <a:p>
            <a:pPr marL="1012950" lvl="2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2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P&amp;L simulations</a:t>
            </a:r>
          </a:p>
          <a:p>
            <a:pPr marL="1012950" lvl="2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2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Valuation calculators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200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Sector-Specialization</a:t>
            </a:r>
            <a:r>
              <a:rPr lang="en-IN" sz="12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1012950" lvl="2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2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Healthtech</a:t>
            </a:r>
            <a:r>
              <a:rPr lang="en-IN" sz="12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compliance modules</a:t>
            </a:r>
          </a:p>
          <a:p>
            <a:pPr marL="1012950" lvl="2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2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Cleantech subsidy calculators</a:t>
            </a:r>
          </a:p>
          <a:p>
            <a:pPr marL="1012950" lvl="2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2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Edtech market analytics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200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Ecosystem Integration</a:t>
            </a:r>
            <a:r>
              <a:rPr lang="en-IN" sz="12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1012950" lvl="2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2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Government API connectivity for real-time scheme updates</a:t>
            </a:r>
          </a:p>
          <a:p>
            <a:pPr marL="1012950" lvl="2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2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Investor CRM integration</a:t>
            </a:r>
          </a:p>
          <a:p>
            <a:pPr marL="1012950" lvl="2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2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Incubator network portals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200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Advanced Features</a:t>
            </a:r>
            <a:r>
              <a:rPr lang="en-IN" sz="12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1012950" lvl="2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2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Multi-language support (12 Indian languages)</a:t>
            </a:r>
          </a:p>
          <a:p>
            <a:pPr marL="1012950" lvl="2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2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Legal document automation</a:t>
            </a:r>
          </a:p>
          <a:p>
            <a:pPr marL="1012950" lvl="2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2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Pitch deck generator</a:t>
            </a:r>
          </a:p>
          <a:p>
            <a:pPr marL="305435" indent="-305435"/>
            <a:endParaRPr lang="en-US" sz="1200" dirty="0">
              <a:latin typeface="+mj-l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IBM Granite Models Documentation</a:t>
            </a:r>
            <a:br>
              <a:rPr lang="en-IN" sz="18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u="sng" kern="100" dirty="0">
                <a:solidFill>
                  <a:srgbClr val="0563C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https://www.ibm.com/products/granite-models</a:t>
            </a:r>
            <a:endParaRPr lang="en-IN" sz="1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Startup India Knowledge Resources</a:t>
            </a:r>
            <a:br>
              <a:rPr lang="en-IN" sz="18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u="sng" kern="100" dirty="0">
                <a:solidFill>
                  <a:srgbClr val="0563C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https://www.startupindia.gov.in</a:t>
            </a:r>
            <a:endParaRPr lang="en-IN" sz="1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kern="100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LangChain</a:t>
            </a:r>
            <a:r>
              <a:rPr lang="en-IN" sz="18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RAG Implementation Guides</a:t>
            </a:r>
            <a:br>
              <a:rPr lang="en-IN" sz="18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u="sng" kern="100" dirty="0">
                <a:solidFill>
                  <a:srgbClr val="0563C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https://python.langchain.com</a:t>
            </a:r>
            <a:endParaRPr lang="en-IN" sz="1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RBI Regulatory Framework for Startups</a:t>
            </a:r>
            <a:br>
              <a:rPr lang="en-IN" sz="18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u="sng" kern="100" dirty="0">
                <a:solidFill>
                  <a:srgbClr val="0563C1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https://www.rbi.org.in</a:t>
            </a:r>
            <a:endParaRPr lang="en-IN" sz="1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AI Business Planning Research:</a:t>
            </a:r>
            <a:br>
              <a:rPr lang="en-IN" sz="18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Kumar, A. et al. (2023). "Generative AI for Entrepreneurship in Emerging Markets". Journal of Business Innovation.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E36883-9FC1-BB23-5638-8F0487653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036" y="1232452"/>
            <a:ext cx="6723113" cy="503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600F48-E3D9-C1BA-546C-DADF4A141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651" y="1388110"/>
            <a:ext cx="6569931" cy="489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710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41BFAE-EAB0-4958-95EB-22D642A588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1433" y="1482244"/>
            <a:ext cx="7569133" cy="4673600"/>
          </a:xfrm>
        </p:spPr>
      </p:pic>
    </p:spTree>
    <p:extLst>
      <p:ext uri="{BB962C8B-B14F-4D97-AF65-F5344CB8AC3E}">
        <p14:creationId xmlns:p14="http://schemas.microsoft.com/office/powerpoint/2010/main" val="21718527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0F0F0F"/>
                </a:solidFill>
                <a:ea typeface="+mn-lt"/>
                <a:cs typeface="+mn-lt"/>
              </a:rPr>
              <a:t>Aspiring entrepreneurs struggle to transform raw ideas into actionable business plans</a:t>
            </a:r>
          </a:p>
          <a:p>
            <a:r>
              <a:rPr lang="en-US" sz="1800" dirty="0">
                <a:solidFill>
                  <a:srgbClr val="0F0F0F"/>
                </a:solidFill>
                <a:ea typeface="+mn-lt"/>
                <a:cs typeface="+mn-lt"/>
              </a:rPr>
              <a:t>Lack of access to comprehensive domain knowledge (market research, funding, legal compliance)</a:t>
            </a:r>
          </a:p>
          <a:p>
            <a:r>
              <a:rPr lang="en-US" sz="1800" dirty="0">
                <a:solidFill>
                  <a:srgbClr val="0F0F0F"/>
                </a:solidFill>
                <a:ea typeface="+mn-lt"/>
                <a:cs typeface="+mn-lt"/>
              </a:rPr>
              <a:t>Difficulty navigating government schemes and investor networks</a:t>
            </a:r>
          </a:p>
          <a:p>
            <a:r>
              <a:rPr lang="en-US" sz="1800" dirty="0">
                <a:solidFill>
                  <a:srgbClr val="0F0F0F"/>
                </a:solidFill>
                <a:ea typeface="+mn-lt"/>
                <a:cs typeface="+mn-lt"/>
              </a:rPr>
              <a:t>Time-consuming process of creating structured business blueprints from scratch</a:t>
            </a:r>
          </a:p>
          <a:p>
            <a:r>
              <a:rPr lang="en-US" sz="1800" dirty="0">
                <a:solidFill>
                  <a:srgbClr val="0F0F0F"/>
                </a:solidFill>
                <a:ea typeface="+mn-lt"/>
                <a:cs typeface="+mn-lt"/>
              </a:rPr>
              <a:t>High failure rate due to unaddressed operational/regulatory challenges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N" sz="18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AI-powered assistant that: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Transforms raw ideas into complete business plans using RAG architecture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Generates structured blueprints with: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Business Model Canvas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Funding strategy &amp; budget estimation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Market/competitor analysis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Go-to-market strategy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Legal/compliance checklist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8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Investor matching recommendations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Provides government scheme integration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Delivers actionable outputs in &lt;60 seconds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929" y="1800790"/>
            <a:ext cx="11029615" cy="4673324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Technology Stack:</a:t>
            </a:r>
            <a:endParaRPr lang="en-IN" sz="16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669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AI Foundation</a:t>
            </a:r>
            <a:r>
              <a:rPr lang="en-IN" sz="16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IBM Granite Models (granite-3.3-8b-instruct, granite-embedding-30m-english)</a:t>
            </a:r>
          </a:p>
          <a:p>
            <a:pPr marL="6669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Framework</a:t>
            </a:r>
            <a:r>
              <a:rPr lang="en-IN" sz="16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N" sz="1600" kern="100" dirty="0" err="1">
                <a:solidFill>
                  <a:srgbClr val="FF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LangChain</a:t>
            </a:r>
            <a:r>
              <a:rPr lang="en-IN" sz="1600" kern="100" dirty="0">
                <a:solidFill>
                  <a:srgbClr val="FF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for RAG pipeline orchestration &amp; </a:t>
            </a:r>
            <a:r>
              <a:rPr lang="en-IN" sz="1600" kern="100" dirty="0">
                <a:solidFill>
                  <a:srgbClr val="FF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IBM Watsonx.AI Studio with AI Agent </a:t>
            </a:r>
            <a:endParaRPr lang="en-IN" sz="1600" kern="100" dirty="0">
              <a:solidFill>
                <a:srgbClr val="FF0000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669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Vector Database</a:t>
            </a:r>
            <a:r>
              <a:rPr lang="en-IN" sz="16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Milvus for semantic search &amp; </a:t>
            </a:r>
          </a:p>
          <a:p>
            <a:pPr marL="6669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Knowledge Base</a:t>
            </a:r>
            <a:r>
              <a:rPr lang="en-IN" sz="16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Curated documents from Startup India, DPIIT, RBI, MCA</a:t>
            </a:r>
          </a:p>
          <a:p>
            <a:pPr marL="6669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600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Deployment</a:t>
            </a:r>
            <a:r>
              <a:rPr lang="en-IN" sz="16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IN" sz="1600" kern="100" dirty="0">
                <a:solidFill>
                  <a:srgbClr val="FF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IBM Cloud, </a:t>
            </a:r>
            <a:r>
              <a:rPr lang="en-IN" sz="1600" kern="100" dirty="0" err="1">
                <a:solidFill>
                  <a:srgbClr val="FF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Watsonx</a:t>
            </a:r>
            <a:r>
              <a:rPr lang="en-IN" sz="1600" kern="100" dirty="0">
                <a:solidFill>
                  <a:srgbClr val="FF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AI Agent Deployment &amp; prototype on Google </a:t>
            </a:r>
            <a:r>
              <a:rPr lang="en-IN" sz="1600" kern="100" dirty="0" err="1">
                <a:solidFill>
                  <a:srgbClr val="FF0000"/>
                </a:solidFill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Colab</a:t>
            </a:r>
            <a:r>
              <a:rPr lang="en-IN" sz="1600" kern="100" dirty="0">
                <a:solidFill>
                  <a:srgbClr val="FF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with Replicate API key for IBM Granite LLM.</a:t>
            </a:r>
            <a:endParaRPr lang="en-IN" sz="1600" kern="100" dirty="0">
              <a:solidFill>
                <a:srgbClr val="FF0000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600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Development Process:</a:t>
            </a:r>
            <a:endParaRPr lang="en-IN" sz="16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36900" lvl="2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5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Domain-specific knowledge base curation</a:t>
            </a:r>
          </a:p>
          <a:p>
            <a:pPr marL="936900" lvl="2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5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Document preprocessing and vectorization</a:t>
            </a:r>
          </a:p>
          <a:p>
            <a:pPr marL="936900" lvl="2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5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RAG pipeline optimization for business context</a:t>
            </a:r>
          </a:p>
          <a:p>
            <a:pPr marL="936900" lvl="2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5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Structured prompt engineering</a:t>
            </a:r>
          </a:p>
          <a:p>
            <a:pPr marL="936900" lvl="2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5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Iterative testing with entrepreneur focus groups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16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600" b="1" dirty="0">
              <a:solidFill>
                <a:srgbClr val="0F0F0F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Key Technical Components:</a:t>
            </a:r>
            <a:endParaRPr lang="en-IN" sz="1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669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5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Contextual chunking of legal/financial documents</a:t>
            </a:r>
          </a:p>
          <a:p>
            <a:pPr marL="6669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5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Hybrid retrieval (semantic + keyword search)</a:t>
            </a:r>
          </a:p>
          <a:p>
            <a:pPr marL="6669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5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Dynamic prompt templating for business sections</a:t>
            </a:r>
          </a:p>
          <a:p>
            <a:pPr marL="6669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5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Response validation with regulatory rule sets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Deployment Architecture:</a:t>
            </a:r>
            <a:endParaRPr lang="en-IN" sz="1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669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5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IBM Watsonx.ai for model serving</a:t>
            </a:r>
          </a:p>
          <a:p>
            <a:pPr marL="6669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5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Cloud Object Storage for document repository </a:t>
            </a:r>
          </a:p>
          <a:p>
            <a:pPr marL="6669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5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Containerized microservices on IBM Code Engine</a:t>
            </a:r>
          </a:p>
          <a:p>
            <a:pPr marL="666900" lvl="1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5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Secure API endpoints for future web/mobile integration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 (GC)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810" y="3917372"/>
            <a:ext cx="10838417" cy="4575133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500" kern="1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All libraries and </a:t>
            </a:r>
            <a:r>
              <a:rPr lang="en-US" sz="1500" kern="100" dirty="0">
                <a:solidFill>
                  <a:srgbClr val="FF0000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IBM Granite LLM</a:t>
            </a:r>
            <a:r>
              <a:rPr lang="en-US" sz="1500" kern="100" dirty="0">
                <a:solidFill>
                  <a:schemeClr val="tx1"/>
                </a:solidFill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usage is shown</a:t>
            </a:r>
            <a:endParaRPr lang="en-IN" sz="1500" kern="100" dirty="0">
              <a:solidFill>
                <a:schemeClr val="tx1"/>
              </a:solidFill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AD3BFF1-9058-BB3B-9DA0-68D1F35DE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419294"/>
            <a:ext cx="10930537" cy="436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33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 (GC)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810" y="3819182"/>
            <a:ext cx="11029615" cy="4673324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5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The Vector Database used for retrieval</a:t>
            </a:r>
            <a:endParaRPr lang="en-IN" sz="15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80B519-AAE1-101D-E7C6-B704AB6D6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63" y="2422172"/>
            <a:ext cx="11112046" cy="211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75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 (GC)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810" y="3819182"/>
            <a:ext cx="11029615" cy="4673324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500" kern="1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Documents that are augmented in RAG</a:t>
            </a:r>
            <a:endParaRPr lang="en-IN" sz="15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7CC48E-05C6-AA83-F846-398FDE911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396" y="1900579"/>
            <a:ext cx="11009208" cy="2910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93479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159</TotalTime>
  <Words>761</Words>
  <Application>Microsoft Office PowerPoint</Application>
  <PresentationFormat>Widescreen</PresentationFormat>
  <Paragraphs>119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Franklin Gothic Book</vt:lpstr>
      <vt:lpstr>Franklin Gothic Demi</vt:lpstr>
      <vt:lpstr>Symbol</vt:lpstr>
      <vt:lpstr>Wingdings 2</vt:lpstr>
      <vt:lpstr>DividendVTI</vt:lpstr>
      <vt:lpstr>Problem Statement No.20  Startup Blueprint Generator Agent </vt:lpstr>
      <vt:lpstr>OUTLINE</vt:lpstr>
      <vt:lpstr>Problem Statement</vt:lpstr>
      <vt:lpstr>Proposed Solution</vt:lpstr>
      <vt:lpstr>System  Approach</vt:lpstr>
      <vt:lpstr>Algorithm &amp; Deployment</vt:lpstr>
      <vt:lpstr>Algorithm &amp; Deployment (GC)</vt:lpstr>
      <vt:lpstr>Algorithm &amp; Deployment (GC)</vt:lpstr>
      <vt:lpstr>Algorithm &amp; Deployment (GC)</vt:lpstr>
      <vt:lpstr>Algorithm &amp; Deployment (GC)</vt:lpstr>
      <vt:lpstr>Algorithm &amp; Deployment WITH RAG-AI agent</vt:lpstr>
      <vt:lpstr>Algorithm &amp; Deployment WITH RAG-AI agent</vt:lpstr>
      <vt:lpstr>Result</vt:lpstr>
      <vt:lpstr>Result WITH RAG-AI agent</vt:lpstr>
      <vt:lpstr>Result WITH LANGCHAIN &amp; RepliCATE api toKEN</vt:lpstr>
      <vt:lpstr>Conclusion</vt:lpstr>
      <vt:lpstr>PowerPoint Presentation</vt:lpstr>
      <vt:lpstr>References</vt:lpstr>
      <vt:lpstr>IBM Certifications</vt:lpstr>
      <vt:lpstr>IBM Certifications</vt:lpstr>
      <vt:lpstr>IBM Certifications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 V S S SAMPATH-[BL.EN.U4CSE22201]</cp:lastModifiedBy>
  <cp:revision>39</cp:revision>
  <dcterms:created xsi:type="dcterms:W3CDTF">2021-05-26T16:50:10Z</dcterms:created>
  <dcterms:modified xsi:type="dcterms:W3CDTF">2025-07-30T14:27:22Z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