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81" r:id="rId2"/>
    <p:sldId id="282" r:id="rId3"/>
    <p:sldId id="283" r:id="rId4"/>
    <p:sldId id="284" r:id="rId5"/>
    <p:sldId id="285" r:id="rId6"/>
    <p:sldId id="286" r:id="rId7"/>
    <p:sldId id="269" r:id="rId8"/>
    <p:sldId id="267" r:id="rId9"/>
    <p:sldId id="271" r:id="rId10"/>
    <p:sldId id="274" r:id="rId11"/>
    <p:sldId id="27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58BDB5-E130-498F-8F83-99D25109FAC8}">
          <p14:sldIdLst>
            <p14:sldId id="281"/>
            <p14:sldId id="282"/>
            <p14:sldId id="283"/>
            <p14:sldId id="284"/>
            <p14:sldId id="285"/>
            <p14:sldId id="286"/>
            <p14:sldId id="269"/>
            <p14:sldId id="267"/>
            <p14:sldId id="271"/>
            <p14:sldId id="274"/>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825" autoAdjust="0"/>
  </p:normalViewPr>
  <p:slideViewPr>
    <p:cSldViewPr>
      <p:cViewPr varScale="1">
        <p:scale>
          <a:sx n="75" d="100"/>
          <a:sy n="75" d="100"/>
        </p:scale>
        <p:origin x="-123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43ABE5-3D97-49D1-90A2-A6BCD259BCB5}" type="datetimeFigureOut">
              <a:rPr lang="en-US" smtClean="0"/>
              <a:t>8/26/2014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2734BB-DEB2-4E27-854B-1547097D3E73}" type="slidenum">
              <a:rPr lang="en-US" smtClean="0"/>
              <a:t>‹#›</a:t>
            </a:fld>
            <a:endParaRPr lang="en-US" dirty="0"/>
          </a:p>
        </p:txBody>
      </p:sp>
    </p:spTree>
    <p:extLst>
      <p:ext uri="{BB962C8B-B14F-4D97-AF65-F5344CB8AC3E}">
        <p14:creationId xmlns:p14="http://schemas.microsoft.com/office/powerpoint/2010/main" val="2000798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815975" y="217488"/>
            <a:ext cx="5457825" cy="4094162"/>
          </a:xfrm>
          <a:ln/>
        </p:spPr>
      </p:sp>
      <p:sp>
        <p:nvSpPr>
          <p:cNvPr id="23555" name="Rectangle 3"/>
          <p:cNvSpPr>
            <a:spLocks noGrp="1" noChangeArrowheads="1"/>
          </p:cNvSpPr>
          <p:nvPr>
            <p:ph type="body" idx="1"/>
          </p:nvPr>
        </p:nvSpPr>
        <p:spPr>
          <a:xfrm>
            <a:off x="857250" y="4426783"/>
            <a:ext cx="5373342" cy="409106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32095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7301" eaLnBrk="0" fontAlgn="base" hangingPunct="0">
              <a:lnSpc>
                <a:spcPct val="90000"/>
              </a:lnSpc>
              <a:spcBef>
                <a:spcPct val="30000"/>
              </a:spcBef>
              <a:spcAft>
                <a:spcPct val="0"/>
              </a:spcAft>
              <a:defRPr/>
            </a:pPr>
            <a:endParaRPr lang="en-US" dirty="0">
              <a:solidFill>
                <a:srgbClr val="4157AD"/>
              </a:solidFill>
              <a:latin typeface="GE Inspira Pitch" pitchFamily="34" charset="0"/>
            </a:endParaRPr>
          </a:p>
        </p:txBody>
      </p:sp>
    </p:spTree>
    <p:extLst>
      <p:ext uri="{BB962C8B-B14F-4D97-AF65-F5344CB8AC3E}">
        <p14:creationId xmlns:p14="http://schemas.microsoft.com/office/powerpoint/2010/main" val="117360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Tree>
    <p:extLst>
      <p:ext uri="{BB962C8B-B14F-4D97-AF65-F5344CB8AC3E}">
        <p14:creationId xmlns:p14="http://schemas.microsoft.com/office/powerpoint/2010/main" val="1902232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FB9529-F8BC-48AF-8FBB-B6B50E328A3A}" type="datetimeFigureOut">
              <a:rPr lang="en-US" smtClean="0"/>
              <a:t>8/26/2014</a:t>
            </a:fld>
            <a:endParaRPr lang="en-US" dirty="0"/>
          </a:p>
        </p:txBody>
      </p:sp>
      <p:sp>
        <p:nvSpPr>
          <p:cNvPr id="5" name="Footer Placeholder 4"/>
          <p:cNvSpPr>
            <a:spLocks noGrp="1"/>
          </p:cNvSpPr>
          <p:nvPr>
            <p:ph type="ftr" sz="quarter" idx="11"/>
          </p:nvPr>
        </p:nvSpPr>
        <p:spPr/>
        <p:txBody>
          <a:bodyPr/>
          <a:lstStyle/>
          <a:p>
            <a:r>
              <a:rPr lang="en-US" dirty="0" smtClean="0"/>
              <a:t>GE Confidential</a:t>
            </a:r>
            <a:endParaRPr lang="en-US" dirty="0"/>
          </a:p>
        </p:txBody>
      </p:sp>
      <p:sp>
        <p:nvSpPr>
          <p:cNvPr id="6" name="Slide Number Placeholder 5"/>
          <p:cNvSpPr>
            <a:spLocks noGrp="1"/>
          </p:cNvSpPr>
          <p:nvPr>
            <p:ph type="sldNum" sz="quarter" idx="12"/>
          </p:nvPr>
        </p:nvSpPr>
        <p:spPr/>
        <p:txBody>
          <a:bodyPr/>
          <a:lstStyle/>
          <a:p>
            <a:fld id="{DDDF900B-0099-4314-A923-AF523AF29DB7}" type="slidenum">
              <a:rPr lang="en-US" smtClean="0"/>
              <a:t>‹#›</a:t>
            </a:fld>
            <a:endParaRPr lang="en-US" dirty="0"/>
          </a:p>
        </p:txBody>
      </p:sp>
    </p:spTree>
    <p:extLst>
      <p:ext uri="{BB962C8B-B14F-4D97-AF65-F5344CB8AC3E}">
        <p14:creationId xmlns:p14="http://schemas.microsoft.com/office/powerpoint/2010/main" val="1111467145"/>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FB9529-F8BC-48AF-8FBB-B6B50E328A3A}" type="datetimeFigureOut">
              <a:rPr lang="en-US" smtClean="0"/>
              <a:t>8/26/2014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DF900B-0099-4314-A923-AF523AF29DB7}" type="slidenum">
              <a:rPr lang="en-US" smtClean="0"/>
              <a:t>‹#›</a:t>
            </a:fld>
            <a:endParaRPr lang="en-US" dirty="0"/>
          </a:p>
        </p:txBody>
      </p:sp>
    </p:spTree>
    <p:extLst>
      <p:ext uri="{BB962C8B-B14F-4D97-AF65-F5344CB8AC3E}">
        <p14:creationId xmlns:p14="http://schemas.microsoft.com/office/powerpoint/2010/main" val="2966315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FB9529-F8BC-48AF-8FBB-B6B50E328A3A}" type="datetimeFigureOut">
              <a:rPr lang="en-US" smtClean="0"/>
              <a:t>8/26/2014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DF900B-0099-4314-A923-AF523AF29DB7}" type="slidenum">
              <a:rPr lang="en-US" smtClean="0"/>
              <a:t>‹#›</a:t>
            </a:fld>
            <a:endParaRPr lang="en-US" dirty="0"/>
          </a:p>
        </p:txBody>
      </p:sp>
    </p:spTree>
    <p:extLst>
      <p:ext uri="{BB962C8B-B14F-4D97-AF65-F5344CB8AC3E}">
        <p14:creationId xmlns:p14="http://schemas.microsoft.com/office/powerpoint/2010/main" val="3391648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FB9529-F8BC-48AF-8FBB-B6B50E328A3A}" type="datetimeFigureOut">
              <a:rPr lang="en-US" smtClean="0"/>
              <a:t>8/26/2014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DF900B-0099-4314-A923-AF523AF29DB7}" type="slidenum">
              <a:rPr lang="en-US" smtClean="0"/>
              <a:t>‹#›</a:t>
            </a:fld>
            <a:endParaRPr lang="en-US" dirty="0"/>
          </a:p>
        </p:txBody>
      </p:sp>
    </p:spTree>
    <p:extLst>
      <p:ext uri="{BB962C8B-B14F-4D97-AF65-F5344CB8AC3E}">
        <p14:creationId xmlns:p14="http://schemas.microsoft.com/office/powerpoint/2010/main" val="305602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FB9529-F8BC-48AF-8FBB-B6B50E328A3A}" type="datetimeFigureOut">
              <a:rPr lang="en-US" smtClean="0"/>
              <a:t>8/26/2014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DF900B-0099-4314-A923-AF523AF29DB7}" type="slidenum">
              <a:rPr lang="en-US" smtClean="0"/>
              <a:t>‹#›</a:t>
            </a:fld>
            <a:endParaRPr lang="en-US" dirty="0"/>
          </a:p>
        </p:txBody>
      </p:sp>
    </p:spTree>
    <p:extLst>
      <p:ext uri="{BB962C8B-B14F-4D97-AF65-F5344CB8AC3E}">
        <p14:creationId xmlns:p14="http://schemas.microsoft.com/office/powerpoint/2010/main" val="3209435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FB9529-F8BC-48AF-8FBB-B6B50E328A3A}" type="datetimeFigureOut">
              <a:rPr lang="en-US" smtClean="0"/>
              <a:t>8/26/2014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DF900B-0099-4314-A923-AF523AF29DB7}" type="slidenum">
              <a:rPr lang="en-US" smtClean="0"/>
              <a:t>‹#›</a:t>
            </a:fld>
            <a:endParaRPr lang="en-US" dirty="0"/>
          </a:p>
        </p:txBody>
      </p:sp>
    </p:spTree>
    <p:extLst>
      <p:ext uri="{BB962C8B-B14F-4D97-AF65-F5344CB8AC3E}">
        <p14:creationId xmlns:p14="http://schemas.microsoft.com/office/powerpoint/2010/main" val="646778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FB9529-F8BC-48AF-8FBB-B6B50E328A3A}" type="datetimeFigureOut">
              <a:rPr lang="en-US" smtClean="0"/>
              <a:t>8/26/2014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DDF900B-0099-4314-A923-AF523AF29DB7}" type="slidenum">
              <a:rPr lang="en-US" smtClean="0"/>
              <a:t>‹#›</a:t>
            </a:fld>
            <a:endParaRPr lang="en-US" dirty="0"/>
          </a:p>
        </p:txBody>
      </p:sp>
    </p:spTree>
    <p:extLst>
      <p:ext uri="{BB962C8B-B14F-4D97-AF65-F5344CB8AC3E}">
        <p14:creationId xmlns:p14="http://schemas.microsoft.com/office/powerpoint/2010/main" val="321773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FB9529-F8BC-48AF-8FBB-B6B50E328A3A}" type="datetimeFigureOut">
              <a:rPr lang="en-US" smtClean="0"/>
              <a:t>8/26/2014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DDF900B-0099-4314-A923-AF523AF29DB7}" type="slidenum">
              <a:rPr lang="en-US" smtClean="0"/>
              <a:t>‹#›</a:t>
            </a:fld>
            <a:endParaRPr lang="en-US" dirty="0"/>
          </a:p>
        </p:txBody>
      </p:sp>
    </p:spTree>
    <p:extLst>
      <p:ext uri="{BB962C8B-B14F-4D97-AF65-F5344CB8AC3E}">
        <p14:creationId xmlns:p14="http://schemas.microsoft.com/office/powerpoint/2010/main" val="3646434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FB9529-F8BC-48AF-8FBB-B6B50E328A3A}" type="datetimeFigureOut">
              <a:rPr lang="en-US" smtClean="0"/>
              <a:t>8/26/2014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DDF900B-0099-4314-A923-AF523AF29DB7}" type="slidenum">
              <a:rPr lang="en-US" smtClean="0"/>
              <a:t>‹#›</a:t>
            </a:fld>
            <a:endParaRPr lang="en-US" dirty="0"/>
          </a:p>
        </p:txBody>
      </p:sp>
    </p:spTree>
    <p:extLst>
      <p:ext uri="{BB962C8B-B14F-4D97-AF65-F5344CB8AC3E}">
        <p14:creationId xmlns:p14="http://schemas.microsoft.com/office/powerpoint/2010/main" val="103591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FB9529-F8BC-48AF-8FBB-B6B50E328A3A}" type="datetimeFigureOut">
              <a:rPr lang="en-US" smtClean="0"/>
              <a:t>8/26/2014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DF900B-0099-4314-A923-AF523AF29DB7}" type="slidenum">
              <a:rPr lang="en-US" smtClean="0"/>
              <a:t>‹#›</a:t>
            </a:fld>
            <a:endParaRPr lang="en-US" dirty="0"/>
          </a:p>
        </p:txBody>
      </p:sp>
    </p:spTree>
    <p:extLst>
      <p:ext uri="{BB962C8B-B14F-4D97-AF65-F5344CB8AC3E}">
        <p14:creationId xmlns:p14="http://schemas.microsoft.com/office/powerpoint/2010/main" val="2051053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FB9529-F8BC-48AF-8FBB-B6B50E328A3A}" type="datetimeFigureOut">
              <a:rPr lang="en-US" smtClean="0"/>
              <a:t>8/26/2014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DF900B-0099-4314-A923-AF523AF29DB7}" type="slidenum">
              <a:rPr lang="en-US" smtClean="0"/>
              <a:t>‹#›</a:t>
            </a:fld>
            <a:endParaRPr lang="en-US" dirty="0"/>
          </a:p>
        </p:txBody>
      </p:sp>
    </p:spTree>
    <p:extLst>
      <p:ext uri="{BB962C8B-B14F-4D97-AF65-F5344CB8AC3E}">
        <p14:creationId xmlns:p14="http://schemas.microsoft.com/office/powerpoint/2010/main" val="2393953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FB9529-F8BC-48AF-8FBB-B6B50E328A3A}" type="datetimeFigureOut">
              <a:rPr lang="en-US" smtClean="0"/>
              <a:t>8/26/2014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GE Confidential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DF900B-0099-4314-A923-AF523AF29DB7}" type="slidenum">
              <a:rPr lang="en-US" smtClean="0"/>
              <a:t>‹#›</a:t>
            </a:fld>
            <a:endParaRPr lang="en-US" dirty="0"/>
          </a:p>
        </p:txBody>
      </p:sp>
    </p:spTree>
    <p:extLst>
      <p:ext uri="{BB962C8B-B14F-4D97-AF65-F5344CB8AC3E}">
        <p14:creationId xmlns:p14="http://schemas.microsoft.com/office/powerpoint/2010/main" val="59031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idm.infra.ge.com/idm/user/geidm/home.x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53"/>
          <p:cNvSpPr>
            <a:spLocks noChangeArrowheads="1"/>
          </p:cNvSpPr>
          <p:nvPr/>
        </p:nvSpPr>
        <p:spPr bwMode="auto">
          <a:xfrm>
            <a:off x="1302778" y="2438400"/>
            <a:ext cx="6437459" cy="1323439"/>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ctr" eaLnBrk="0" hangingPunct="0">
              <a:spcBef>
                <a:spcPct val="0"/>
              </a:spcBef>
              <a:buClrTx/>
              <a:defRPr/>
            </a:pPr>
            <a:r>
              <a:rPr lang="en-US" altLang="en-US" sz="4000" b="1" dirty="0" smtClean="0">
                <a:solidFill>
                  <a:schemeClr val="tx2">
                    <a:lumMod val="75000"/>
                  </a:schemeClr>
                </a:solidFill>
                <a:latin typeface="Candara" panose="020E0502030303020204" pitchFamily="34" charset="0"/>
              </a:rPr>
              <a:t>Aviation AM PMO                  KT Document     </a:t>
            </a:r>
          </a:p>
        </p:txBody>
      </p:sp>
      <p:grpSp>
        <p:nvGrpSpPr>
          <p:cNvPr id="13317" name="Group 5"/>
          <p:cNvGrpSpPr>
            <a:grpSpLocks/>
          </p:cNvGrpSpPr>
          <p:nvPr/>
        </p:nvGrpSpPr>
        <p:grpSpPr bwMode="auto">
          <a:xfrm>
            <a:off x="2020530" y="5181598"/>
            <a:ext cx="4751387" cy="1285875"/>
            <a:chOff x="1107816" y="5297714"/>
            <a:chExt cx="5599984" cy="1286386"/>
          </a:xfrm>
        </p:grpSpPr>
        <p:pic>
          <p:nvPicPr>
            <p:cNvPr id="1331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7816" y="5297714"/>
              <a:ext cx="1932599" cy="128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80393" y="5297714"/>
              <a:ext cx="1942658" cy="128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775201" y="5297714"/>
              <a:ext cx="1932599" cy="128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 name="Picture 2" descr="IGATE.co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9008" y="533400"/>
            <a:ext cx="2894433" cy="119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020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68607" y="1524000"/>
            <a:ext cx="8229600" cy="464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endParaRPr lang="en-US" sz="1600" dirty="0">
              <a:latin typeface="Candara" panose="020E0502030303020204" pitchFamily="34" charset="0"/>
            </a:endParaRPr>
          </a:p>
        </p:txBody>
      </p:sp>
      <p:sp>
        <p:nvSpPr>
          <p:cNvPr id="9" name="Title 1"/>
          <p:cNvSpPr txBox="1">
            <a:spLocks/>
          </p:cNvSpPr>
          <p:nvPr/>
        </p:nvSpPr>
        <p:spPr>
          <a:xfrm>
            <a:off x="521007" y="762001"/>
            <a:ext cx="8229600" cy="551929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endParaRPr lang="en-US" sz="1000" dirty="0" smtClean="0">
              <a:latin typeface="Candara" panose="020E0502030303020204" pitchFamily="34" charset="0"/>
            </a:endParaRPr>
          </a:p>
          <a:p>
            <a:pPr lvl="0"/>
            <a:endParaRPr lang="en-US" sz="1000" dirty="0">
              <a:latin typeface="Candara" panose="020E0502030303020204" pitchFamily="34" charset="0"/>
            </a:endParaRPr>
          </a:p>
          <a:p>
            <a:pPr lvl="0"/>
            <a:endParaRPr lang="en-US" sz="1000" dirty="0" smtClean="0">
              <a:latin typeface="Candara" panose="020E0502030303020204" pitchFamily="34" charset="0"/>
            </a:endParaRPr>
          </a:p>
          <a:p>
            <a:pPr lvl="0"/>
            <a:endParaRPr lang="en-US" sz="1000" dirty="0">
              <a:latin typeface="Candara" panose="020E0502030303020204" pitchFamily="34" charset="0"/>
            </a:endParaRPr>
          </a:p>
          <a:p>
            <a:pPr lvl="0"/>
            <a:r>
              <a:rPr lang="en-US" sz="1200" dirty="0" smtClean="0">
                <a:latin typeface="Candara" panose="020E0502030303020204" pitchFamily="34" charset="0"/>
              </a:rPr>
              <a:t>(To work </a:t>
            </a:r>
            <a:r>
              <a:rPr lang="en-US" sz="1200" dirty="0">
                <a:latin typeface="Candara" panose="020E0502030303020204" pitchFamily="34" charset="0"/>
              </a:rPr>
              <a:t>with DBA Team to collect all DB personal accounts and to disable accounts which have not been reset</a:t>
            </a:r>
            <a:r>
              <a:rPr lang="en-US" sz="1200" dirty="0" smtClean="0">
                <a:latin typeface="Candara" panose="020E0502030303020204" pitchFamily="34" charset="0"/>
              </a:rPr>
              <a:t>.)</a:t>
            </a:r>
          </a:p>
          <a:p>
            <a:pPr lvl="0" algn="l"/>
            <a:endParaRPr lang="en-US" sz="1100" dirty="0" smtClean="0">
              <a:latin typeface="Candara" panose="020E0502030303020204" pitchFamily="34" charset="0"/>
            </a:endParaRPr>
          </a:p>
          <a:p>
            <a:pPr algn="l"/>
            <a:r>
              <a:rPr lang="en-US" sz="1200" b="1" i="1" dirty="0" smtClean="0">
                <a:solidFill>
                  <a:srgbClr val="002060"/>
                </a:solidFill>
              </a:rPr>
              <a:t>1)Work </a:t>
            </a:r>
            <a:r>
              <a:rPr lang="en-US" sz="1200" b="1" i="1" dirty="0">
                <a:solidFill>
                  <a:srgbClr val="002060"/>
                </a:solidFill>
              </a:rPr>
              <a:t>with DBA Team to collect all DB personal accounts </a:t>
            </a:r>
            <a:endParaRPr lang="en-US" sz="1200" b="1" i="1" dirty="0" smtClean="0">
              <a:solidFill>
                <a:srgbClr val="002060"/>
              </a:solidFill>
            </a:endParaRPr>
          </a:p>
          <a:p>
            <a:pPr algn="l"/>
            <a:endParaRPr lang="en-US" sz="1200" b="1" i="1" dirty="0">
              <a:solidFill>
                <a:srgbClr val="002060"/>
              </a:solidFill>
            </a:endParaRPr>
          </a:p>
          <a:p>
            <a:pPr lvl="0" algn="l"/>
            <a:r>
              <a:rPr lang="en-US" sz="1200" b="1" dirty="0" smtClean="0">
                <a:latin typeface="Candara" panose="020E0502030303020204" pitchFamily="34" charset="0"/>
              </a:rPr>
              <a:t>Manash </a:t>
            </a:r>
            <a:r>
              <a:rPr lang="en-US" sz="1200" b="1" dirty="0">
                <a:latin typeface="Candara" panose="020E0502030303020204" pitchFamily="34" charset="0"/>
              </a:rPr>
              <a:t>Kalita</a:t>
            </a:r>
            <a:r>
              <a:rPr lang="en-US" sz="1200" dirty="0">
                <a:latin typeface="Candara" panose="020E0502030303020204" pitchFamily="34" charset="0"/>
              </a:rPr>
              <a:t> to send the excelsheet list of DB personal accounts for each Oracle Instance with the list of all active valid SSO ids which needs to be reset.</a:t>
            </a:r>
          </a:p>
          <a:p>
            <a:pPr lvl="0" algn="l"/>
            <a:r>
              <a:rPr lang="en-US" sz="1200" dirty="0">
                <a:latin typeface="Candara" panose="020E0502030303020204" pitchFamily="34" charset="0"/>
              </a:rPr>
              <a:t>This list contains ORACLE_INST_NM,ORACLE_INST_USER,NORMALIZED_NAME, SSO,ACCT_STATUS,CREATED,Last Password Change,First Name,Last Name</a:t>
            </a:r>
          </a:p>
          <a:p>
            <a:pPr algn="l"/>
            <a:r>
              <a:rPr lang="en-US" sz="1200" dirty="0">
                <a:latin typeface="Candara" panose="020E0502030303020204" pitchFamily="34" charset="0"/>
              </a:rPr>
              <a:t>Middle Name, Email, Person Type</a:t>
            </a:r>
            <a:r>
              <a:rPr lang="en-US" sz="1200" dirty="0" smtClean="0">
                <a:latin typeface="Candara" panose="020E0502030303020204" pitchFamily="34" charset="0"/>
              </a:rPr>
              <a:t>.</a:t>
            </a:r>
          </a:p>
          <a:p>
            <a:pPr algn="l"/>
            <a:endParaRPr lang="en-US" sz="1200" dirty="0">
              <a:latin typeface="Candara" panose="020E0502030303020204" pitchFamily="34" charset="0"/>
            </a:endParaRPr>
          </a:p>
          <a:p>
            <a:pPr lvl="0" algn="l"/>
            <a:r>
              <a:rPr lang="en-US" sz="1200" b="1" i="1" dirty="0" smtClean="0">
                <a:solidFill>
                  <a:srgbClr val="002060"/>
                </a:solidFill>
              </a:rPr>
              <a:t>2)AM </a:t>
            </a:r>
            <a:r>
              <a:rPr lang="en-US" sz="1200" b="1" i="1" dirty="0">
                <a:solidFill>
                  <a:srgbClr val="002060"/>
                </a:solidFill>
              </a:rPr>
              <a:t>PMO to Broadcast email communication to DB Users</a:t>
            </a:r>
          </a:p>
          <a:p>
            <a:pPr algn="l"/>
            <a:endParaRPr lang="en-US" sz="1200" b="1" i="1" u="sng" dirty="0">
              <a:solidFill>
                <a:srgbClr val="002060"/>
              </a:solidFill>
              <a:latin typeface="Candara" panose="020E0502030303020204" pitchFamily="34" charset="0"/>
            </a:endParaRPr>
          </a:p>
          <a:p>
            <a:pPr lvl="0" algn="l"/>
            <a:r>
              <a:rPr lang="en-US" sz="1200" dirty="0">
                <a:latin typeface="Candara" panose="020E0502030303020204" pitchFamily="34" charset="0"/>
              </a:rPr>
              <a:t>Roll out email communicate to all DB users having access to the DB instances. The email should have detail saying you have a database account that requires a password change as a part of SOX audit requirement. </a:t>
            </a:r>
            <a:r>
              <a:rPr lang="en-US" sz="1200" dirty="0" smtClean="0">
                <a:latin typeface="Candara" panose="020E0502030303020204" pitchFamily="34" charset="0"/>
              </a:rPr>
              <a:t> </a:t>
            </a:r>
          </a:p>
          <a:p>
            <a:pPr lvl="0" algn="l"/>
            <a:endParaRPr lang="en-US" sz="1200" dirty="0">
              <a:latin typeface="Candara" panose="020E0502030303020204" pitchFamily="34" charset="0"/>
            </a:endParaRPr>
          </a:p>
          <a:p>
            <a:pPr lvl="0" algn="l"/>
            <a:r>
              <a:rPr lang="en-US" sz="1200" dirty="0">
                <a:latin typeface="Candara" panose="020E0502030303020204" pitchFamily="34" charset="0"/>
              </a:rPr>
              <a:t>DB user has to click the link provided (</a:t>
            </a:r>
            <a:r>
              <a:rPr lang="en-US" sz="1200" u="sng" dirty="0">
                <a:latin typeface="Candara" panose="020E0502030303020204" pitchFamily="34" charset="0"/>
                <a:hlinkClick r:id="rId2"/>
              </a:rPr>
              <a:t>https://idm.infra.ge.com/idm/user/geidm/home.xhtml</a:t>
            </a:r>
            <a:r>
              <a:rPr lang="en-US" sz="1200" dirty="0">
                <a:latin typeface="Candara" panose="020E0502030303020204" pitchFamily="34" charset="0"/>
              </a:rPr>
              <a:t>) </a:t>
            </a:r>
          </a:p>
          <a:p>
            <a:pPr algn="l"/>
            <a:r>
              <a:rPr lang="en-US" sz="1200" dirty="0">
                <a:latin typeface="Candara" panose="020E0502030303020204" pitchFamily="34" charset="0"/>
              </a:rPr>
              <a:t>and select each DB instance he needs access and change the password manually.</a:t>
            </a:r>
          </a:p>
          <a:p>
            <a:pPr lvl="0" algn="l"/>
            <a:endParaRPr lang="en-US" sz="1200" dirty="0">
              <a:latin typeface="Candara" panose="020E0502030303020204" pitchFamily="34" charset="0"/>
            </a:endParaRPr>
          </a:p>
          <a:p>
            <a:pPr lvl="0" algn="l"/>
            <a:r>
              <a:rPr lang="en-US" sz="1200" dirty="0">
                <a:latin typeface="Candara" panose="020E0502030303020204" pitchFamily="34" charset="0"/>
              </a:rPr>
              <a:t>DB user has to manually change the password for each DB instance every time as there is scope for selecting ALL DB Instances and change the password once.</a:t>
            </a:r>
          </a:p>
          <a:p>
            <a:pPr lvl="0" algn="l"/>
            <a:endParaRPr lang="en-US" sz="1200" dirty="0">
              <a:latin typeface="Candara" panose="020E0502030303020204" pitchFamily="34" charset="0"/>
            </a:endParaRPr>
          </a:p>
          <a:p>
            <a:pPr lvl="0" algn="l"/>
            <a:r>
              <a:rPr lang="en-US" sz="1200" dirty="0">
                <a:latin typeface="Candara" panose="020E0502030303020204" pitchFamily="34" charset="0"/>
              </a:rPr>
              <a:t>Email will have a note in RED saying “</a:t>
            </a:r>
            <a:r>
              <a:rPr lang="en-US" sz="1200" b="1" dirty="0">
                <a:latin typeface="Candara" panose="020E0502030303020204" pitchFamily="34" charset="0"/>
              </a:rPr>
              <a:t>Your account password will expire on X/X/XXXX if it not remediated by X/X/XXXX.</a:t>
            </a:r>
            <a:r>
              <a:rPr lang="en-US" sz="1200" dirty="0">
                <a:latin typeface="Candara" panose="020E0502030303020204" pitchFamily="34" charset="0"/>
              </a:rPr>
              <a:t> “</a:t>
            </a:r>
          </a:p>
          <a:p>
            <a:pPr lvl="0" algn="l"/>
            <a:endParaRPr lang="en-US" sz="1200" dirty="0">
              <a:latin typeface="Candara" panose="020E0502030303020204" pitchFamily="34" charset="0"/>
            </a:endParaRPr>
          </a:p>
          <a:p>
            <a:pPr lvl="0" algn="l"/>
            <a:r>
              <a:rPr lang="en-US" sz="1200" dirty="0">
                <a:latin typeface="Candara" panose="020E0502030303020204" pitchFamily="34" charset="0"/>
              </a:rPr>
              <a:t>Track email responses received from each DB user and reply with their respective DB instances they have access or forward the query email to Manash Kalita to address the query.</a:t>
            </a:r>
          </a:p>
          <a:p>
            <a:pPr lvl="0" algn="l"/>
            <a:endParaRPr lang="en-US" sz="1200" dirty="0">
              <a:latin typeface="Candara" panose="020E0502030303020204" pitchFamily="34" charset="0"/>
            </a:endParaRPr>
          </a:p>
          <a:p>
            <a:pPr lvl="0" algn="l"/>
            <a:endParaRPr lang="en-US" sz="1200" dirty="0">
              <a:latin typeface="Candara" panose="020E0502030303020204" pitchFamily="34" charset="0"/>
            </a:endParaRPr>
          </a:p>
          <a:p>
            <a:pPr lvl="0" algn="l"/>
            <a:r>
              <a:rPr lang="en-US" sz="1200" dirty="0">
                <a:latin typeface="Candara" panose="020E0502030303020204" pitchFamily="34" charset="0"/>
              </a:rPr>
              <a:t>Send a reminder mail to all DB users forwarding the initial roll out mail.</a:t>
            </a:r>
          </a:p>
          <a:p>
            <a:pPr lvl="0" algn="l"/>
            <a:endParaRPr lang="en-US" sz="1600" dirty="0" smtClean="0">
              <a:latin typeface="Candara" panose="020E0502030303020204" pitchFamily="34" charset="0"/>
            </a:endParaRPr>
          </a:p>
          <a:p>
            <a:pPr lvl="0" algn="l"/>
            <a:endParaRPr lang="en-US" sz="1600" dirty="0">
              <a:latin typeface="Candara" panose="020E0502030303020204" pitchFamily="34" charset="0"/>
            </a:endParaRPr>
          </a:p>
          <a:p>
            <a:pPr algn="l"/>
            <a:endParaRPr lang="en-US" sz="1600" b="1" i="1" u="sng" dirty="0" smtClean="0">
              <a:solidFill>
                <a:srgbClr val="002060"/>
              </a:solidFill>
              <a:latin typeface="Candara" panose="020E0502030303020204" pitchFamily="34" charset="0"/>
            </a:endParaRPr>
          </a:p>
        </p:txBody>
      </p:sp>
      <p:pic>
        <p:nvPicPr>
          <p:cNvPr id="8" name="Picture 2" descr="IGATE.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6351812"/>
            <a:ext cx="1226529" cy="50618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21007" y="228311"/>
            <a:ext cx="8245206" cy="584775"/>
          </a:xfrm>
          <a:prstGeom prst="rect">
            <a:avLst/>
          </a:prstGeom>
        </p:spPr>
        <p:txBody>
          <a:bodyPr wrap="none">
            <a:spAutoFit/>
          </a:bodyPr>
          <a:lstStyle/>
          <a:p>
            <a:r>
              <a:rPr lang="en-US" sz="3200" b="1" dirty="0">
                <a:solidFill>
                  <a:srgbClr val="1E4191"/>
                </a:solidFill>
              </a:rPr>
              <a:t>Database Accounts Password Reset (Quarterly) </a:t>
            </a:r>
            <a:endParaRPr lang="en-US" sz="3200" b="1" dirty="0"/>
          </a:p>
        </p:txBody>
      </p:sp>
    </p:spTree>
    <p:extLst>
      <p:ext uri="{BB962C8B-B14F-4D97-AF65-F5344CB8AC3E}">
        <p14:creationId xmlns:p14="http://schemas.microsoft.com/office/powerpoint/2010/main" val="2118891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68607" y="1524000"/>
            <a:ext cx="8229600" cy="464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endParaRPr lang="en-US" sz="1600" dirty="0">
              <a:latin typeface="Candara" panose="020E0502030303020204" pitchFamily="34" charset="0"/>
            </a:endParaRPr>
          </a:p>
        </p:txBody>
      </p:sp>
      <p:sp>
        <p:nvSpPr>
          <p:cNvPr id="9" name="Title 1"/>
          <p:cNvSpPr txBox="1">
            <a:spLocks/>
          </p:cNvSpPr>
          <p:nvPr/>
        </p:nvSpPr>
        <p:spPr>
          <a:xfrm>
            <a:off x="521007" y="813375"/>
            <a:ext cx="8229600" cy="546792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endParaRPr lang="en-US" sz="1200" dirty="0" smtClean="0">
              <a:latin typeface="Candara" panose="020E0502030303020204" pitchFamily="34" charset="0"/>
            </a:endParaRPr>
          </a:p>
          <a:p>
            <a:pPr lvl="0"/>
            <a:endParaRPr lang="en-US" sz="1200" dirty="0">
              <a:latin typeface="Candara" panose="020E0502030303020204" pitchFamily="34" charset="0"/>
            </a:endParaRPr>
          </a:p>
          <a:p>
            <a:pPr lvl="0"/>
            <a:endParaRPr lang="en-US" sz="1200" dirty="0" smtClean="0">
              <a:latin typeface="Candara" panose="020E0502030303020204" pitchFamily="34" charset="0"/>
            </a:endParaRPr>
          </a:p>
          <a:p>
            <a:pPr lvl="0"/>
            <a:r>
              <a:rPr lang="en-US" sz="1200" dirty="0" smtClean="0">
                <a:latin typeface="Candara" panose="020E0502030303020204" pitchFamily="34" charset="0"/>
              </a:rPr>
              <a:t>(Work </a:t>
            </a:r>
            <a:r>
              <a:rPr lang="en-US" sz="1200" dirty="0">
                <a:latin typeface="Candara" panose="020E0502030303020204" pitchFamily="34" charset="0"/>
              </a:rPr>
              <a:t>with ISS (Infra Shared Services) team to identify UNIX OS unidentified accounts and Raise ServiceNow ticket to ISS </a:t>
            </a:r>
            <a:r>
              <a:rPr lang="en-US" sz="1200" dirty="0" smtClean="0">
                <a:latin typeface="Candara" panose="020E0502030303020204" pitchFamily="34" charset="0"/>
              </a:rPr>
              <a:t>team </a:t>
            </a:r>
            <a:r>
              <a:rPr lang="en-US" sz="1200" dirty="0">
                <a:latin typeface="Candara" panose="020E0502030303020204" pitchFamily="34" charset="0"/>
              </a:rPr>
              <a:t>to terminate all unidentified accounts</a:t>
            </a:r>
            <a:r>
              <a:rPr lang="en-US" sz="1200" dirty="0" smtClean="0">
                <a:latin typeface="Candara" panose="020E0502030303020204" pitchFamily="34" charset="0"/>
              </a:rPr>
              <a:t>.)</a:t>
            </a:r>
            <a:endParaRPr lang="en-US" sz="1200" dirty="0">
              <a:latin typeface="Candara" panose="020E0502030303020204" pitchFamily="34" charset="0"/>
            </a:endParaRPr>
          </a:p>
          <a:p>
            <a:pPr lvl="0" algn="l"/>
            <a:endParaRPr lang="en-US" sz="1200" dirty="0" smtClean="0">
              <a:latin typeface="Candara" panose="020E0502030303020204" pitchFamily="34" charset="0"/>
            </a:endParaRPr>
          </a:p>
          <a:p>
            <a:pPr algn="l"/>
            <a:r>
              <a:rPr lang="en-US" sz="1200" b="1" i="1" u="sng" dirty="0" smtClean="0">
                <a:solidFill>
                  <a:srgbClr val="002060"/>
                </a:solidFill>
              </a:rPr>
              <a:t>1)Work </a:t>
            </a:r>
            <a:r>
              <a:rPr lang="en-US" sz="1200" b="1" i="1" u="sng" dirty="0">
                <a:solidFill>
                  <a:srgbClr val="002060"/>
                </a:solidFill>
              </a:rPr>
              <a:t>with ISS (Infra Shared Services) team to identify UNIX OS unidentified accounts </a:t>
            </a:r>
            <a:r>
              <a:rPr lang="en-US" sz="1200" b="1" i="1" dirty="0" smtClean="0">
                <a:solidFill>
                  <a:srgbClr val="002060"/>
                </a:solidFill>
              </a:rPr>
              <a:t>- </a:t>
            </a:r>
            <a:r>
              <a:rPr lang="en-US" sz="1200" dirty="0" smtClean="0">
                <a:latin typeface="Candara" panose="020E0502030303020204" pitchFamily="34" charset="0"/>
              </a:rPr>
              <a:t>Every Quarter work with ISS team to obtain the unidentified accounts hosting on UNIX OS Servers. Unidentified accounts are the accounts that are hosted on the UNIX OS Server where there were no ownership identified or assigned to the server account. If required, setup call with ISS team to understand the account details. This call is to walk through our observations noted from the file and ensure the accounts that need to be cleanup as part of this clean-up activity</a:t>
            </a:r>
            <a:r>
              <a:rPr lang="en-US" sz="1200" dirty="0">
                <a:latin typeface="Candara" panose="020E0502030303020204" pitchFamily="34" charset="0"/>
              </a:rPr>
              <a:t>. AM PMO to filter unidentified accounts based on parameters as </a:t>
            </a:r>
            <a:r>
              <a:rPr lang="en-US" sz="1200" dirty="0" smtClean="0">
                <a:latin typeface="Candara" panose="020E0502030303020204" pitchFamily="34" charset="0"/>
              </a:rPr>
              <a:t>follows – </a:t>
            </a:r>
          </a:p>
          <a:p>
            <a:pPr algn="l"/>
            <a:endParaRPr lang="en-US" sz="1200" dirty="0" smtClean="0">
              <a:latin typeface="Candara" panose="020E0502030303020204" pitchFamily="34" charset="0"/>
            </a:endParaRPr>
          </a:p>
          <a:p>
            <a:pPr algn="l"/>
            <a:r>
              <a:rPr lang="en-US" sz="1200" dirty="0" smtClean="0">
                <a:latin typeface="Candara" panose="020E0502030303020204" pitchFamily="34" charset="0"/>
              </a:rPr>
              <a:t>a</a:t>
            </a:r>
            <a:r>
              <a:rPr lang="en-US" sz="1200" dirty="0">
                <a:latin typeface="Candara" panose="020E0502030303020204" pitchFamily="34" charset="0"/>
              </a:rPr>
              <a:t>) Accounts that are linked to IdM.  </a:t>
            </a:r>
            <a:r>
              <a:rPr lang="en-US" sz="1200" i="1" dirty="0">
                <a:latin typeface="Candara" panose="020E0502030303020204" pitchFamily="34" charset="0"/>
              </a:rPr>
              <a:t>Identify servers which are linked to IdM. (Obtain file from ISS or IdM team to know the list of servers linked with IdM. Unique fields used are server name and user name for file comparison).</a:t>
            </a:r>
            <a:endParaRPr lang="en-US" sz="1200" dirty="0">
              <a:latin typeface="Candara" panose="020E0502030303020204" pitchFamily="34" charset="0"/>
            </a:endParaRPr>
          </a:p>
          <a:p>
            <a:pPr algn="l"/>
            <a:r>
              <a:rPr lang="en-US" sz="1200" dirty="0">
                <a:latin typeface="Candara" panose="020E0502030303020204" pitchFamily="34" charset="0"/>
              </a:rPr>
              <a:t>b) Account last login date based on the instructions from Access Management Leader</a:t>
            </a:r>
          </a:p>
          <a:p>
            <a:pPr algn="l"/>
            <a:r>
              <a:rPr lang="en-US" sz="1200" dirty="0">
                <a:latin typeface="Candara" panose="020E0502030303020204" pitchFamily="34" charset="0"/>
              </a:rPr>
              <a:t>c) Accounts that are not in IdM to be discussed with Access Management Leader for next steps/action items. </a:t>
            </a:r>
          </a:p>
          <a:p>
            <a:pPr algn="l"/>
            <a:endParaRPr lang="en-US" sz="1200" u="sng" dirty="0">
              <a:latin typeface="Candara" panose="020E0502030303020204" pitchFamily="34" charset="0"/>
            </a:endParaRPr>
          </a:p>
          <a:p>
            <a:pPr algn="l"/>
            <a:r>
              <a:rPr lang="en-US" sz="1200" b="1" i="1" u="sng" dirty="0" smtClean="0">
                <a:solidFill>
                  <a:srgbClr val="002060"/>
                </a:solidFill>
              </a:rPr>
              <a:t>2)Broadcast </a:t>
            </a:r>
            <a:r>
              <a:rPr lang="en-US" sz="1200" b="1" i="1" u="sng" dirty="0">
                <a:solidFill>
                  <a:srgbClr val="002060"/>
                </a:solidFill>
              </a:rPr>
              <a:t>email </a:t>
            </a:r>
            <a:r>
              <a:rPr lang="en-US" sz="1200" b="1" i="1" u="sng" dirty="0" smtClean="0">
                <a:solidFill>
                  <a:srgbClr val="002060"/>
                </a:solidFill>
              </a:rPr>
              <a:t>communication </a:t>
            </a:r>
            <a:r>
              <a:rPr lang="en-US" sz="1200" b="1" i="1" dirty="0" smtClean="0">
                <a:solidFill>
                  <a:srgbClr val="002060"/>
                </a:solidFill>
              </a:rPr>
              <a:t>- </a:t>
            </a:r>
            <a:r>
              <a:rPr lang="en-US" sz="1200" dirty="0" smtClean="0">
                <a:latin typeface="Candara" panose="020E0502030303020204" pitchFamily="34" charset="0"/>
              </a:rPr>
              <a:t>Roll </a:t>
            </a:r>
            <a:r>
              <a:rPr lang="en-US" sz="1200" dirty="0">
                <a:latin typeface="Candara" panose="020E0502030303020204" pitchFamily="34" charset="0"/>
              </a:rPr>
              <a:t>out email communicate to the Server Owner/IM Owner to intimate that the unidentified account would be cleanup. The email should have details on the unidentified accounts with server and user information and the date of termination of the account. </a:t>
            </a:r>
            <a:r>
              <a:rPr lang="en-US" sz="1200" dirty="0" smtClean="0">
                <a:latin typeface="Candara" panose="020E0502030303020204" pitchFamily="34" charset="0"/>
              </a:rPr>
              <a:t>If </a:t>
            </a:r>
            <a:r>
              <a:rPr lang="en-US" sz="1200" dirty="0">
                <a:latin typeface="Candara" panose="020E0502030303020204" pitchFamily="34" charset="0"/>
              </a:rPr>
              <a:t>any accounts needs to be retained, Server Owner/IM Owner to provide account ownership SSO details</a:t>
            </a:r>
            <a:r>
              <a:rPr lang="en-US" sz="1200" dirty="0"/>
              <a:t>. Track email responses, if any and discuss with Access Management Leader and ISS team for action items/next steps</a:t>
            </a:r>
            <a:r>
              <a:rPr lang="en-US" sz="1200" dirty="0" smtClean="0"/>
              <a:t>. AM </a:t>
            </a:r>
            <a:r>
              <a:rPr lang="en-US" sz="1200" dirty="0"/>
              <a:t>PMO to work with ISS/IdM team to map the SSO to the server account and ensure the account is not included for the cleanup </a:t>
            </a:r>
            <a:r>
              <a:rPr lang="en-US" sz="1200" dirty="0" smtClean="0"/>
              <a:t>activity. </a:t>
            </a:r>
            <a:endParaRPr lang="en-US" sz="1200" dirty="0"/>
          </a:p>
          <a:p>
            <a:pPr lvl="0"/>
            <a:endParaRPr lang="en-US" sz="1200" dirty="0">
              <a:latin typeface="Candara" panose="020E0502030303020204" pitchFamily="34" charset="0"/>
            </a:endParaRPr>
          </a:p>
          <a:p>
            <a:pPr algn="l"/>
            <a:r>
              <a:rPr lang="en-US" sz="1200" b="1" i="1" u="sng" dirty="0" smtClean="0">
                <a:solidFill>
                  <a:srgbClr val="002060"/>
                </a:solidFill>
              </a:rPr>
              <a:t>3)Raise </a:t>
            </a:r>
            <a:r>
              <a:rPr lang="en-US" sz="1200" b="1" i="1" u="sng" dirty="0">
                <a:solidFill>
                  <a:srgbClr val="002060"/>
                </a:solidFill>
              </a:rPr>
              <a:t>CTASK request in ServiceNow to cleanup the unidentified </a:t>
            </a:r>
            <a:r>
              <a:rPr lang="en-US" sz="1200" b="1" i="1" u="sng" dirty="0" smtClean="0">
                <a:solidFill>
                  <a:srgbClr val="002060"/>
                </a:solidFill>
              </a:rPr>
              <a:t>accounts</a:t>
            </a:r>
            <a:r>
              <a:rPr lang="en-US" sz="1200" b="1" u="sng" dirty="0" smtClean="0"/>
              <a:t> </a:t>
            </a:r>
            <a:r>
              <a:rPr lang="en-US" sz="1200" b="1" dirty="0" smtClean="0"/>
              <a:t>- </a:t>
            </a:r>
            <a:r>
              <a:rPr lang="en-US" sz="1200" dirty="0" smtClean="0">
                <a:latin typeface="Candara" panose="020E0502030303020204" pitchFamily="34" charset="0"/>
              </a:rPr>
              <a:t>Raise </a:t>
            </a:r>
            <a:r>
              <a:rPr lang="en-US" sz="1200" dirty="0">
                <a:latin typeface="Candara" panose="020E0502030303020204" pitchFamily="34" charset="0"/>
              </a:rPr>
              <a:t>CTASK request in ServiceNow request to ISS team to terminate all unidentified accounts. </a:t>
            </a:r>
            <a:endParaRPr lang="en-US" sz="1200" dirty="0" smtClean="0">
              <a:latin typeface="Candara" panose="020E0502030303020204" pitchFamily="34" charset="0"/>
            </a:endParaRPr>
          </a:p>
          <a:p>
            <a:pPr algn="l"/>
            <a:endParaRPr lang="en-US" sz="1200" dirty="0">
              <a:latin typeface="Candara" panose="020E0502030303020204" pitchFamily="34" charset="0"/>
            </a:endParaRPr>
          </a:p>
          <a:p>
            <a:pPr algn="l"/>
            <a:r>
              <a:rPr lang="en-US" sz="1200" dirty="0">
                <a:latin typeface="Candara" panose="020E0502030303020204" pitchFamily="34" charset="0"/>
              </a:rPr>
              <a:t>NOTE: Appropriate action should be taken per directions from Access Management Leader and ISS team for any email responses received from the respective Server Owner/IM Owner. </a:t>
            </a:r>
            <a:r>
              <a:rPr lang="en-US" sz="1200" dirty="0" smtClean="0">
                <a:latin typeface="Candara" panose="020E0502030303020204" pitchFamily="34" charset="0"/>
              </a:rPr>
              <a:t>Track </a:t>
            </a:r>
            <a:r>
              <a:rPr lang="en-US" sz="1200" dirty="0">
                <a:latin typeface="Candara" panose="020E0502030303020204" pitchFamily="34" charset="0"/>
              </a:rPr>
              <a:t>ServiceNow request for closure of CTASK.</a:t>
            </a:r>
          </a:p>
          <a:p>
            <a:pPr lvl="0" algn="l"/>
            <a:endParaRPr lang="en-US" sz="1200" dirty="0"/>
          </a:p>
          <a:p>
            <a:pPr lvl="0" algn="l"/>
            <a:endParaRPr lang="en-US" sz="1600" dirty="0" smtClean="0">
              <a:latin typeface="Candara" panose="020E0502030303020204" pitchFamily="34" charset="0"/>
            </a:endParaRPr>
          </a:p>
          <a:p>
            <a:pPr algn="l"/>
            <a:endParaRPr lang="en-US" sz="1600" dirty="0" smtClean="0">
              <a:latin typeface="Candara" panose="020E0502030303020204" pitchFamily="34" charset="0"/>
            </a:endParaRPr>
          </a:p>
          <a:p>
            <a:pPr lvl="0" algn="l"/>
            <a:endParaRPr lang="en-US" sz="1600" dirty="0">
              <a:latin typeface="Candara" panose="020E0502030303020204" pitchFamily="34" charset="0"/>
            </a:endParaRPr>
          </a:p>
        </p:txBody>
      </p:sp>
      <p:pic>
        <p:nvPicPr>
          <p:cNvPr id="8" name="Picture 2" descr="IGATE.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799" y="6351812"/>
            <a:ext cx="1226529" cy="50618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21007" y="228600"/>
            <a:ext cx="8077199" cy="584775"/>
          </a:xfrm>
          <a:prstGeom prst="rect">
            <a:avLst/>
          </a:prstGeom>
        </p:spPr>
        <p:txBody>
          <a:bodyPr wrap="square">
            <a:spAutoFit/>
          </a:bodyPr>
          <a:lstStyle/>
          <a:p>
            <a:pPr lvl="0"/>
            <a:r>
              <a:rPr lang="en-US" sz="3200" b="1" dirty="0">
                <a:solidFill>
                  <a:srgbClr val="1E4191"/>
                </a:solidFill>
              </a:rPr>
              <a:t>UNIX OS Unidentified Accounts Cleanup </a:t>
            </a:r>
            <a:r>
              <a:rPr lang="en-US" sz="1600" b="1" dirty="0">
                <a:solidFill>
                  <a:srgbClr val="1E4191"/>
                </a:solidFill>
              </a:rPr>
              <a:t>(Quarterly)  </a:t>
            </a:r>
            <a:endParaRPr lang="en-US" sz="1600" b="1" dirty="0">
              <a:solidFill>
                <a:schemeClr val="tx2">
                  <a:lumMod val="75000"/>
                </a:schemeClr>
              </a:solidFill>
              <a:latin typeface="Candara" panose="020E0502030303020204" pitchFamily="34" charset="0"/>
            </a:endParaRPr>
          </a:p>
        </p:txBody>
      </p:sp>
    </p:spTree>
    <p:extLst>
      <p:ext uri="{BB962C8B-B14F-4D97-AF65-F5344CB8AC3E}">
        <p14:creationId xmlns:p14="http://schemas.microsoft.com/office/powerpoint/2010/main" val="473280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229600" cy="609600"/>
          </a:xfrm>
        </p:spPr>
        <p:txBody>
          <a:bodyPr>
            <a:normAutofit/>
          </a:bodyPr>
          <a:lstStyle/>
          <a:p>
            <a:r>
              <a:rPr lang="en-US" sz="3200" b="1" u="sng" dirty="0" smtClean="0">
                <a:solidFill>
                  <a:schemeClr val="tx2">
                    <a:lumMod val="75000"/>
                  </a:schemeClr>
                </a:solidFill>
                <a:latin typeface="Candara" panose="020E0502030303020204" pitchFamily="34" charset="0"/>
              </a:rPr>
              <a:t>AM PMO Activities</a:t>
            </a:r>
            <a:endParaRPr lang="en-US" sz="3200" u="sng" dirty="0">
              <a:latin typeface="Candara" panose="020E0502030303020204" pitchFamily="34" charset="0"/>
            </a:endParaRPr>
          </a:p>
        </p:txBody>
      </p:sp>
      <p:sp>
        <p:nvSpPr>
          <p:cNvPr id="3" name="Content Placeholder 2"/>
          <p:cNvSpPr>
            <a:spLocks noGrp="1"/>
          </p:cNvSpPr>
          <p:nvPr>
            <p:ph idx="1"/>
          </p:nvPr>
        </p:nvSpPr>
        <p:spPr>
          <a:xfrm>
            <a:off x="453535" y="838200"/>
            <a:ext cx="8229600" cy="4221163"/>
          </a:xfrm>
        </p:spPr>
        <p:style>
          <a:lnRef idx="2">
            <a:schemeClr val="dk1"/>
          </a:lnRef>
          <a:fillRef idx="1">
            <a:schemeClr val="lt1"/>
          </a:fillRef>
          <a:effectRef idx="0">
            <a:schemeClr val="dk1"/>
          </a:effectRef>
          <a:fontRef idx="minor">
            <a:schemeClr val="dk1"/>
          </a:fontRef>
        </p:style>
        <p:txBody>
          <a:bodyPr>
            <a:normAutofit/>
          </a:bodyPr>
          <a:lstStyle/>
          <a:p>
            <a:endParaRPr lang="en-US" sz="2000" dirty="0" smtClean="0">
              <a:solidFill>
                <a:schemeClr val="tx2"/>
              </a:solidFill>
              <a:latin typeface="Candara" panose="020E0502030303020204" pitchFamily="34" charset="0"/>
            </a:endParaRPr>
          </a:p>
          <a:p>
            <a:r>
              <a:rPr lang="en-US" sz="2000" dirty="0" smtClean="0">
                <a:solidFill>
                  <a:schemeClr val="tx2"/>
                </a:solidFill>
                <a:latin typeface="Candara" panose="020E0502030303020204" pitchFamily="34" charset="0"/>
              </a:rPr>
              <a:t>Baseline Reviews (</a:t>
            </a:r>
            <a:r>
              <a:rPr lang="en-US" sz="2000" i="1" dirty="0" smtClean="0">
                <a:solidFill>
                  <a:schemeClr val="tx2"/>
                </a:solidFill>
                <a:latin typeface="Candara" panose="020E0502030303020204" pitchFamily="34" charset="0"/>
              </a:rPr>
              <a:t>Annually</a:t>
            </a:r>
            <a:r>
              <a:rPr lang="en-US" sz="2000" dirty="0" smtClean="0">
                <a:solidFill>
                  <a:schemeClr val="tx2"/>
                </a:solidFill>
                <a:latin typeface="Candara" panose="020E0502030303020204" pitchFamily="34" charset="0"/>
              </a:rPr>
              <a:t>)</a:t>
            </a:r>
          </a:p>
          <a:p>
            <a:r>
              <a:rPr lang="en-US" sz="2000" dirty="0" smtClean="0">
                <a:solidFill>
                  <a:schemeClr val="tx2"/>
                </a:solidFill>
                <a:latin typeface="Candara" panose="020E0502030303020204" pitchFamily="34" charset="0"/>
              </a:rPr>
              <a:t>Highly </a:t>
            </a:r>
            <a:r>
              <a:rPr lang="en-US" sz="2000" dirty="0">
                <a:solidFill>
                  <a:schemeClr val="tx2"/>
                </a:solidFill>
                <a:latin typeface="Candara" panose="020E0502030303020204" pitchFamily="34" charset="0"/>
              </a:rPr>
              <a:t>Privileged </a:t>
            </a:r>
            <a:r>
              <a:rPr lang="en-US" sz="2000" dirty="0" smtClean="0">
                <a:solidFill>
                  <a:schemeClr val="tx2"/>
                </a:solidFill>
                <a:latin typeface="Candara" panose="020E0502030303020204" pitchFamily="34" charset="0"/>
              </a:rPr>
              <a:t>Accounts (HPA) </a:t>
            </a:r>
            <a:r>
              <a:rPr lang="en-US" sz="2000" dirty="0">
                <a:solidFill>
                  <a:schemeClr val="tx2"/>
                </a:solidFill>
                <a:latin typeface="Candara" panose="020E0502030303020204" pitchFamily="34" charset="0"/>
              </a:rPr>
              <a:t>Reviews </a:t>
            </a:r>
            <a:r>
              <a:rPr lang="en-US" sz="2000" dirty="0" smtClean="0">
                <a:solidFill>
                  <a:schemeClr val="tx2"/>
                </a:solidFill>
                <a:latin typeface="Candara" panose="020E0502030303020204" pitchFamily="34" charset="0"/>
              </a:rPr>
              <a:t>(</a:t>
            </a:r>
            <a:r>
              <a:rPr lang="en-US" sz="2000" i="1" dirty="0" smtClean="0">
                <a:solidFill>
                  <a:schemeClr val="tx2"/>
                </a:solidFill>
                <a:latin typeface="Candara" panose="020E0502030303020204" pitchFamily="34" charset="0"/>
              </a:rPr>
              <a:t>Quarterly</a:t>
            </a:r>
            <a:r>
              <a:rPr lang="en-US" sz="2000" dirty="0" smtClean="0">
                <a:solidFill>
                  <a:schemeClr val="tx2"/>
                </a:solidFill>
                <a:latin typeface="Candara" panose="020E0502030303020204" pitchFamily="34" charset="0"/>
              </a:rPr>
              <a:t>)</a:t>
            </a:r>
          </a:p>
          <a:p>
            <a:r>
              <a:rPr lang="en-US" sz="2000" dirty="0" smtClean="0">
                <a:solidFill>
                  <a:schemeClr val="tx2"/>
                </a:solidFill>
                <a:latin typeface="Candara" panose="020E0502030303020204" pitchFamily="34" charset="0"/>
              </a:rPr>
              <a:t>Termination </a:t>
            </a:r>
            <a:r>
              <a:rPr lang="en-US" sz="2000" dirty="0">
                <a:solidFill>
                  <a:schemeClr val="tx2"/>
                </a:solidFill>
                <a:latin typeface="Candara" panose="020E0502030303020204" pitchFamily="34" charset="0"/>
              </a:rPr>
              <a:t>Reviews </a:t>
            </a:r>
            <a:r>
              <a:rPr lang="en-US" sz="2000" dirty="0" smtClean="0">
                <a:solidFill>
                  <a:schemeClr val="tx2"/>
                </a:solidFill>
                <a:latin typeface="Candara" panose="020E0502030303020204" pitchFamily="34" charset="0"/>
              </a:rPr>
              <a:t>(</a:t>
            </a:r>
            <a:r>
              <a:rPr lang="en-US" sz="2000" i="1" dirty="0" smtClean="0">
                <a:solidFill>
                  <a:schemeClr val="tx2"/>
                </a:solidFill>
                <a:latin typeface="Candara" panose="020E0502030303020204" pitchFamily="34" charset="0"/>
              </a:rPr>
              <a:t>Monthly</a:t>
            </a:r>
            <a:r>
              <a:rPr lang="en-US" sz="2000" dirty="0" smtClean="0">
                <a:solidFill>
                  <a:schemeClr val="tx2"/>
                </a:solidFill>
                <a:latin typeface="Candara" panose="020E0502030303020204" pitchFamily="34" charset="0"/>
              </a:rPr>
              <a:t>)</a:t>
            </a:r>
            <a:endParaRPr lang="en-US" sz="2000" dirty="0">
              <a:solidFill>
                <a:schemeClr val="tx2"/>
              </a:solidFill>
              <a:latin typeface="Candara" panose="020E0502030303020204" pitchFamily="34" charset="0"/>
            </a:endParaRPr>
          </a:p>
          <a:p>
            <a:r>
              <a:rPr lang="en-US" sz="2000" dirty="0">
                <a:solidFill>
                  <a:schemeClr val="tx2"/>
                </a:solidFill>
                <a:latin typeface="Candara" panose="020E0502030303020204" pitchFamily="34" charset="0"/>
              </a:rPr>
              <a:t>IDM </a:t>
            </a:r>
            <a:r>
              <a:rPr lang="en-US" sz="2000" dirty="0" smtClean="0">
                <a:solidFill>
                  <a:schemeClr val="tx2"/>
                </a:solidFill>
                <a:latin typeface="Candara" panose="020E0502030303020204" pitchFamily="34" charset="0"/>
              </a:rPr>
              <a:t>Reconciliation (</a:t>
            </a:r>
            <a:r>
              <a:rPr lang="en-US" sz="2000" i="1" dirty="0" smtClean="0">
                <a:solidFill>
                  <a:schemeClr val="tx2"/>
                </a:solidFill>
                <a:latin typeface="Candara" panose="020E0502030303020204" pitchFamily="34" charset="0"/>
              </a:rPr>
              <a:t>Weekly</a:t>
            </a:r>
            <a:r>
              <a:rPr lang="en-US" sz="2000" dirty="0" smtClean="0">
                <a:solidFill>
                  <a:schemeClr val="tx2"/>
                </a:solidFill>
                <a:latin typeface="Candara" panose="020E0502030303020204" pitchFamily="34" charset="0"/>
              </a:rPr>
              <a:t>)</a:t>
            </a:r>
          </a:p>
          <a:p>
            <a:r>
              <a:rPr lang="en-US" sz="2000" dirty="0">
                <a:solidFill>
                  <a:schemeClr val="tx2"/>
                </a:solidFill>
                <a:latin typeface="Candara" panose="020E0502030303020204" pitchFamily="34" charset="0"/>
              </a:rPr>
              <a:t>IdM Duplicate Accounts Cleanup (</a:t>
            </a:r>
            <a:r>
              <a:rPr lang="en-US" sz="2000" i="1" dirty="0">
                <a:solidFill>
                  <a:schemeClr val="tx2"/>
                </a:solidFill>
                <a:latin typeface="Candara" panose="020E0502030303020204" pitchFamily="34" charset="0"/>
              </a:rPr>
              <a:t>Quarterly</a:t>
            </a:r>
            <a:r>
              <a:rPr lang="en-US" sz="2000" dirty="0">
                <a:solidFill>
                  <a:schemeClr val="tx2"/>
                </a:solidFill>
                <a:latin typeface="Candara" panose="020E0502030303020204" pitchFamily="34" charset="0"/>
              </a:rPr>
              <a:t>)</a:t>
            </a:r>
          </a:p>
          <a:p>
            <a:r>
              <a:rPr lang="en-US" sz="2000" dirty="0" smtClean="0">
                <a:solidFill>
                  <a:schemeClr val="tx2"/>
                </a:solidFill>
                <a:latin typeface="Candara" panose="020E0502030303020204" pitchFamily="34" charset="0"/>
              </a:rPr>
              <a:t>Database </a:t>
            </a:r>
            <a:r>
              <a:rPr lang="en-US" sz="2000" dirty="0">
                <a:solidFill>
                  <a:schemeClr val="tx2"/>
                </a:solidFill>
                <a:latin typeface="Candara" panose="020E0502030303020204" pitchFamily="34" charset="0"/>
              </a:rPr>
              <a:t>Accounts Password Reset (</a:t>
            </a:r>
            <a:r>
              <a:rPr lang="en-US" sz="2000" i="1" dirty="0">
                <a:solidFill>
                  <a:schemeClr val="tx2"/>
                </a:solidFill>
                <a:latin typeface="Candara" panose="020E0502030303020204" pitchFamily="34" charset="0"/>
              </a:rPr>
              <a:t>Quarterly</a:t>
            </a:r>
            <a:r>
              <a:rPr lang="en-US" sz="2000" dirty="0" smtClean="0">
                <a:solidFill>
                  <a:schemeClr val="tx2"/>
                </a:solidFill>
                <a:latin typeface="Candara" panose="020E0502030303020204" pitchFamily="34" charset="0"/>
              </a:rPr>
              <a:t>)</a:t>
            </a:r>
          </a:p>
          <a:p>
            <a:r>
              <a:rPr lang="en-US" sz="2000" dirty="0">
                <a:solidFill>
                  <a:schemeClr val="tx2"/>
                </a:solidFill>
                <a:latin typeface="Candara" panose="020E0502030303020204" pitchFamily="34" charset="0"/>
              </a:rPr>
              <a:t>UNIX OS Unidentified Accounts Cleanup (</a:t>
            </a:r>
            <a:r>
              <a:rPr lang="en-US" sz="2000" i="1" dirty="0">
                <a:solidFill>
                  <a:schemeClr val="tx2"/>
                </a:solidFill>
                <a:latin typeface="Candara" panose="020E0502030303020204" pitchFamily="34" charset="0"/>
              </a:rPr>
              <a:t>Quarterly</a:t>
            </a:r>
            <a:r>
              <a:rPr lang="en-US" sz="2000" dirty="0">
                <a:solidFill>
                  <a:schemeClr val="tx2"/>
                </a:solidFill>
                <a:latin typeface="Candara" panose="020E0502030303020204" pitchFamily="34" charset="0"/>
              </a:rPr>
              <a:t>)</a:t>
            </a:r>
          </a:p>
          <a:p>
            <a:endParaRPr lang="en-US" sz="2400" dirty="0"/>
          </a:p>
          <a:p>
            <a:pPr marL="514350" indent="-514350">
              <a:buAutoNum type="arabicPeriod"/>
            </a:pPr>
            <a:endParaRPr lang="en-US" sz="2400" dirty="0"/>
          </a:p>
        </p:txBody>
      </p:sp>
      <p:pic>
        <p:nvPicPr>
          <p:cNvPr id="6" name="Picture 2" descr="IGATE.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071" y="6019800"/>
            <a:ext cx="1226529" cy="506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285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ChangeArrowheads="1"/>
          </p:cNvSpPr>
          <p:nvPr/>
        </p:nvSpPr>
        <p:spPr bwMode="auto">
          <a:xfrm>
            <a:off x="709613" y="1606132"/>
            <a:ext cx="1279525" cy="384175"/>
          </a:xfrm>
          <a:prstGeom prst="flowChartProcess">
            <a:avLst/>
          </a:prstGeom>
          <a:solidFill>
            <a:srgbClr val="993300"/>
          </a:solidFill>
          <a:ln w="12700">
            <a:solidFill>
              <a:srgbClr val="993300"/>
            </a:solidFill>
            <a:miter lim="800000"/>
            <a:headEnd/>
            <a:tailEnd/>
          </a:ln>
        </p:spPr>
        <p:txBody>
          <a:bodyPr tIns="0" rIns="0" bIns="0" anchor="ctr"/>
          <a:lstStyle/>
          <a:p>
            <a:r>
              <a:rPr lang="en-US" sz="1200" dirty="0">
                <a:solidFill>
                  <a:schemeClr val="bg1"/>
                </a:solidFill>
              </a:rPr>
              <a:t>Configure asset / Input Data</a:t>
            </a:r>
          </a:p>
        </p:txBody>
      </p:sp>
      <p:sp>
        <p:nvSpPr>
          <p:cNvPr id="13315" name="AutoShape 3"/>
          <p:cNvSpPr>
            <a:spLocks noChangeArrowheads="1"/>
          </p:cNvSpPr>
          <p:nvPr/>
        </p:nvSpPr>
        <p:spPr bwMode="auto">
          <a:xfrm>
            <a:off x="2933700" y="855244"/>
            <a:ext cx="4581525" cy="622300"/>
          </a:xfrm>
          <a:prstGeom prst="roundRect">
            <a:avLst>
              <a:gd name="adj" fmla="val 16667"/>
            </a:avLst>
          </a:prstGeom>
          <a:noFill/>
          <a:ln w="12700">
            <a:solidFill>
              <a:srgbClr val="4157AD"/>
            </a:solidFill>
            <a:round/>
            <a:headEnd/>
            <a:tailEnd/>
          </a:ln>
          <a:extLst>
            <a:ext uri="{909E8E84-426E-40DD-AFC4-6F175D3DCCD1}">
              <a14:hiddenFill xmlns:a14="http://schemas.microsoft.com/office/drawing/2010/main">
                <a:solidFill>
                  <a:srgbClr val="FFFFFF"/>
                </a:solidFill>
              </a14:hiddenFill>
            </a:ext>
          </a:extLst>
        </p:spPr>
        <p:txBody>
          <a:bodyPr tIns="0" rIns="0" bIns="0" anchor="ctr"/>
          <a:lstStyle/>
          <a:p>
            <a:pPr algn="l" eaLnBrk="0" hangingPunct="0">
              <a:buClrTx/>
            </a:pPr>
            <a:r>
              <a:rPr lang="en-US" sz="1000" b="0" dirty="0">
                <a:solidFill>
                  <a:schemeClr val="tx1"/>
                </a:solidFill>
                <a:cs typeface="Times New Roman" pitchFamily="18" charset="0"/>
              </a:rPr>
              <a:t>Extract active application users list. </a:t>
            </a:r>
          </a:p>
          <a:p>
            <a:pPr algn="l" eaLnBrk="0" hangingPunct="0">
              <a:buClrTx/>
            </a:pPr>
            <a:r>
              <a:rPr lang="en-US" sz="1000" dirty="0">
                <a:solidFill>
                  <a:schemeClr val="tx1"/>
                </a:solidFill>
              </a:rPr>
              <a:t>Note:</a:t>
            </a:r>
            <a:r>
              <a:rPr lang="en-US" sz="1000" b="0" dirty="0">
                <a:solidFill>
                  <a:schemeClr val="tx1"/>
                </a:solidFill>
              </a:rPr>
              <a:t> SSO information is mandatory. IM Owners to </a:t>
            </a:r>
            <a:r>
              <a:rPr lang="en-US" sz="1000" b="0" dirty="0" smtClean="0">
                <a:solidFill>
                  <a:schemeClr val="tx1"/>
                </a:solidFill>
              </a:rPr>
              <a:t>provide authorized owners for non-SSO accounts</a:t>
            </a:r>
            <a:endParaRPr lang="en-US" sz="1000" b="0" dirty="0">
              <a:solidFill>
                <a:schemeClr val="tx1"/>
              </a:solidFill>
            </a:endParaRPr>
          </a:p>
        </p:txBody>
      </p:sp>
      <p:sp>
        <p:nvSpPr>
          <p:cNvPr id="13316" name="Line 4"/>
          <p:cNvSpPr>
            <a:spLocks noChangeShapeType="1"/>
          </p:cNvSpPr>
          <p:nvPr/>
        </p:nvSpPr>
        <p:spPr bwMode="auto">
          <a:xfrm>
            <a:off x="2012950" y="1288632"/>
            <a:ext cx="914400" cy="0"/>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tIns="0" rIns="0" bIns="0"/>
          <a:lstStyle/>
          <a:p>
            <a:endParaRPr lang="en-US" dirty="0"/>
          </a:p>
        </p:txBody>
      </p:sp>
      <p:sp>
        <p:nvSpPr>
          <p:cNvPr id="13317" name="AutoShape 5"/>
          <p:cNvSpPr>
            <a:spLocks noChangeArrowheads="1"/>
          </p:cNvSpPr>
          <p:nvPr/>
        </p:nvSpPr>
        <p:spPr bwMode="auto">
          <a:xfrm>
            <a:off x="709613" y="1037807"/>
            <a:ext cx="1279525" cy="384175"/>
          </a:xfrm>
          <a:prstGeom prst="flowChartProcess">
            <a:avLst/>
          </a:prstGeom>
          <a:solidFill>
            <a:schemeClr val="tx1"/>
          </a:solidFill>
          <a:ln w="12700">
            <a:solidFill>
              <a:srgbClr val="4157AD"/>
            </a:solidFill>
            <a:miter lim="800000"/>
            <a:headEnd/>
            <a:tailEnd/>
          </a:ln>
        </p:spPr>
        <p:txBody>
          <a:bodyPr tIns="0" rIns="0" bIns="0" anchor="ctr"/>
          <a:lstStyle/>
          <a:p>
            <a:r>
              <a:rPr lang="en-US" sz="1200" dirty="0">
                <a:solidFill>
                  <a:schemeClr val="bg1"/>
                </a:solidFill>
              </a:rPr>
              <a:t>Collect Data</a:t>
            </a:r>
          </a:p>
        </p:txBody>
      </p:sp>
      <p:sp>
        <p:nvSpPr>
          <p:cNvPr id="13320" name="AutoShape 8"/>
          <p:cNvSpPr>
            <a:spLocks noChangeArrowheads="1"/>
          </p:cNvSpPr>
          <p:nvPr/>
        </p:nvSpPr>
        <p:spPr bwMode="auto">
          <a:xfrm>
            <a:off x="2933700" y="1587083"/>
            <a:ext cx="4581525" cy="400050"/>
          </a:xfrm>
          <a:prstGeom prst="roundRect">
            <a:avLst>
              <a:gd name="adj" fmla="val 16667"/>
            </a:avLst>
          </a:prstGeom>
          <a:noFill/>
          <a:ln w="12700">
            <a:solidFill>
              <a:srgbClr val="4157AD"/>
            </a:solidFill>
            <a:round/>
            <a:headEnd/>
            <a:tailEnd/>
          </a:ln>
          <a:extLst>
            <a:ext uri="{909E8E84-426E-40DD-AFC4-6F175D3DCCD1}">
              <a14:hiddenFill xmlns:a14="http://schemas.microsoft.com/office/drawing/2010/main">
                <a:solidFill>
                  <a:srgbClr val="FFFFFF"/>
                </a:solidFill>
              </a14:hiddenFill>
            </a:ext>
          </a:extLst>
        </p:spPr>
        <p:txBody>
          <a:bodyPr tIns="0" rIns="0" bIns="0" anchor="ctr"/>
          <a:lstStyle/>
          <a:p>
            <a:pPr algn="l" eaLnBrk="0" hangingPunct="0">
              <a:buClrTx/>
            </a:pPr>
            <a:r>
              <a:rPr lang="en-US" sz="1000" b="0" dirty="0">
                <a:solidFill>
                  <a:schemeClr val="tx1"/>
                </a:solidFill>
                <a:cs typeface="Times New Roman" pitchFamily="18" charset="0"/>
              </a:rPr>
              <a:t>Configure application in </a:t>
            </a:r>
            <a:r>
              <a:rPr lang="en-US" sz="1000" b="0" dirty="0" smtClean="0">
                <a:solidFill>
                  <a:schemeClr val="tx1"/>
                </a:solidFill>
                <a:cs typeface="Times New Roman" pitchFamily="18" charset="0"/>
              </a:rPr>
              <a:t>OIA </a:t>
            </a:r>
            <a:r>
              <a:rPr lang="en-US" sz="1000" b="0" dirty="0">
                <a:solidFill>
                  <a:schemeClr val="tx1"/>
                </a:solidFill>
                <a:cs typeface="Times New Roman" pitchFamily="18" charset="0"/>
              </a:rPr>
              <a:t>(one-time exercise). </a:t>
            </a:r>
            <a:endParaRPr lang="en-US" sz="1000" b="0" dirty="0" smtClean="0">
              <a:solidFill>
                <a:schemeClr val="tx1"/>
              </a:solidFill>
              <a:cs typeface="Times New Roman" pitchFamily="18" charset="0"/>
            </a:endParaRPr>
          </a:p>
          <a:p>
            <a:pPr algn="l" eaLnBrk="0" hangingPunct="0">
              <a:buClrTx/>
            </a:pPr>
            <a:r>
              <a:rPr lang="en-US" sz="1000" b="0" dirty="0" smtClean="0">
                <a:solidFill>
                  <a:schemeClr val="tx1"/>
                </a:solidFill>
                <a:cs typeface="Times New Roman" pitchFamily="18" charset="0"/>
              </a:rPr>
              <a:t>Upload </a:t>
            </a:r>
            <a:r>
              <a:rPr lang="en-US" sz="1000" b="0" dirty="0">
                <a:solidFill>
                  <a:schemeClr val="tx1"/>
                </a:solidFill>
                <a:cs typeface="Times New Roman" pitchFamily="18" charset="0"/>
              </a:rPr>
              <a:t>the active users list into </a:t>
            </a:r>
            <a:r>
              <a:rPr lang="en-US" sz="1000" b="0" dirty="0" smtClean="0">
                <a:solidFill>
                  <a:schemeClr val="tx1"/>
                </a:solidFill>
                <a:cs typeface="Times New Roman" pitchFamily="18" charset="0"/>
              </a:rPr>
              <a:t>OIA.</a:t>
            </a:r>
            <a:endParaRPr lang="en-US" sz="1000" b="0" dirty="0">
              <a:solidFill>
                <a:schemeClr val="tx1"/>
              </a:solidFill>
              <a:cs typeface="Times New Roman" pitchFamily="18" charset="0"/>
            </a:endParaRPr>
          </a:p>
        </p:txBody>
      </p:sp>
      <p:sp>
        <p:nvSpPr>
          <p:cNvPr id="13323" name="Rectangle 11"/>
          <p:cNvSpPr>
            <a:spLocks noChangeArrowheads="1"/>
          </p:cNvSpPr>
          <p:nvPr/>
        </p:nvSpPr>
        <p:spPr bwMode="auto">
          <a:xfrm>
            <a:off x="2127250" y="1002882"/>
            <a:ext cx="4524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2000" dirty="0">
                <a:solidFill>
                  <a:srgbClr val="777777"/>
                </a:solidFill>
              </a:rPr>
              <a:t>1</a:t>
            </a:r>
          </a:p>
        </p:txBody>
      </p:sp>
      <p:sp>
        <p:nvSpPr>
          <p:cNvPr id="13324" name="Line 12"/>
          <p:cNvSpPr>
            <a:spLocks noChangeShapeType="1"/>
          </p:cNvSpPr>
          <p:nvPr/>
        </p:nvSpPr>
        <p:spPr bwMode="auto">
          <a:xfrm>
            <a:off x="2012950" y="1868069"/>
            <a:ext cx="914400" cy="0"/>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tIns="0" rIns="0" bIns="0"/>
          <a:lstStyle/>
          <a:p>
            <a:endParaRPr lang="en-US" dirty="0"/>
          </a:p>
        </p:txBody>
      </p:sp>
      <p:sp>
        <p:nvSpPr>
          <p:cNvPr id="13325" name="Rectangle 13"/>
          <p:cNvSpPr>
            <a:spLocks noChangeArrowheads="1"/>
          </p:cNvSpPr>
          <p:nvPr/>
        </p:nvSpPr>
        <p:spPr bwMode="auto">
          <a:xfrm>
            <a:off x="2127250" y="1564857"/>
            <a:ext cx="4524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2000" dirty="0">
                <a:solidFill>
                  <a:srgbClr val="777777"/>
                </a:solidFill>
              </a:rPr>
              <a:t>2</a:t>
            </a:r>
          </a:p>
        </p:txBody>
      </p:sp>
      <p:sp>
        <p:nvSpPr>
          <p:cNvPr id="13330" name="Rectangle 18"/>
          <p:cNvSpPr>
            <a:spLocks noChangeArrowheads="1"/>
          </p:cNvSpPr>
          <p:nvPr/>
        </p:nvSpPr>
        <p:spPr bwMode="auto">
          <a:xfrm>
            <a:off x="342900" y="228600"/>
            <a:ext cx="8634413" cy="533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90000"/>
              </a:lnSpc>
              <a:spcBef>
                <a:spcPct val="0"/>
              </a:spcBef>
              <a:buClrTx/>
            </a:pPr>
            <a:r>
              <a:rPr lang="en-US" sz="3200" b="1" dirty="0" smtClean="0">
                <a:solidFill>
                  <a:srgbClr val="1E4191"/>
                </a:solidFill>
              </a:rPr>
              <a:t>Baseline Reviews</a:t>
            </a:r>
            <a:endParaRPr lang="en-US" sz="3200" b="1" dirty="0">
              <a:solidFill>
                <a:srgbClr val="1E4191"/>
              </a:solidFill>
            </a:endParaRPr>
          </a:p>
        </p:txBody>
      </p:sp>
      <p:sp>
        <p:nvSpPr>
          <p:cNvPr id="13331" name="AutoShape 19"/>
          <p:cNvSpPr>
            <a:spLocks noChangeArrowheads="1"/>
          </p:cNvSpPr>
          <p:nvPr/>
        </p:nvSpPr>
        <p:spPr bwMode="auto">
          <a:xfrm>
            <a:off x="700088" y="2323191"/>
            <a:ext cx="1279525" cy="384175"/>
          </a:xfrm>
          <a:prstGeom prst="flowChartProcess">
            <a:avLst/>
          </a:prstGeom>
          <a:solidFill>
            <a:srgbClr val="993300"/>
          </a:solidFill>
          <a:ln w="12700">
            <a:solidFill>
              <a:srgbClr val="993300"/>
            </a:solidFill>
            <a:miter lim="800000"/>
            <a:headEnd/>
            <a:tailEnd/>
          </a:ln>
        </p:spPr>
        <p:txBody>
          <a:bodyPr tIns="0" rIns="0" bIns="0" anchor="ctr"/>
          <a:lstStyle/>
          <a:p>
            <a:r>
              <a:rPr lang="en-US" sz="1200" dirty="0">
                <a:solidFill>
                  <a:schemeClr val="bg1"/>
                </a:solidFill>
              </a:rPr>
              <a:t>Kick Off Manager Review</a:t>
            </a:r>
          </a:p>
        </p:txBody>
      </p:sp>
      <p:sp>
        <p:nvSpPr>
          <p:cNvPr id="13332" name="AutoShape 20"/>
          <p:cNvSpPr>
            <a:spLocks noChangeArrowheads="1"/>
          </p:cNvSpPr>
          <p:nvPr/>
        </p:nvSpPr>
        <p:spPr bwMode="auto">
          <a:xfrm>
            <a:off x="2933700" y="2250166"/>
            <a:ext cx="4581525" cy="585787"/>
          </a:xfrm>
          <a:prstGeom prst="roundRect">
            <a:avLst>
              <a:gd name="adj" fmla="val 16667"/>
            </a:avLst>
          </a:prstGeom>
          <a:noFill/>
          <a:ln w="12700">
            <a:solidFill>
              <a:srgbClr val="4157AD"/>
            </a:solidFill>
            <a:round/>
            <a:headEnd/>
            <a:tailEnd/>
          </a:ln>
          <a:extLst>
            <a:ext uri="{909E8E84-426E-40DD-AFC4-6F175D3DCCD1}">
              <a14:hiddenFill xmlns:a14="http://schemas.microsoft.com/office/drawing/2010/main">
                <a:solidFill>
                  <a:srgbClr val="FFFFFF"/>
                </a:solidFill>
              </a14:hiddenFill>
            </a:ext>
          </a:extLst>
        </p:spPr>
        <p:txBody>
          <a:bodyPr tIns="0" rIns="0" bIns="0" anchor="ctr"/>
          <a:lstStyle/>
          <a:p>
            <a:pPr algn="l" eaLnBrk="0" hangingPunct="0">
              <a:buClrTx/>
            </a:pPr>
            <a:r>
              <a:rPr lang="en-US" sz="1000" b="0" dirty="0">
                <a:solidFill>
                  <a:schemeClr val="tx1"/>
                </a:solidFill>
                <a:cs typeface="Times New Roman" pitchFamily="18" charset="0"/>
              </a:rPr>
              <a:t>Kick Off “Manager Level Reviews” </a:t>
            </a:r>
            <a:r>
              <a:rPr lang="en-US" sz="1000" b="0" dirty="0" smtClean="0">
                <a:solidFill>
                  <a:schemeClr val="tx1"/>
                </a:solidFill>
                <a:cs typeface="Times New Roman" pitchFamily="18" charset="0"/>
              </a:rPr>
              <a:t>(OIA will send email to user’s manager as per GAL).  </a:t>
            </a:r>
            <a:r>
              <a:rPr lang="en-US" sz="1000" b="0" dirty="0">
                <a:solidFill>
                  <a:schemeClr val="tx1"/>
                </a:solidFill>
                <a:cs typeface="Times New Roman" pitchFamily="18" charset="0"/>
              </a:rPr>
              <a:t>Managers will have 10 business days to respond to the workflows &amp; receive two reminders after the initial email.</a:t>
            </a:r>
          </a:p>
        </p:txBody>
      </p:sp>
      <p:sp>
        <p:nvSpPr>
          <p:cNvPr id="13333" name="Line 21"/>
          <p:cNvSpPr>
            <a:spLocks noChangeShapeType="1"/>
          </p:cNvSpPr>
          <p:nvPr/>
        </p:nvSpPr>
        <p:spPr bwMode="auto">
          <a:xfrm>
            <a:off x="2012950" y="2585128"/>
            <a:ext cx="914400" cy="0"/>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tIns="0" rIns="0" bIns="0"/>
          <a:lstStyle/>
          <a:p>
            <a:endParaRPr lang="en-US" dirty="0"/>
          </a:p>
        </p:txBody>
      </p:sp>
      <p:sp>
        <p:nvSpPr>
          <p:cNvPr id="13334" name="Rectangle 22"/>
          <p:cNvSpPr>
            <a:spLocks noChangeArrowheads="1"/>
          </p:cNvSpPr>
          <p:nvPr/>
        </p:nvSpPr>
        <p:spPr bwMode="auto">
          <a:xfrm>
            <a:off x="2127250" y="2299378"/>
            <a:ext cx="4524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2000" dirty="0" smtClean="0">
                <a:solidFill>
                  <a:srgbClr val="777777"/>
                </a:solidFill>
              </a:rPr>
              <a:t>3</a:t>
            </a:r>
            <a:endParaRPr lang="en-US" sz="2000" dirty="0">
              <a:solidFill>
                <a:srgbClr val="777777"/>
              </a:solidFill>
            </a:endParaRPr>
          </a:p>
        </p:txBody>
      </p:sp>
      <p:sp>
        <p:nvSpPr>
          <p:cNvPr id="29" name="AutoShape 2"/>
          <p:cNvSpPr>
            <a:spLocks noChangeArrowheads="1"/>
          </p:cNvSpPr>
          <p:nvPr/>
        </p:nvSpPr>
        <p:spPr bwMode="auto">
          <a:xfrm>
            <a:off x="719138" y="3894063"/>
            <a:ext cx="1279525" cy="384175"/>
          </a:xfrm>
          <a:prstGeom prst="flowChartProcess">
            <a:avLst/>
          </a:prstGeom>
          <a:solidFill>
            <a:schemeClr val="tx1"/>
          </a:solidFill>
          <a:ln w="12700">
            <a:solidFill>
              <a:schemeClr val="tx1"/>
            </a:solidFill>
            <a:miter lim="800000"/>
            <a:headEnd/>
            <a:tailEnd/>
          </a:ln>
        </p:spPr>
        <p:txBody>
          <a:bodyPr tIns="0" rIns="0" bIns="0" anchor="ctr"/>
          <a:lstStyle/>
          <a:p>
            <a:r>
              <a:rPr lang="en-US" sz="1200" dirty="0">
                <a:solidFill>
                  <a:schemeClr val="bg1"/>
                </a:solidFill>
              </a:rPr>
              <a:t>Resolve / Re-Extract Data</a:t>
            </a:r>
          </a:p>
        </p:txBody>
      </p:sp>
      <p:sp>
        <p:nvSpPr>
          <p:cNvPr id="32" name="AutoShape 5"/>
          <p:cNvSpPr>
            <a:spLocks noChangeArrowheads="1"/>
          </p:cNvSpPr>
          <p:nvPr/>
        </p:nvSpPr>
        <p:spPr bwMode="auto">
          <a:xfrm>
            <a:off x="2954338" y="3906764"/>
            <a:ext cx="4581525" cy="406400"/>
          </a:xfrm>
          <a:prstGeom prst="roundRect">
            <a:avLst>
              <a:gd name="adj" fmla="val 16667"/>
            </a:avLst>
          </a:prstGeom>
          <a:noFill/>
          <a:ln w="12700">
            <a:solidFill>
              <a:srgbClr val="4157AD"/>
            </a:solidFill>
            <a:round/>
            <a:headEnd/>
            <a:tailEnd/>
          </a:ln>
          <a:extLst>
            <a:ext uri="{909E8E84-426E-40DD-AFC4-6F175D3DCCD1}">
              <a14:hiddenFill xmlns:a14="http://schemas.microsoft.com/office/drawing/2010/main">
                <a:solidFill>
                  <a:srgbClr val="FFFFFF"/>
                </a:solidFill>
              </a14:hiddenFill>
            </a:ext>
          </a:extLst>
        </p:spPr>
        <p:txBody>
          <a:bodyPr tIns="0" rIns="0" bIns="0" anchor="ctr"/>
          <a:lstStyle/>
          <a:p>
            <a:pPr algn="l" eaLnBrk="0" hangingPunct="0">
              <a:buClrTx/>
            </a:pPr>
            <a:r>
              <a:rPr lang="en-US" sz="1000" b="0" dirty="0">
                <a:solidFill>
                  <a:schemeClr val="tx1"/>
                </a:solidFill>
                <a:cs typeface="Times New Roman" pitchFamily="18" charset="0"/>
              </a:rPr>
              <a:t>IM Owners to disable access of final defects, re-extract active users list and submit to Access Management PMO</a:t>
            </a:r>
            <a:endParaRPr lang="en-US" sz="1000" b="0" dirty="0">
              <a:solidFill>
                <a:schemeClr val="tx1"/>
              </a:solidFill>
            </a:endParaRPr>
          </a:p>
        </p:txBody>
      </p:sp>
      <p:sp>
        <p:nvSpPr>
          <p:cNvPr id="35" name="Line 8"/>
          <p:cNvSpPr>
            <a:spLocks noChangeShapeType="1"/>
          </p:cNvSpPr>
          <p:nvPr/>
        </p:nvSpPr>
        <p:spPr bwMode="auto">
          <a:xfrm>
            <a:off x="2012950" y="4181401"/>
            <a:ext cx="914400" cy="0"/>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tIns="0" rIns="0" bIns="0"/>
          <a:lstStyle/>
          <a:p>
            <a:endParaRPr lang="en-US" dirty="0"/>
          </a:p>
        </p:txBody>
      </p:sp>
      <p:sp>
        <p:nvSpPr>
          <p:cNvPr id="36" name="Rectangle 9"/>
          <p:cNvSpPr>
            <a:spLocks noChangeArrowheads="1"/>
          </p:cNvSpPr>
          <p:nvPr/>
        </p:nvSpPr>
        <p:spPr bwMode="auto">
          <a:xfrm>
            <a:off x="2127250" y="3868663"/>
            <a:ext cx="4826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2000" dirty="0" smtClean="0">
                <a:solidFill>
                  <a:srgbClr val="777777"/>
                </a:solidFill>
              </a:rPr>
              <a:t>5</a:t>
            </a:r>
            <a:endParaRPr lang="en-US" sz="2000" dirty="0">
              <a:solidFill>
                <a:srgbClr val="777777"/>
              </a:solidFill>
            </a:endParaRPr>
          </a:p>
        </p:txBody>
      </p:sp>
      <p:sp>
        <p:nvSpPr>
          <p:cNvPr id="41" name="AutoShape 23"/>
          <p:cNvSpPr>
            <a:spLocks noChangeArrowheads="1"/>
          </p:cNvSpPr>
          <p:nvPr/>
        </p:nvSpPr>
        <p:spPr bwMode="auto">
          <a:xfrm>
            <a:off x="706438" y="3303513"/>
            <a:ext cx="1279525" cy="384175"/>
          </a:xfrm>
          <a:prstGeom prst="flowChartProcess">
            <a:avLst/>
          </a:prstGeom>
          <a:solidFill>
            <a:srgbClr val="993300"/>
          </a:solidFill>
          <a:ln w="12700">
            <a:solidFill>
              <a:srgbClr val="993300"/>
            </a:solidFill>
            <a:miter lim="800000"/>
            <a:headEnd/>
            <a:tailEnd/>
          </a:ln>
        </p:spPr>
        <p:txBody>
          <a:bodyPr tIns="0" rIns="0" bIns="0" anchor="ctr"/>
          <a:lstStyle/>
          <a:p>
            <a:r>
              <a:rPr lang="en-US" sz="1200" dirty="0">
                <a:solidFill>
                  <a:schemeClr val="bg1"/>
                </a:solidFill>
              </a:rPr>
              <a:t>Extract Defects Report</a:t>
            </a:r>
          </a:p>
        </p:txBody>
      </p:sp>
      <p:sp>
        <p:nvSpPr>
          <p:cNvPr id="42" name="AutoShape 24"/>
          <p:cNvSpPr>
            <a:spLocks noChangeArrowheads="1"/>
          </p:cNvSpPr>
          <p:nvPr/>
        </p:nvSpPr>
        <p:spPr bwMode="auto">
          <a:xfrm>
            <a:off x="2941638" y="3028877"/>
            <a:ext cx="4581525" cy="747711"/>
          </a:xfrm>
          <a:prstGeom prst="roundRect">
            <a:avLst>
              <a:gd name="adj" fmla="val 16667"/>
            </a:avLst>
          </a:prstGeom>
          <a:noFill/>
          <a:ln w="12700">
            <a:solidFill>
              <a:srgbClr val="4157AD"/>
            </a:solidFill>
            <a:round/>
            <a:headEnd/>
            <a:tailEnd/>
          </a:ln>
          <a:extLst>
            <a:ext uri="{909E8E84-426E-40DD-AFC4-6F175D3DCCD1}">
              <a14:hiddenFill xmlns:a14="http://schemas.microsoft.com/office/drawing/2010/main">
                <a:solidFill>
                  <a:srgbClr val="FFFFFF"/>
                </a:solidFill>
              </a14:hiddenFill>
            </a:ext>
          </a:extLst>
        </p:spPr>
        <p:txBody>
          <a:bodyPr tIns="0" rIns="0" bIns="0" anchor="ctr"/>
          <a:lstStyle/>
          <a:p>
            <a:pPr algn="l" eaLnBrk="0" hangingPunct="0">
              <a:buClrTx/>
            </a:pPr>
            <a:r>
              <a:rPr lang="en-US" sz="1000" b="0" dirty="0">
                <a:solidFill>
                  <a:schemeClr val="tx1"/>
                </a:solidFill>
                <a:cs typeface="Times New Roman" pitchFamily="18" charset="0"/>
              </a:rPr>
              <a:t>Extract defects report from </a:t>
            </a:r>
            <a:r>
              <a:rPr lang="en-US" sz="1000" b="0" dirty="0" smtClean="0">
                <a:solidFill>
                  <a:schemeClr val="tx1"/>
                </a:solidFill>
                <a:cs typeface="Times New Roman" pitchFamily="18" charset="0"/>
              </a:rPr>
              <a:t>OIA.  </a:t>
            </a:r>
            <a:r>
              <a:rPr lang="en-US" sz="1000" b="0" dirty="0">
                <a:solidFill>
                  <a:schemeClr val="tx1"/>
                </a:solidFill>
                <a:cs typeface="Times New Roman" pitchFamily="18" charset="0"/>
              </a:rPr>
              <a:t>Managers who stated access is not required for their direct </a:t>
            </a:r>
            <a:r>
              <a:rPr lang="en-US" sz="1000" b="0" dirty="0" smtClean="0">
                <a:solidFill>
                  <a:schemeClr val="tx1"/>
                </a:solidFill>
                <a:cs typeface="Times New Roman" pitchFamily="18" charset="0"/>
              </a:rPr>
              <a:t>reports and “Timeouts</a:t>
            </a:r>
            <a:r>
              <a:rPr lang="en-US" sz="1000" b="0" dirty="0">
                <a:solidFill>
                  <a:schemeClr val="tx1"/>
                </a:solidFill>
                <a:cs typeface="Times New Roman" pitchFamily="18" charset="0"/>
              </a:rPr>
              <a:t>” will constitute “Manager Level Defects” (MLD). Send final defects list to IM Owners</a:t>
            </a:r>
          </a:p>
          <a:p>
            <a:pPr algn="l" eaLnBrk="0" hangingPunct="0">
              <a:buClrTx/>
            </a:pPr>
            <a:r>
              <a:rPr lang="en-US" sz="1000" dirty="0">
                <a:solidFill>
                  <a:schemeClr val="tx1"/>
                </a:solidFill>
                <a:cs typeface="Times New Roman" pitchFamily="18" charset="0"/>
              </a:rPr>
              <a:t>Final Defects = Terminations + </a:t>
            </a:r>
            <a:r>
              <a:rPr lang="en-US" sz="1000" dirty="0" smtClean="0">
                <a:solidFill>
                  <a:schemeClr val="tx1"/>
                </a:solidFill>
                <a:cs typeface="Times New Roman" pitchFamily="18" charset="0"/>
              </a:rPr>
              <a:t>MLD</a:t>
            </a:r>
            <a:endParaRPr lang="en-US" sz="1000" dirty="0">
              <a:solidFill>
                <a:schemeClr val="tx1"/>
              </a:solidFill>
              <a:cs typeface="Times New Roman" pitchFamily="18" charset="0"/>
            </a:endParaRPr>
          </a:p>
        </p:txBody>
      </p:sp>
      <p:sp>
        <p:nvSpPr>
          <p:cNvPr id="43" name="Line 25"/>
          <p:cNvSpPr>
            <a:spLocks noChangeShapeType="1"/>
          </p:cNvSpPr>
          <p:nvPr/>
        </p:nvSpPr>
        <p:spPr bwMode="auto">
          <a:xfrm>
            <a:off x="2019300" y="3578151"/>
            <a:ext cx="914400" cy="0"/>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tIns="0" rIns="0" bIns="0"/>
          <a:lstStyle/>
          <a:p>
            <a:endParaRPr lang="en-US" dirty="0"/>
          </a:p>
        </p:txBody>
      </p:sp>
      <p:sp>
        <p:nvSpPr>
          <p:cNvPr id="44" name="Rectangle 26"/>
          <p:cNvSpPr>
            <a:spLocks noChangeArrowheads="1"/>
          </p:cNvSpPr>
          <p:nvPr/>
        </p:nvSpPr>
        <p:spPr bwMode="auto">
          <a:xfrm>
            <a:off x="2133600" y="3274938"/>
            <a:ext cx="4524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2000" dirty="0" smtClean="0">
                <a:solidFill>
                  <a:srgbClr val="777777"/>
                </a:solidFill>
              </a:rPr>
              <a:t>4</a:t>
            </a:r>
            <a:endParaRPr lang="en-US" sz="2000" dirty="0">
              <a:solidFill>
                <a:srgbClr val="777777"/>
              </a:solidFill>
            </a:endParaRPr>
          </a:p>
        </p:txBody>
      </p:sp>
      <p:grpSp>
        <p:nvGrpSpPr>
          <p:cNvPr id="45" name="Group 14"/>
          <p:cNvGrpSpPr>
            <a:grpSpLocks/>
          </p:cNvGrpSpPr>
          <p:nvPr/>
        </p:nvGrpSpPr>
        <p:grpSpPr bwMode="auto">
          <a:xfrm>
            <a:off x="2811514" y="5538435"/>
            <a:ext cx="3384550" cy="533400"/>
            <a:chOff x="1268" y="3912"/>
            <a:chExt cx="1872" cy="336"/>
          </a:xfrm>
        </p:grpSpPr>
        <p:sp>
          <p:nvSpPr>
            <p:cNvPr id="46" name="AutoShape 15"/>
            <p:cNvSpPr>
              <a:spLocks noChangeArrowheads="1"/>
            </p:cNvSpPr>
            <p:nvPr/>
          </p:nvSpPr>
          <p:spPr bwMode="auto">
            <a:xfrm>
              <a:off x="1268" y="3912"/>
              <a:ext cx="1850" cy="336"/>
            </a:xfrm>
            <a:prstGeom prst="flowChartAlternateProcess">
              <a:avLst/>
            </a:prstGeom>
            <a:gradFill rotWithShape="0">
              <a:gsLst>
                <a:gs pos="0">
                  <a:schemeClr val="bg1"/>
                </a:gs>
                <a:gs pos="100000">
                  <a:schemeClr val="bg1">
                    <a:gamma/>
                    <a:shade val="78824"/>
                    <a:invGamma/>
                  </a:schemeClr>
                </a:gs>
              </a:gsLst>
              <a:lin ang="5400000" scaled="1"/>
            </a:gradFill>
            <a:ln>
              <a:noFill/>
            </a:ln>
            <a:effectLst/>
            <a:extLst/>
          </p:spPr>
          <p:txBody>
            <a:bodyPr wrap="none" tIns="0" rIns="0" bIns="0" anchor="ctr"/>
            <a:lstStyle/>
            <a:p>
              <a:pPr>
                <a:defRPr/>
              </a:pPr>
              <a:endParaRPr lang="en-US" dirty="0"/>
            </a:p>
          </p:txBody>
        </p:sp>
        <p:sp>
          <p:nvSpPr>
            <p:cNvPr id="47" name="Rectangle 16"/>
            <p:cNvSpPr>
              <a:spLocks noChangeArrowheads="1"/>
            </p:cNvSpPr>
            <p:nvPr/>
          </p:nvSpPr>
          <p:spPr bwMode="auto">
            <a:xfrm>
              <a:off x="1369" y="4024"/>
              <a:ext cx="237" cy="15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48" name="Rectangle 17"/>
            <p:cNvSpPr>
              <a:spLocks noChangeArrowheads="1"/>
            </p:cNvSpPr>
            <p:nvPr/>
          </p:nvSpPr>
          <p:spPr bwMode="auto">
            <a:xfrm>
              <a:off x="2268" y="4008"/>
              <a:ext cx="221" cy="167"/>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49" name="Text Box 18"/>
            <p:cNvSpPr txBox="1">
              <a:spLocks noChangeArrowheads="1"/>
            </p:cNvSpPr>
            <p:nvPr/>
          </p:nvSpPr>
          <p:spPr bwMode="auto">
            <a:xfrm>
              <a:off x="1596" y="3976"/>
              <a:ext cx="6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bg1"/>
                  </a:solidFill>
                  <a:latin typeface="GE Inspira Pitch" pitchFamily="34" charset="0"/>
                </a:defRPr>
              </a:lvl1pPr>
              <a:lvl2pPr marL="742950" indent="-285750" eaLnBrk="0" hangingPunct="0">
                <a:defRPr sz="1400" b="1">
                  <a:solidFill>
                    <a:schemeClr val="bg1"/>
                  </a:solidFill>
                  <a:latin typeface="GE Inspira Pitch" pitchFamily="34" charset="0"/>
                </a:defRPr>
              </a:lvl2pPr>
              <a:lvl3pPr marL="1143000" indent="-228600" eaLnBrk="0" hangingPunct="0">
                <a:defRPr sz="1400" b="1">
                  <a:solidFill>
                    <a:schemeClr val="bg1"/>
                  </a:solidFill>
                  <a:latin typeface="GE Inspira Pitch" pitchFamily="34" charset="0"/>
                </a:defRPr>
              </a:lvl3pPr>
              <a:lvl4pPr marL="1600200" indent="-228600" eaLnBrk="0" hangingPunct="0">
                <a:defRPr sz="1400" b="1">
                  <a:solidFill>
                    <a:schemeClr val="bg1"/>
                  </a:solidFill>
                  <a:latin typeface="GE Inspira Pitch" pitchFamily="34" charset="0"/>
                </a:defRPr>
              </a:lvl4pPr>
              <a:lvl5pPr marL="2057400" indent="-228600" eaLnBrk="0" hangingPunct="0">
                <a:defRPr sz="1400" b="1">
                  <a:solidFill>
                    <a:schemeClr val="bg1"/>
                  </a:solidFill>
                  <a:latin typeface="GE Inspira Pitch" pitchFamily="34" charset="0"/>
                </a:defRPr>
              </a:lvl5pPr>
              <a:lvl6pPr marL="2514600" indent="-228600" algn="ctr" eaLnBrk="0" fontAlgn="base" hangingPunct="0">
                <a:spcBef>
                  <a:spcPct val="50000"/>
                </a:spcBef>
                <a:spcAft>
                  <a:spcPct val="0"/>
                </a:spcAft>
                <a:buClr>
                  <a:srgbClr val="004880"/>
                </a:buClr>
                <a:defRPr sz="1400" b="1">
                  <a:solidFill>
                    <a:schemeClr val="bg1"/>
                  </a:solidFill>
                  <a:latin typeface="GE Inspira Pitch" pitchFamily="34" charset="0"/>
                </a:defRPr>
              </a:lvl6pPr>
              <a:lvl7pPr marL="2971800" indent="-228600" algn="ctr" eaLnBrk="0" fontAlgn="base" hangingPunct="0">
                <a:spcBef>
                  <a:spcPct val="50000"/>
                </a:spcBef>
                <a:spcAft>
                  <a:spcPct val="0"/>
                </a:spcAft>
                <a:buClr>
                  <a:srgbClr val="004880"/>
                </a:buClr>
                <a:defRPr sz="1400" b="1">
                  <a:solidFill>
                    <a:schemeClr val="bg1"/>
                  </a:solidFill>
                  <a:latin typeface="GE Inspira Pitch" pitchFamily="34" charset="0"/>
                </a:defRPr>
              </a:lvl7pPr>
              <a:lvl8pPr marL="3429000" indent="-228600" algn="ctr" eaLnBrk="0" fontAlgn="base" hangingPunct="0">
                <a:spcBef>
                  <a:spcPct val="50000"/>
                </a:spcBef>
                <a:spcAft>
                  <a:spcPct val="0"/>
                </a:spcAft>
                <a:buClr>
                  <a:srgbClr val="004880"/>
                </a:buClr>
                <a:defRPr sz="1400" b="1">
                  <a:solidFill>
                    <a:schemeClr val="bg1"/>
                  </a:solidFill>
                  <a:latin typeface="GE Inspira Pitch" pitchFamily="34" charset="0"/>
                </a:defRPr>
              </a:lvl8pPr>
              <a:lvl9pPr marL="3886200" indent="-228600" algn="ctr" eaLnBrk="0" fontAlgn="base" hangingPunct="0">
                <a:spcBef>
                  <a:spcPct val="50000"/>
                </a:spcBef>
                <a:spcAft>
                  <a:spcPct val="0"/>
                </a:spcAft>
                <a:buClr>
                  <a:srgbClr val="004880"/>
                </a:buClr>
                <a:defRPr sz="1400" b="1">
                  <a:solidFill>
                    <a:schemeClr val="bg1"/>
                  </a:solidFill>
                  <a:latin typeface="GE Inspira Pitch" pitchFamily="34" charset="0"/>
                </a:defRPr>
              </a:lvl9pPr>
            </a:lstStyle>
            <a:p>
              <a:pPr algn="l">
                <a:buClrTx/>
              </a:pPr>
              <a:r>
                <a:rPr lang="en-US" sz="1000" dirty="0">
                  <a:solidFill>
                    <a:schemeClr val="tx1"/>
                  </a:solidFill>
                  <a:cs typeface="Times New Roman" pitchFamily="18" charset="0"/>
                </a:rPr>
                <a:t>IM Owner responsibility</a:t>
              </a:r>
            </a:p>
          </p:txBody>
        </p:sp>
        <p:sp>
          <p:nvSpPr>
            <p:cNvPr id="50" name="Text Box 19"/>
            <p:cNvSpPr txBox="1">
              <a:spLocks noChangeArrowheads="1"/>
            </p:cNvSpPr>
            <p:nvPr/>
          </p:nvSpPr>
          <p:spPr bwMode="auto">
            <a:xfrm>
              <a:off x="2489" y="3960"/>
              <a:ext cx="651"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bg1"/>
                  </a:solidFill>
                  <a:latin typeface="GE Inspira Pitch" pitchFamily="34" charset="0"/>
                </a:defRPr>
              </a:lvl1pPr>
              <a:lvl2pPr marL="742950" indent="-285750" eaLnBrk="0" hangingPunct="0">
                <a:defRPr sz="1400" b="1">
                  <a:solidFill>
                    <a:schemeClr val="bg1"/>
                  </a:solidFill>
                  <a:latin typeface="GE Inspira Pitch" pitchFamily="34" charset="0"/>
                </a:defRPr>
              </a:lvl2pPr>
              <a:lvl3pPr marL="1143000" indent="-228600" eaLnBrk="0" hangingPunct="0">
                <a:defRPr sz="1400" b="1">
                  <a:solidFill>
                    <a:schemeClr val="bg1"/>
                  </a:solidFill>
                  <a:latin typeface="GE Inspira Pitch" pitchFamily="34" charset="0"/>
                </a:defRPr>
              </a:lvl3pPr>
              <a:lvl4pPr marL="1600200" indent="-228600" eaLnBrk="0" hangingPunct="0">
                <a:defRPr sz="1400" b="1">
                  <a:solidFill>
                    <a:schemeClr val="bg1"/>
                  </a:solidFill>
                  <a:latin typeface="GE Inspira Pitch" pitchFamily="34" charset="0"/>
                </a:defRPr>
              </a:lvl4pPr>
              <a:lvl5pPr marL="2057400" indent="-228600" eaLnBrk="0" hangingPunct="0">
                <a:defRPr sz="1400" b="1">
                  <a:solidFill>
                    <a:schemeClr val="bg1"/>
                  </a:solidFill>
                  <a:latin typeface="GE Inspira Pitch" pitchFamily="34" charset="0"/>
                </a:defRPr>
              </a:lvl5pPr>
              <a:lvl6pPr marL="2514600" indent="-228600" algn="ctr" eaLnBrk="0" fontAlgn="base" hangingPunct="0">
                <a:spcBef>
                  <a:spcPct val="50000"/>
                </a:spcBef>
                <a:spcAft>
                  <a:spcPct val="0"/>
                </a:spcAft>
                <a:buClr>
                  <a:srgbClr val="004880"/>
                </a:buClr>
                <a:defRPr sz="1400" b="1">
                  <a:solidFill>
                    <a:schemeClr val="bg1"/>
                  </a:solidFill>
                  <a:latin typeface="GE Inspira Pitch" pitchFamily="34" charset="0"/>
                </a:defRPr>
              </a:lvl6pPr>
              <a:lvl7pPr marL="2971800" indent="-228600" algn="ctr" eaLnBrk="0" fontAlgn="base" hangingPunct="0">
                <a:spcBef>
                  <a:spcPct val="50000"/>
                </a:spcBef>
                <a:spcAft>
                  <a:spcPct val="0"/>
                </a:spcAft>
                <a:buClr>
                  <a:srgbClr val="004880"/>
                </a:buClr>
                <a:defRPr sz="1400" b="1">
                  <a:solidFill>
                    <a:schemeClr val="bg1"/>
                  </a:solidFill>
                  <a:latin typeface="GE Inspira Pitch" pitchFamily="34" charset="0"/>
                </a:defRPr>
              </a:lvl7pPr>
              <a:lvl8pPr marL="3429000" indent="-228600" algn="ctr" eaLnBrk="0" fontAlgn="base" hangingPunct="0">
                <a:spcBef>
                  <a:spcPct val="50000"/>
                </a:spcBef>
                <a:spcAft>
                  <a:spcPct val="0"/>
                </a:spcAft>
                <a:buClr>
                  <a:srgbClr val="004880"/>
                </a:buClr>
                <a:defRPr sz="1400" b="1">
                  <a:solidFill>
                    <a:schemeClr val="bg1"/>
                  </a:solidFill>
                  <a:latin typeface="GE Inspira Pitch" pitchFamily="34" charset="0"/>
                </a:defRPr>
              </a:lvl8pPr>
              <a:lvl9pPr marL="3886200" indent="-228600" algn="ctr" eaLnBrk="0" fontAlgn="base" hangingPunct="0">
                <a:spcBef>
                  <a:spcPct val="50000"/>
                </a:spcBef>
                <a:spcAft>
                  <a:spcPct val="0"/>
                </a:spcAft>
                <a:buClr>
                  <a:srgbClr val="004880"/>
                </a:buClr>
                <a:defRPr sz="1400" b="1">
                  <a:solidFill>
                    <a:schemeClr val="bg1"/>
                  </a:solidFill>
                  <a:latin typeface="GE Inspira Pitch" pitchFamily="34" charset="0"/>
                </a:defRPr>
              </a:lvl9pPr>
            </a:lstStyle>
            <a:p>
              <a:pPr algn="l">
                <a:buClrTx/>
              </a:pPr>
              <a:r>
                <a:rPr lang="en-US" sz="1000" dirty="0">
                  <a:solidFill>
                    <a:srgbClr val="A41A0C"/>
                  </a:solidFill>
                  <a:cs typeface="Times New Roman" pitchFamily="18" charset="0"/>
                </a:rPr>
                <a:t>AM PMO team responsibility</a:t>
              </a:r>
            </a:p>
          </p:txBody>
        </p:sp>
      </p:grpSp>
      <p:sp>
        <p:nvSpPr>
          <p:cNvPr id="38" name="AutoShape 6"/>
          <p:cNvSpPr>
            <a:spLocks noChangeArrowheads="1"/>
          </p:cNvSpPr>
          <p:nvPr/>
        </p:nvSpPr>
        <p:spPr bwMode="auto">
          <a:xfrm>
            <a:off x="2954338" y="4570556"/>
            <a:ext cx="4581525" cy="388937"/>
          </a:xfrm>
          <a:prstGeom prst="roundRect">
            <a:avLst>
              <a:gd name="adj" fmla="val 16667"/>
            </a:avLst>
          </a:prstGeom>
          <a:noFill/>
          <a:ln w="12700">
            <a:solidFill>
              <a:srgbClr val="4157AD"/>
            </a:solidFill>
            <a:round/>
            <a:headEnd/>
            <a:tailEnd/>
          </a:ln>
          <a:extLst>
            <a:ext uri="{909E8E84-426E-40DD-AFC4-6F175D3DCCD1}">
              <a14:hiddenFill xmlns:a14="http://schemas.microsoft.com/office/drawing/2010/main">
                <a:solidFill>
                  <a:srgbClr val="FFFFFF"/>
                </a:solidFill>
              </a14:hiddenFill>
            </a:ext>
          </a:extLst>
        </p:spPr>
        <p:txBody>
          <a:bodyPr tIns="0" rIns="0" bIns="0" anchor="ctr"/>
          <a:lstStyle/>
          <a:p>
            <a:pPr algn="l" eaLnBrk="0" hangingPunct="0">
              <a:buClrTx/>
            </a:pPr>
            <a:r>
              <a:rPr lang="en-US" sz="1000" b="0" dirty="0" smtClean="0">
                <a:solidFill>
                  <a:schemeClr val="tx1"/>
                </a:solidFill>
                <a:cs typeface="Times New Roman" pitchFamily="18" charset="0"/>
              </a:rPr>
              <a:t>PMO to review the active user list to ensure all identified defects are disabled/removed application access.</a:t>
            </a:r>
            <a:endParaRPr lang="en-US" sz="1000" b="0" dirty="0">
              <a:solidFill>
                <a:schemeClr val="tx1"/>
              </a:solidFill>
              <a:cs typeface="Times New Roman" pitchFamily="18" charset="0"/>
            </a:endParaRPr>
          </a:p>
        </p:txBody>
      </p:sp>
      <p:sp>
        <p:nvSpPr>
          <p:cNvPr id="39" name="AutoShape 3"/>
          <p:cNvSpPr>
            <a:spLocks noChangeArrowheads="1"/>
          </p:cNvSpPr>
          <p:nvPr/>
        </p:nvSpPr>
        <p:spPr bwMode="auto">
          <a:xfrm>
            <a:off x="719138" y="4632468"/>
            <a:ext cx="1279525" cy="271463"/>
          </a:xfrm>
          <a:prstGeom prst="flowChartProcess">
            <a:avLst/>
          </a:prstGeom>
          <a:solidFill>
            <a:srgbClr val="993300"/>
          </a:solidFill>
          <a:ln w="12700">
            <a:solidFill>
              <a:srgbClr val="993300"/>
            </a:solidFill>
            <a:miter lim="800000"/>
            <a:headEnd/>
            <a:tailEnd/>
          </a:ln>
        </p:spPr>
        <p:txBody>
          <a:bodyPr tIns="0" rIns="0" bIns="0" anchor="ctr"/>
          <a:lstStyle/>
          <a:p>
            <a:r>
              <a:rPr lang="en-US" sz="1200" dirty="0">
                <a:solidFill>
                  <a:schemeClr val="bg1"/>
                </a:solidFill>
              </a:rPr>
              <a:t>Re-Test</a:t>
            </a:r>
          </a:p>
        </p:txBody>
      </p:sp>
      <p:sp>
        <p:nvSpPr>
          <p:cNvPr id="40" name="AutoShape 4"/>
          <p:cNvSpPr>
            <a:spLocks noChangeArrowheads="1"/>
          </p:cNvSpPr>
          <p:nvPr/>
        </p:nvSpPr>
        <p:spPr bwMode="auto">
          <a:xfrm>
            <a:off x="719138" y="5059507"/>
            <a:ext cx="1279525" cy="284162"/>
          </a:xfrm>
          <a:prstGeom prst="flowChartProcess">
            <a:avLst/>
          </a:prstGeom>
          <a:solidFill>
            <a:srgbClr val="993300"/>
          </a:solidFill>
          <a:ln w="12700">
            <a:solidFill>
              <a:srgbClr val="993300"/>
            </a:solidFill>
            <a:miter lim="800000"/>
            <a:headEnd/>
            <a:tailEnd/>
          </a:ln>
        </p:spPr>
        <p:txBody>
          <a:bodyPr tIns="0" rIns="0" bIns="0" anchor="ctr"/>
          <a:lstStyle/>
          <a:p>
            <a:r>
              <a:rPr lang="en-US" sz="1200" dirty="0">
                <a:solidFill>
                  <a:schemeClr val="bg1"/>
                </a:solidFill>
              </a:rPr>
              <a:t>Report / Sign-Off</a:t>
            </a:r>
          </a:p>
        </p:txBody>
      </p:sp>
      <p:sp>
        <p:nvSpPr>
          <p:cNvPr id="51" name="AutoShape 7"/>
          <p:cNvSpPr>
            <a:spLocks noChangeArrowheads="1"/>
          </p:cNvSpPr>
          <p:nvPr/>
        </p:nvSpPr>
        <p:spPr bwMode="auto">
          <a:xfrm>
            <a:off x="2954338" y="5080142"/>
            <a:ext cx="4581525" cy="266701"/>
          </a:xfrm>
          <a:prstGeom prst="roundRect">
            <a:avLst>
              <a:gd name="adj" fmla="val 16667"/>
            </a:avLst>
          </a:prstGeom>
          <a:solidFill>
            <a:schemeClr val="bg1"/>
          </a:solidFill>
          <a:ln w="12700">
            <a:solidFill>
              <a:srgbClr val="4157AD"/>
            </a:solidFill>
            <a:round/>
            <a:headEnd/>
            <a:tailEnd/>
          </a:ln>
        </p:spPr>
        <p:txBody>
          <a:bodyPr tIns="0" rIns="0" bIns="0" anchor="ctr"/>
          <a:lstStyle/>
          <a:p>
            <a:pPr algn="l" eaLnBrk="0" hangingPunct="0">
              <a:buClrTx/>
            </a:pPr>
            <a:r>
              <a:rPr lang="en-US" sz="1000" b="0" dirty="0">
                <a:solidFill>
                  <a:schemeClr val="tx1"/>
                </a:solidFill>
                <a:cs typeface="Times New Roman" pitchFamily="18" charset="0"/>
              </a:rPr>
              <a:t>Document Test </a:t>
            </a:r>
            <a:r>
              <a:rPr lang="en-US" sz="1000" b="0" dirty="0" smtClean="0">
                <a:solidFill>
                  <a:schemeClr val="tx1"/>
                </a:solidFill>
                <a:cs typeface="Times New Roman" pitchFamily="18" charset="0"/>
              </a:rPr>
              <a:t>results and upload to GE libraries</a:t>
            </a:r>
            <a:endParaRPr lang="en-US" sz="1000" b="0" dirty="0">
              <a:solidFill>
                <a:schemeClr val="tx1"/>
              </a:solidFill>
            </a:endParaRPr>
          </a:p>
        </p:txBody>
      </p:sp>
      <p:sp>
        <p:nvSpPr>
          <p:cNvPr id="52" name="Line 10"/>
          <p:cNvSpPr>
            <a:spLocks noChangeShapeType="1"/>
          </p:cNvSpPr>
          <p:nvPr/>
        </p:nvSpPr>
        <p:spPr bwMode="auto">
          <a:xfrm>
            <a:off x="2012950" y="4827731"/>
            <a:ext cx="914400" cy="0"/>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tIns="0" rIns="0" bIns="0"/>
          <a:lstStyle/>
          <a:p>
            <a:endParaRPr lang="en-US" dirty="0"/>
          </a:p>
        </p:txBody>
      </p:sp>
      <p:sp>
        <p:nvSpPr>
          <p:cNvPr id="53" name="Rectangle 11"/>
          <p:cNvSpPr>
            <a:spLocks noChangeArrowheads="1"/>
          </p:cNvSpPr>
          <p:nvPr/>
        </p:nvSpPr>
        <p:spPr bwMode="auto">
          <a:xfrm>
            <a:off x="2127250" y="4514993"/>
            <a:ext cx="5032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2000" dirty="0" smtClean="0">
                <a:solidFill>
                  <a:srgbClr val="777777"/>
                </a:solidFill>
              </a:rPr>
              <a:t>6</a:t>
            </a:r>
            <a:endParaRPr lang="en-US" sz="2000" dirty="0">
              <a:solidFill>
                <a:srgbClr val="777777"/>
              </a:solidFill>
            </a:endParaRPr>
          </a:p>
        </p:txBody>
      </p:sp>
      <p:sp>
        <p:nvSpPr>
          <p:cNvPr id="54" name="Line 12"/>
          <p:cNvSpPr>
            <a:spLocks noChangeShapeType="1"/>
          </p:cNvSpPr>
          <p:nvPr/>
        </p:nvSpPr>
        <p:spPr bwMode="auto">
          <a:xfrm>
            <a:off x="2012950" y="5257943"/>
            <a:ext cx="914400" cy="0"/>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tIns="0" rIns="0" bIns="0"/>
          <a:lstStyle/>
          <a:p>
            <a:endParaRPr lang="en-US" dirty="0"/>
          </a:p>
        </p:txBody>
      </p:sp>
      <p:sp>
        <p:nvSpPr>
          <p:cNvPr id="55" name="Rectangle 13"/>
          <p:cNvSpPr>
            <a:spLocks noChangeArrowheads="1"/>
          </p:cNvSpPr>
          <p:nvPr/>
        </p:nvSpPr>
        <p:spPr bwMode="auto">
          <a:xfrm>
            <a:off x="2127250" y="4954731"/>
            <a:ext cx="47307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2000" dirty="0" smtClean="0">
                <a:solidFill>
                  <a:srgbClr val="777777"/>
                </a:solidFill>
              </a:rPr>
              <a:t>7</a:t>
            </a:r>
            <a:endParaRPr lang="en-US" sz="2000" dirty="0">
              <a:solidFill>
                <a:srgbClr val="777777"/>
              </a:solidFill>
            </a:endParaRPr>
          </a:p>
        </p:txBody>
      </p:sp>
      <p:pic>
        <p:nvPicPr>
          <p:cNvPr id="37" name="Picture 2" descr="IGATE.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3915" y="6236935"/>
            <a:ext cx="1226529" cy="506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348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ChangeArrowheads="1"/>
          </p:cNvSpPr>
          <p:nvPr/>
        </p:nvSpPr>
        <p:spPr bwMode="auto">
          <a:xfrm>
            <a:off x="757238" y="2290763"/>
            <a:ext cx="1279525" cy="384175"/>
          </a:xfrm>
          <a:prstGeom prst="flowChartProcess">
            <a:avLst/>
          </a:prstGeom>
          <a:solidFill>
            <a:srgbClr val="993300"/>
          </a:solidFill>
          <a:ln w="12700">
            <a:solidFill>
              <a:srgbClr val="993300"/>
            </a:solidFill>
            <a:miter lim="800000"/>
            <a:headEnd/>
            <a:tailEnd/>
          </a:ln>
        </p:spPr>
        <p:txBody>
          <a:bodyPr tIns="0" rIns="0" bIns="0" anchor="ctr"/>
          <a:lstStyle/>
          <a:p>
            <a:r>
              <a:rPr lang="en-US" sz="1200" dirty="0">
                <a:solidFill>
                  <a:schemeClr val="bg1"/>
                </a:solidFill>
              </a:rPr>
              <a:t>Initiate Reviews</a:t>
            </a:r>
          </a:p>
        </p:txBody>
      </p:sp>
      <p:sp>
        <p:nvSpPr>
          <p:cNvPr id="15363" name="Line 4"/>
          <p:cNvSpPr>
            <a:spLocks noChangeShapeType="1"/>
          </p:cNvSpPr>
          <p:nvPr/>
        </p:nvSpPr>
        <p:spPr bwMode="auto">
          <a:xfrm>
            <a:off x="2060575" y="1700213"/>
            <a:ext cx="914400" cy="0"/>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tIns="0" rIns="0" bIns="0"/>
          <a:lstStyle/>
          <a:p>
            <a:endParaRPr lang="en-US" dirty="0"/>
          </a:p>
        </p:txBody>
      </p:sp>
      <p:sp>
        <p:nvSpPr>
          <p:cNvPr id="15364" name="AutoShape 5"/>
          <p:cNvSpPr>
            <a:spLocks noChangeArrowheads="1"/>
          </p:cNvSpPr>
          <p:nvPr/>
        </p:nvSpPr>
        <p:spPr bwMode="auto">
          <a:xfrm>
            <a:off x="757238" y="3736975"/>
            <a:ext cx="1279525" cy="384175"/>
          </a:xfrm>
          <a:prstGeom prst="flowChartProcess">
            <a:avLst/>
          </a:prstGeom>
          <a:solidFill>
            <a:schemeClr val="tx1"/>
          </a:solidFill>
          <a:ln w="12700">
            <a:solidFill>
              <a:schemeClr val="tx1"/>
            </a:solidFill>
            <a:miter lim="800000"/>
            <a:headEnd/>
            <a:tailEnd/>
          </a:ln>
        </p:spPr>
        <p:txBody>
          <a:bodyPr tIns="0" rIns="0" bIns="0" anchor="ctr"/>
          <a:lstStyle/>
          <a:p>
            <a:r>
              <a:rPr lang="en-US" sz="1200" dirty="0">
                <a:solidFill>
                  <a:schemeClr val="bg1"/>
                </a:solidFill>
              </a:rPr>
              <a:t>Resolve Defects</a:t>
            </a:r>
          </a:p>
        </p:txBody>
      </p:sp>
      <p:sp>
        <p:nvSpPr>
          <p:cNvPr id="15365" name="AutoShape 6"/>
          <p:cNvSpPr>
            <a:spLocks noChangeArrowheads="1"/>
          </p:cNvSpPr>
          <p:nvPr/>
        </p:nvSpPr>
        <p:spPr bwMode="auto">
          <a:xfrm>
            <a:off x="757238" y="1412875"/>
            <a:ext cx="1279525" cy="384175"/>
          </a:xfrm>
          <a:prstGeom prst="flowChartProcess">
            <a:avLst/>
          </a:prstGeom>
          <a:solidFill>
            <a:schemeClr val="tx1"/>
          </a:solidFill>
          <a:ln w="12700">
            <a:solidFill>
              <a:srgbClr val="4157AD"/>
            </a:solidFill>
            <a:miter lim="800000"/>
            <a:headEnd/>
            <a:tailEnd/>
          </a:ln>
        </p:spPr>
        <p:txBody>
          <a:bodyPr tIns="0" rIns="0" bIns="0" anchor="ctr"/>
          <a:lstStyle/>
          <a:p>
            <a:r>
              <a:rPr lang="en-US" sz="1200" dirty="0">
                <a:solidFill>
                  <a:schemeClr val="bg1"/>
                </a:solidFill>
              </a:rPr>
              <a:t>Collect Data</a:t>
            </a:r>
          </a:p>
        </p:txBody>
      </p:sp>
      <p:sp>
        <p:nvSpPr>
          <p:cNvPr id="15366" name="AutoShape 7"/>
          <p:cNvSpPr>
            <a:spLocks noChangeArrowheads="1"/>
          </p:cNvSpPr>
          <p:nvPr/>
        </p:nvSpPr>
        <p:spPr bwMode="auto">
          <a:xfrm>
            <a:off x="757238" y="4484688"/>
            <a:ext cx="1279525" cy="384175"/>
          </a:xfrm>
          <a:prstGeom prst="flowChartProcess">
            <a:avLst/>
          </a:prstGeom>
          <a:solidFill>
            <a:srgbClr val="993300"/>
          </a:solidFill>
          <a:ln w="12700">
            <a:solidFill>
              <a:srgbClr val="993300"/>
            </a:solidFill>
            <a:miter lim="800000"/>
            <a:headEnd/>
            <a:tailEnd/>
          </a:ln>
        </p:spPr>
        <p:txBody>
          <a:bodyPr tIns="0" rIns="0" bIns="0" anchor="ctr"/>
          <a:lstStyle/>
          <a:p>
            <a:r>
              <a:rPr lang="en-US" sz="1200" dirty="0">
                <a:solidFill>
                  <a:schemeClr val="bg1"/>
                </a:solidFill>
              </a:rPr>
              <a:t>Report / Documentation</a:t>
            </a:r>
          </a:p>
        </p:txBody>
      </p:sp>
      <p:sp>
        <p:nvSpPr>
          <p:cNvPr id="15367" name="AutoShape 9"/>
          <p:cNvSpPr>
            <a:spLocks noChangeArrowheads="1"/>
          </p:cNvSpPr>
          <p:nvPr/>
        </p:nvSpPr>
        <p:spPr bwMode="auto">
          <a:xfrm>
            <a:off x="2981325" y="2117725"/>
            <a:ext cx="4581525" cy="615950"/>
          </a:xfrm>
          <a:prstGeom prst="roundRect">
            <a:avLst>
              <a:gd name="adj" fmla="val 16667"/>
            </a:avLst>
          </a:prstGeom>
          <a:noFill/>
          <a:ln w="9525">
            <a:solidFill>
              <a:srgbClr val="4157AD"/>
            </a:solidFill>
            <a:round/>
            <a:headEnd/>
            <a:tailEnd/>
          </a:ln>
          <a:extLst>
            <a:ext uri="{909E8E84-426E-40DD-AFC4-6F175D3DCCD1}">
              <a14:hiddenFill xmlns:a14="http://schemas.microsoft.com/office/drawing/2010/main">
                <a:solidFill>
                  <a:srgbClr val="FFFFFF"/>
                </a:solidFill>
              </a14:hiddenFill>
            </a:ext>
          </a:extLst>
        </p:spPr>
        <p:txBody>
          <a:bodyPr tIns="0" rIns="0" bIns="0" anchor="ctr"/>
          <a:lstStyle/>
          <a:p>
            <a:pPr algn="l" eaLnBrk="0" hangingPunct="0">
              <a:buClrTx/>
            </a:pPr>
            <a:r>
              <a:rPr lang="en-US" sz="1000" b="0" dirty="0">
                <a:solidFill>
                  <a:schemeClr val="tx1"/>
                </a:solidFill>
                <a:cs typeface="Times New Roman" pitchFamily="18" charset="0"/>
              </a:rPr>
              <a:t>1. </a:t>
            </a:r>
            <a:r>
              <a:rPr lang="en-US" sz="1000" b="0" dirty="0" smtClean="0">
                <a:solidFill>
                  <a:schemeClr val="tx1"/>
                </a:solidFill>
                <a:cs typeface="Times New Roman" pitchFamily="18" charset="0"/>
              </a:rPr>
              <a:t>PMO to upload all HPA accounts into OIA</a:t>
            </a:r>
            <a:endParaRPr lang="en-US" sz="1000" b="0" dirty="0">
              <a:solidFill>
                <a:schemeClr val="tx1"/>
              </a:solidFill>
              <a:cs typeface="Times New Roman" pitchFamily="18" charset="0"/>
            </a:endParaRPr>
          </a:p>
          <a:p>
            <a:pPr algn="l" eaLnBrk="0" hangingPunct="0">
              <a:buClrTx/>
            </a:pPr>
            <a:r>
              <a:rPr lang="en-US" sz="1000" b="0" dirty="0">
                <a:solidFill>
                  <a:schemeClr val="tx1"/>
                </a:solidFill>
                <a:cs typeface="Times New Roman" pitchFamily="18" charset="0"/>
              </a:rPr>
              <a:t>2. </a:t>
            </a:r>
            <a:r>
              <a:rPr lang="en-US" sz="1000" b="0" dirty="0" smtClean="0">
                <a:solidFill>
                  <a:schemeClr val="tx1"/>
                </a:solidFill>
                <a:cs typeface="Times New Roman" pitchFamily="18" charset="0"/>
              </a:rPr>
              <a:t>Initiate entitlement reviews (authorized owner reviews) to review access appropriateness</a:t>
            </a:r>
            <a:endParaRPr lang="en-US" sz="1000" b="0" dirty="0">
              <a:solidFill>
                <a:schemeClr val="tx1"/>
              </a:solidFill>
              <a:cs typeface="Times New Roman" pitchFamily="18" charset="0"/>
            </a:endParaRPr>
          </a:p>
        </p:txBody>
      </p:sp>
      <p:sp>
        <p:nvSpPr>
          <p:cNvPr id="15368" name="AutoShape 10"/>
          <p:cNvSpPr>
            <a:spLocks noChangeArrowheads="1"/>
          </p:cNvSpPr>
          <p:nvPr/>
        </p:nvSpPr>
        <p:spPr bwMode="auto">
          <a:xfrm>
            <a:off x="2982913" y="3579813"/>
            <a:ext cx="4581525" cy="715962"/>
          </a:xfrm>
          <a:prstGeom prst="roundRect">
            <a:avLst>
              <a:gd name="adj" fmla="val 16667"/>
            </a:avLst>
          </a:prstGeom>
          <a:noFill/>
          <a:ln w="9525">
            <a:solidFill>
              <a:srgbClr val="4157AD"/>
            </a:solidFill>
            <a:round/>
            <a:headEnd/>
            <a:tailEnd/>
          </a:ln>
          <a:extLst>
            <a:ext uri="{909E8E84-426E-40DD-AFC4-6F175D3DCCD1}">
              <a14:hiddenFill xmlns:a14="http://schemas.microsoft.com/office/drawing/2010/main">
                <a:solidFill>
                  <a:srgbClr val="FFFFFF"/>
                </a:solidFill>
              </a14:hiddenFill>
            </a:ext>
          </a:extLst>
        </p:spPr>
        <p:txBody>
          <a:bodyPr tIns="0" rIns="0" bIns="0" anchor="ctr"/>
          <a:lstStyle/>
          <a:p>
            <a:pPr algn="l" eaLnBrk="0" hangingPunct="0">
              <a:buClrTx/>
            </a:pPr>
            <a:r>
              <a:rPr lang="en-US" sz="1000" b="0" dirty="0" smtClean="0">
                <a:solidFill>
                  <a:schemeClr val="tx1"/>
                </a:solidFill>
                <a:cs typeface="Times New Roman" pitchFamily="18" charset="0"/>
              </a:rPr>
              <a:t>1. IM </a:t>
            </a:r>
            <a:r>
              <a:rPr lang="en-US" sz="1000" b="0" dirty="0">
                <a:solidFill>
                  <a:schemeClr val="tx1"/>
                </a:solidFill>
                <a:cs typeface="Times New Roman" pitchFamily="18" charset="0"/>
              </a:rPr>
              <a:t>Owner removes/alters HP access of any defect / discrepancy identified during review</a:t>
            </a:r>
          </a:p>
          <a:p>
            <a:pPr algn="l" eaLnBrk="0" hangingPunct="0">
              <a:buClrTx/>
            </a:pPr>
            <a:r>
              <a:rPr lang="en-US" sz="1000" b="0" dirty="0" smtClean="0">
                <a:solidFill>
                  <a:schemeClr val="tx1"/>
                </a:solidFill>
                <a:cs typeface="Times New Roman" pitchFamily="18" charset="0"/>
              </a:rPr>
              <a:t>2. Extract </a:t>
            </a:r>
            <a:r>
              <a:rPr lang="en-US" sz="1000" b="0" dirty="0">
                <a:solidFill>
                  <a:schemeClr val="tx1"/>
                </a:solidFill>
                <a:cs typeface="Times New Roman" pitchFamily="18" charset="0"/>
              </a:rPr>
              <a:t>Highly privilege user list and send to Access Management PMO team.</a:t>
            </a:r>
          </a:p>
        </p:txBody>
      </p:sp>
      <p:sp>
        <p:nvSpPr>
          <p:cNvPr id="15369" name="AutoShape 11"/>
          <p:cNvSpPr>
            <a:spLocks noChangeArrowheads="1"/>
          </p:cNvSpPr>
          <p:nvPr/>
        </p:nvSpPr>
        <p:spPr bwMode="auto">
          <a:xfrm>
            <a:off x="2982913" y="4446588"/>
            <a:ext cx="4581525" cy="476250"/>
          </a:xfrm>
          <a:prstGeom prst="roundRect">
            <a:avLst>
              <a:gd name="adj" fmla="val 16667"/>
            </a:avLst>
          </a:prstGeom>
          <a:noFill/>
          <a:ln w="9525">
            <a:solidFill>
              <a:srgbClr val="4157AD"/>
            </a:solidFill>
            <a:round/>
            <a:headEnd/>
            <a:tailEnd/>
          </a:ln>
          <a:extLst>
            <a:ext uri="{909E8E84-426E-40DD-AFC4-6F175D3DCCD1}">
              <a14:hiddenFill xmlns:a14="http://schemas.microsoft.com/office/drawing/2010/main">
                <a:solidFill>
                  <a:srgbClr val="FFFFFF"/>
                </a:solidFill>
              </a14:hiddenFill>
            </a:ext>
          </a:extLst>
        </p:spPr>
        <p:txBody>
          <a:bodyPr tIns="0" rIns="0" bIns="0" anchor="ctr"/>
          <a:lstStyle/>
          <a:p>
            <a:pPr algn="l" eaLnBrk="0" hangingPunct="0">
              <a:buClrTx/>
            </a:pPr>
            <a:r>
              <a:rPr lang="en-US" sz="1000" b="0" dirty="0" smtClean="0">
                <a:solidFill>
                  <a:schemeClr val="tx1"/>
                </a:solidFill>
                <a:cs typeface="Times New Roman" pitchFamily="18" charset="0"/>
              </a:rPr>
              <a:t>1. Review active user list to ensure all defects are resolved</a:t>
            </a:r>
          </a:p>
          <a:p>
            <a:pPr algn="l" eaLnBrk="0" hangingPunct="0">
              <a:buClrTx/>
            </a:pPr>
            <a:r>
              <a:rPr lang="en-US" sz="1000" b="0" dirty="0" smtClean="0">
                <a:solidFill>
                  <a:schemeClr val="tx1"/>
                </a:solidFill>
                <a:cs typeface="Times New Roman" pitchFamily="18" charset="0"/>
              </a:rPr>
              <a:t>2. Document test plans and report</a:t>
            </a:r>
            <a:endParaRPr lang="en-US" sz="1000" b="0" dirty="0">
              <a:solidFill>
                <a:schemeClr val="tx1"/>
              </a:solidFill>
              <a:cs typeface="Times New Roman" pitchFamily="18" charset="0"/>
            </a:endParaRPr>
          </a:p>
        </p:txBody>
      </p:sp>
      <p:sp>
        <p:nvSpPr>
          <p:cNvPr id="15370" name="Rectangle 13"/>
          <p:cNvSpPr>
            <a:spLocks noChangeArrowheads="1"/>
          </p:cNvSpPr>
          <p:nvPr/>
        </p:nvSpPr>
        <p:spPr bwMode="auto">
          <a:xfrm>
            <a:off x="2174875" y="1387475"/>
            <a:ext cx="4524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2000" dirty="0">
                <a:solidFill>
                  <a:srgbClr val="777777"/>
                </a:solidFill>
              </a:rPr>
              <a:t>1</a:t>
            </a:r>
          </a:p>
        </p:txBody>
      </p:sp>
      <p:sp>
        <p:nvSpPr>
          <p:cNvPr id="15371" name="Line 14"/>
          <p:cNvSpPr>
            <a:spLocks noChangeShapeType="1"/>
          </p:cNvSpPr>
          <p:nvPr/>
        </p:nvSpPr>
        <p:spPr bwMode="auto">
          <a:xfrm>
            <a:off x="2060575" y="2552700"/>
            <a:ext cx="914400" cy="0"/>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tIns="0" rIns="0" bIns="0"/>
          <a:lstStyle/>
          <a:p>
            <a:endParaRPr lang="en-US" dirty="0"/>
          </a:p>
        </p:txBody>
      </p:sp>
      <p:sp>
        <p:nvSpPr>
          <p:cNvPr id="15372" name="Rectangle 15"/>
          <p:cNvSpPr>
            <a:spLocks noChangeArrowheads="1"/>
          </p:cNvSpPr>
          <p:nvPr/>
        </p:nvSpPr>
        <p:spPr bwMode="auto">
          <a:xfrm>
            <a:off x="2174875" y="2239963"/>
            <a:ext cx="4524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2000" dirty="0">
                <a:solidFill>
                  <a:srgbClr val="777777"/>
                </a:solidFill>
              </a:rPr>
              <a:t>2</a:t>
            </a:r>
          </a:p>
        </p:txBody>
      </p:sp>
      <p:sp>
        <p:nvSpPr>
          <p:cNvPr id="15373" name="Line 16"/>
          <p:cNvSpPr>
            <a:spLocks noChangeShapeType="1"/>
          </p:cNvSpPr>
          <p:nvPr/>
        </p:nvSpPr>
        <p:spPr bwMode="auto">
          <a:xfrm>
            <a:off x="2060575" y="4011613"/>
            <a:ext cx="914400" cy="0"/>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tIns="0" rIns="0" bIns="0"/>
          <a:lstStyle/>
          <a:p>
            <a:endParaRPr lang="en-US" dirty="0"/>
          </a:p>
        </p:txBody>
      </p:sp>
      <p:sp>
        <p:nvSpPr>
          <p:cNvPr id="15374" name="Rectangle 17"/>
          <p:cNvSpPr>
            <a:spLocks noChangeArrowheads="1"/>
          </p:cNvSpPr>
          <p:nvPr/>
        </p:nvSpPr>
        <p:spPr bwMode="auto">
          <a:xfrm>
            <a:off x="2174875" y="3698875"/>
            <a:ext cx="4524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2000" dirty="0" smtClean="0">
                <a:solidFill>
                  <a:srgbClr val="777777"/>
                </a:solidFill>
              </a:rPr>
              <a:t>4</a:t>
            </a:r>
            <a:endParaRPr lang="en-US" sz="2000" dirty="0">
              <a:solidFill>
                <a:srgbClr val="777777"/>
              </a:solidFill>
            </a:endParaRPr>
          </a:p>
        </p:txBody>
      </p:sp>
      <p:sp>
        <p:nvSpPr>
          <p:cNvPr id="15375" name="Line 18"/>
          <p:cNvSpPr>
            <a:spLocks noChangeShapeType="1"/>
          </p:cNvSpPr>
          <p:nvPr/>
        </p:nvSpPr>
        <p:spPr bwMode="auto">
          <a:xfrm>
            <a:off x="2060575" y="4772025"/>
            <a:ext cx="914400" cy="0"/>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tIns="0" rIns="0" bIns="0"/>
          <a:lstStyle/>
          <a:p>
            <a:endParaRPr lang="en-US" dirty="0"/>
          </a:p>
        </p:txBody>
      </p:sp>
      <p:sp>
        <p:nvSpPr>
          <p:cNvPr id="15376" name="Rectangle 19"/>
          <p:cNvSpPr>
            <a:spLocks noChangeArrowheads="1"/>
          </p:cNvSpPr>
          <p:nvPr/>
        </p:nvSpPr>
        <p:spPr bwMode="auto">
          <a:xfrm>
            <a:off x="2174875" y="4459288"/>
            <a:ext cx="4524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2000" dirty="0" smtClean="0">
                <a:solidFill>
                  <a:srgbClr val="777777"/>
                </a:solidFill>
              </a:rPr>
              <a:t>5</a:t>
            </a:r>
            <a:endParaRPr lang="en-US" sz="2000" dirty="0">
              <a:solidFill>
                <a:srgbClr val="777777"/>
              </a:solidFill>
            </a:endParaRPr>
          </a:p>
        </p:txBody>
      </p:sp>
      <p:sp>
        <p:nvSpPr>
          <p:cNvPr id="15377" name="Rectangle 22"/>
          <p:cNvSpPr>
            <a:spLocks noChangeArrowheads="1"/>
          </p:cNvSpPr>
          <p:nvPr/>
        </p:nvSpPr>
        <p:spPr bwMode="auto">
          <a:xfrm>
            <a:off x="342900" y="100013"/>
            <a:ext cx="8459788"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90000"/>
              </a:lnSpc>
              <a:spcBef>
                <a:spcPct val="0"/>
              </a:spcBef>
              <a:buClrTx/>
            </a:pPr>
            <a:r>
              <a:rPr lang="en-US" sz="3200" b="1" dirty="0" smtClean="0">
                <a:solidFill>
                  <a:srgbClr val="1E4191"/>
                </a:solidFill>
              </a:rPr>
              <a:t>Highly Privileged Accounts (HPA) Review</a:t>
            </a:r>
            <a:endParaRPr lang="en-US" sz="3200" b="1" dirty="0">
              <a:solidFill>
                <a:srgbClr val="1E4191"/>
              </a:solidFill>
            </a:endParaRPr>
          </a:p>
        </p:txBody>
      </p:sp>
      <p:grpSp>
        <p:nvGrpSpPr>
          <p:cNvPr id="15378" name="Group 23"/>
          <p:cNvGrpSpPr>
            <a:grpSpLocks/>
          </p:cNvGrpSpPr>
          <p:nvPr/>
        </p:nvGrpSpPr>
        <p:grpSpPr bwMode="auto">
          <a:xfrm>
            <a:off x="736600" y="5175250"/>
            <a:ext cx="3084513" cy="533400"/>
            <a:chOff x="1514" y="3492"/>
            <a:chExt cx="1836" cy="336"/>
          </a:xfrm>
        </p:grpSpPr>
        <p:sp>
          <p:nvSpPr>
            <p:cNvPr id="1632280" name="AutoShape 24"/>
            <p:cNvSpPr>
              <a:spLocks noChangeArrowheads="1"/>
            </p:cNvSpPr>
            <p:nvPr/>
          </p:nvSpPr>
          <p:spPr bwMode="auto">
            <a:xfrm>
              <a:off x="1514" y="3492"/>
              <a:ext cx="1814" cy="336"/>
            </a:xfrm>
            <a:prstGeom prst="flowChartAlternateProcess">
              <a:avLst/>
            </a:prstGeom>
            <a:gradFill rotWithShape="0">
              <a:gsLst>
                <a:gs pos="0">
                  <a:schemeClr val="bg1"/>
                </a:gs>
                <a:gs pos="100000">
                  <a:schemeClr val="bg1">
                    <a:gamma/>
                    <a:shade val="78824"/>
                    <a:invGamma/>
                  </a:schemeClr>
                </a:gs>
              </a:gsLst>
              <a:lin ang="5400000" scaled="1"/>
            </a:gradFill>
            <a:ln>
              <a:noFill/>
            </a:ln>
            <a:effectLst/>
            <a:extLst/>
          </p:spPr>
          <p:txBody>
            <a:bodyPr wrap="none" tIns="0" rIns="0" bIns="0" anchor="ctr"/>
            <a:lstStyle/>
            <a:p>
              <a:pPr>
                <a:defRPr/>
              </a:pPr>
              <a:endParaRPr lang="en-US" dirty="0"/>
            </a:p>
          </p:txBody>
        </p:sp>
        <p:sp>
          <p:nvSpPr>
            <p:cNvPr id="15386" name="Rectangle 25"/>
            <p:cNvSpPr>
              <a:spLocks noChangeArrowheads="1"/>
            </p:cNvSpPr>
            <p:nvPr/>
          </p:nvSpPr>
          <p:spPr bwMode="auto">
            <a:xfrm>
              <a:off x="1579" y="3604"/>
              <a:ext cx="237" cy="15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15387" name="Rectangle 26"/>
            <p:cNvSpPr>
              <a:spLocks noChangeArrowheads="1"/>
            </p:cNvSpPr>
            <p:nvPr/>
          </p:nvSpPr>
          <p:spPr bwMode="auto">
            <a:xfrm>
              <a:off x="2478" y="3588"/>
              <a:ext cx="221" cy="167"/>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15388" name="Text Box 27"/>
            <p:cNvSpPr txBox="1">
              <a:spLocks noChangeArrowheads="1"/>
            </p:cNvSpPr>
            <p:nvPr/>
          </p:nvSpPr>
          <p:spPr bwMode="auto">
            <a:xfrm>
              <a:off x="1806" y="3556"/>
              <a:ext cx="6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bg1"/>
                  </a:solidFill>
                  <a:latin typeface="GE Inspira Pitch" pitchFamily="34" charset="0"/>
                </a:defRPr>
              </a:lvl1pPr>
              <a:lvl2pPr marL="742950" indent="-285750" eaLnBrk="0" hangingPunct="0">
                <a:defRPr sz="1400" b="1">
                  <a:solidFill>
                    <a:schemeClr val="bg1"/>
                  </a:solidFill>
                  <a:latin typeface="GE Inspira Pitch" pitchFamily="34" charset="0"/>
                </a:defRPr>
              </a:lvl2pPr>
              <a:lvl3pPr marL="1143000" indent="-228600" eaLnBrk="0" hangingPunct="0">
                <a:defRPr sz="1400" b="1">
                  <a:solidFill>
                    <a:schemeClr val="bg1"/>
                  </a:solidFill>
                  <a:latin typeface="GE Inspira Pitch" pitchFamily="34" charset="0"/>
                </a:defRPr>
              </a:lvl3pPr>
              <a:lvl4pPr marL="1600200" indent="-228600" eaLnBrk="0" hangingPunct="0">
                <a:defRPr sz="1400" b="1">
                  <a:solidFill>
                    <a:schemeClr val="bg1"/>
                  </a:solidFill>
                  <a:latin typeface="GE Inspira Pitch" pitchFamily="34" charset="0"/>
                </a:defRPr>
              </a:lvl4pPr>
              <a:lvl5pPr marL="2057400" indent="-228600" eaLnBrk="0" hangingPunct="0">
                <a:defRPr sz="1400" b="1">
                  <a:solidFill>
                    <a:schemeClr val="bg1"/>
                  </a:solidFill>
                  <a:latin typeface="GE Inspira Pitch" pitchFamily="34" charset="0"/>
                </a:defRPr>
              </a:lvl5pPr>
              <a:lvl6pPr marL="2514600" indent="-228600" algn="ctr" eaLnBrk="0" fontAlgn="base" hangingPunct="0">
                <a:spcBef>
                  <a:spcPct val="50000"/>
                </a:spcBef>
                <a:spcAft>
                  <a:spcPct val="0"/>
                </a:spcAft>
                <a:buClr>
                  <a:srgbClr val="004880"/>
                </a:buClr>
                <a:defRPr sz="1400" b="1">
                  <a:solidFill>
                    <a:schemeClr val="bg1"/>
                  </a:solidFill>
                  <a:latin typeface="GE Inspira Pitch" pitchFamily="34" charset="0"/>
                </a:defRPr>
              </a:lvl6pPr>
              <a:lvl7pPr marL="2971800" indent="-228600" algn="ctr" eaLnBrk="0" fontAlgn="base" hangingPunct="0">
                <a:spcBef>
                  <a:spcPct val="50000"/>
                </a:spcBef>
                <a:spcAft>
                  <a:spcPct val="0"/>
                </a:spcAft>
                <a:buClr>
                  <a:srgbClr val="004880"/>
                </a:buClr>
                <a:defRPr sz="1400" b="1">
                  <a:solidFill>
                    <a:schemeClr val="bg1"/>
                  </a:solidFill>
                  <a:latin typeface="GE Inspira Pitch" pitchFamily="34" charset="0"/>
                </a:defRPr>
              </a:lvl7pPr>
              <a:lvl8pPr marL="3429000" indent="-228600" algn="ctr" eaLnBrk="0" fontAlgn="base" hangingPunct="0">
                <a:spcBef>
                  <a:spcPct val="50000"/>
                </a:spcBef>
                <a:spcAft>
                  <a:spcPct val="0"/>
                </a:spcAft>
                <a:buClr>
                  <a:srgbClr val="004880"/>
                </a:buClr>
                <a:defRPr sz="1400" b="1">
                  <a:solidFill>
                    <a:schemeClr val="bg1"/>
                  </a:solidFill>
                  <a:latin typeface="GE Inspira Pitch" pitchFamily="34" charset="0"/>
                </a:defRPr>
              </a:lvl8pPr>
              <a:lvl9pPr marL="3886200" indent="-228600" algn="ctr" eaLnBrk="0" fontAlgn="base" hangingPunct="0">
                <a:spcBef>
                  <a:spcPct val="50000"/>
                </a:spcBef>
                <a:spcAft>
                  <a:spcPct val="0"/>
                </a:spcAft>
                <a:buClr>
                  <a:srgbClr val="004880"/>
                </a:buClr>
                <a:defRPr sz="1400" b="1">
                  <a:solidFill>
                    <a:schemeClr val="bg1"/>
                  </a:solidFill>
                  <a:latin typeface="GE Inspira Pitch" pitchFamily="34" charset="0"/>
                </a:defRPr>
              </a:lvl9pPr>
            </a:lstStyle>
            <a:p>
              <a:pPr algn="l">
                <a:buClrTx/>
              </a:pPr>
              <a:r>
                <a:rPr lang="en-US" sz="1000" dirty="0">
                  <a:solidFill>
                    <a:schemeClr val="tx1"/>
                  </a:solidFill>
                  <a:cs typeface="Times New Roman" pitchFamily="18" charset="0"/>
                </a:rPr>
                <a:t>IM Owner responsibility</a:t>
              </a:r>
            </a:p>
          </p:txBody>
        </p:sp>
        <p:sp>
          <p:nvSpPr>
            <p:cNvPr id="15389" name="Text Box 28"/>
            <p:cNvSpPr txBox="1">
              <a:spLocks noChangeArrowheads="1"/>
            </p:cNvSpPr>
            <p:nvPr/>
          </p:nvSpPr>
          <p:spPr bwMode="auto">
            <a:xfrm>
              <a:off x="2699" y="3540"/>
              <a:ext cx="651"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bg1"/>
                  </a:solidFill>
                  <a:latin typeface="GE Inspira Pitch" pitchFamily="34" charset="0"/>
                </a:defRPr>
              </a:lvl1pPr>
              <a:lvl2pPr marL="742950" indent="-285750" eaLnBrk="0" hangingPunct="0">
                <a:defRPr sz="1400" b="1">
                  <a:solidFill>
                    <a:schemeClr val="bg1"/>
                  </a:solidFill>
                  <a:latin typeface="GE Inspira Pitch" pitchFamily="34" charset="0"/>
                </a:defRPr>
              </a:lvl2pPr>
              <a:lvl3pPr marL="1143000" indent="-228600" eaLnBrk="0" hangingPunct="0">
                <a:defRPr sz="1400" b="1">
                  <a:solidFill>
                    <a:schemeClr val="bg1"/>
                  </a:solidFill>
                  <a:latin typeface="GE Inspira Pitch" pitchFamily="34" charset="0"/>
                </a:defRPr>
              </a:lvl3pPr>
              <a:lvl4pPr marL="1600200" indent="-228600" eaLnBrk="0" hangingPunct="0">
                <a:defRPr sz="1400" b="1">
                  <a:solidFill>
                    <a:schemeClr val="bg1"/>
                  </a:solidFill>
                  <a:latin typeface="GE Inspira Pitch" pitchFamily="34" charset="0"/>
                </a:defRPr>
              </a:lvl4pPr>
              <a:lvl5pPr marL="2057400" indent="-228600" eaLnBrk="0" hangingPunct="0">
                <a:defRPr sz="1400" b="1">
                  <a:solidFill>
                    <a:schemeClr val="bg1"/>
                  </a:solidFill>
                  <a:latin typeface="GE Inspira Pitch" pitchFamily="34" charset="0"/>
                </a:defRPr>
              </a:lvl5pPr>
              <a:lvl6pPr marL="2514600" indent="-228600" algn="ctr" eaLnBrk="0" fontAlgn="base" hangingPunct="0">
                <a:spcBef>
                  <a:spcPct val="50000"/>
                </a:spcBef>
                <a:spcAft>
                  <a:spcPct val="0"/>
                </a:spcAft>
                <a:buClr>
                  <a:srgbClr val="004880"/>
                </a:buClr>
                <a:defRPr sz="1400" b="1">
                  <a:solidFill>
                    <a:schemeClr val="bg1"/>
                  </a:solidFill>
                  <a:latin typeface="GE Inspira Pitch" pitchFamily="34" charset="0"/>
                </a:defRPr>
              </a:lvl6pPr>
              <a:lvl7pPr marL="2971800" indent="-228600" algn="ctr" eaLnBrk="0" fontAlgn="base" hangingPunct="0">
                <a:spcBef>
                  <a:spcPct val="50000"/>
                </a:spcBef>
                <a:spcAft>
                  <a:spcPct val="0"/>
                </a:spcAft>
                <a:buClr>
                  <a:srgbClr val="004880"/>
                </a:buClr>
                <a:defRPr sz="1400" b="1">
                  <a:solidFill>
                    <a:schemeClr val="bg1"/>
                  </a:solidFill>
                  <a:latin typeface="GE Inspira Pitch" pitchFamily="34" charset="0"/>
                </a:defRPr>
              </a:lvl7pPr>
              <a:lvl8pPr marL="3429000" indent="-228600" algn="ctr" eaLnBrk="0" fontAlgn="base" hangingPunct="0">
                <a:spcBef>
                  <a:spcPct val="50000"/>
                </a:spcBef>
                <a:spcAft>
                  <a:spcPct val="0"/>
                </a:spcAft>
                <a:buClr>
                  <a:srgbClr val="004880"/>
                </a:buClr>
                <a:defRPr sz="1400" b="1">
                  <a:solidFill>
                    <a:schemeClr val="bg1"/>
                  </a:solidFill>
                  <a:latin typeface="GE Inspira Pitch" pitchFamily="34" charset="0"/>
                </a:defRPr>
              </a:lvl8pPr>
              <a:lvl9pPr marL="3886200" indent="-228600" algn="ctr" eaLnBrk="0" fontAlgn="base" hangingPunct="0">
                <a:spcBef>
                  <a:spcPct val="50000"/>
                </a:spcBef>
                <a:spcAft>
                  <a:spcPct val="0"/>
                </a:spcAft>
                <a:buClr>
                  <a:srgbClr val="004880"/>
                </a:buClr>
                <a:defRPr sz="1400" b="1">
                  <a:solidFill>
                    <a:schemeClr val="bg1"/>
                  </a:solidFill>
                  <a:latin typeface="GE Inspira Pitch" pitchFamily="34" charset="0"/>
                </a:defRPr>
              </a:lvl9pPr>
            </a:lstStyle>
            <a:p>
              <a:pPr algn="l">
                <a:buClrTx/>
              </a:pPr>
              <a:r>
                <a:rPr lang="en-US" sz="1000" dirty="0">
                  <a:solidFill>
                    <a:srgbClr val="A41A0C"/>
                  </a:solidFill>
                  <a:cs typeface="Times New Roman" pitchFamily="18" charset="0"/>
                </a:rPr>
                <a:t>AM PMO team responsibility</a:t>
              </a:r>
            </a:p>
          </p:txBody>
        </p:sp>
      </p:grpSp>
      <p:sp>
        <p:nvSpPr>
          <p:cNvPr id="1632285" name="AutoShape 29"/>
          <p:cNvSpPr>
            <a:spLocks noChangeArrowheads="1"/>
          </p:cNvSpPr>
          <p:nvPr/>
        </p:nvSpPr>
        <p:spPr bwMode="auto">
          <a:xfrm>
            <a:off x="3984625" y="5146675"/>
            <a:ext cx="4405313" cy="763588"/>
          </a:xfrm>
          <a:prstGeom prst="flowChartAlternateProcess">
            <a:avLst/>
          </a:prstGeom>
          <a:gradFill rotWithShape="0">
            <a:gsLst>
              <a:gs pos="0">
                <a:schemeClr val="bg1"/>
              </a:gs>
              <a:gs pos="100000">
                <a:schemeClr val="bg1">
                  <a:gamma/>
                  <a:shade val="78824"/>
                  <a:invGamma/>
                </a:schemeClr>
              </a:gs>
            </a:gsLst>
            <a:lin ang="5400000" scaled="1"/>
          </a:gradFill>
          <a:ln>
            <a:noFill/>
          </a:ln>
          <a:effectLst/>
          <a:extLst/>
        </p:spPr>
        <p:txBody>
          <a:bodyPr tIns="0" rIns="0" bIns="0" anchor="ctr"/>
          <a:lstStyle/>
          <a:p>
            <a:pPr algn="l">
              <a:defRPr/>
            </a:pPr>
            <a:r>
              <a:rPr lang="en-US" sz="1200" dirty="0" smtClean="0">
                <a:solidFill>
                  <a:schemeClr val="tx2"/>
                </a:solidFill>
              </a:rPr>
              <a:t>*</a:t>
            </a:r>
            <a:r>
              <a:rPr lang="en-US" sz="1000" dirty="0" smtClean="0">
                <a:solidFill>
                  <a:schemeClr val="tx2"/>
                </a:solidFill>
              </a:rPr>
              <a:t>Authorized </a:t>
            </a:r>
            <a:r>
              <a:rPr lang="en-US" sz="1000" dirty="0">
                <a:solidFill>
                  <a:schemeClr val="tx2"/>
                </a:solidFill>
              </a:rPr>
              <a:t>Approver (AA)</a:t>
            </a:r>
            <a:r>
              <a:rPr lang="en-US" sz="1000" b="0" dirty="0">
                <a:solidFill>
                  <a:schemeClr val="tx2"/>
                </a:solidFill>
              </a:rPr>
              <a:t>: Functional Owner, IM Owner, Module Owner, GE Manager/Sponsor, etc</a:t>
            </a:r>
          </a:p>
          <a:p>
            <a:pPr algn="l">
              <a:defRPr/>
            </a:pPr>
            <a:r>
              <a:rPr lang="en-US" sz="1000" dirty="0">
                <a:solidFill>
                  <a:schemeClr val="tx2"/>
                </a:solidFill>
                <a:cs typeface="Times New Roman" pitchFamily="18" charset="0"/>
              </a:rPr>
              <a:t>Note:</a:t>
            </a:r>
            <a:r>
              <a:rPr lang="en-US" sz="1000" b="0" dirty="0">
                <a:solidFill>
                  <a:schemeClr val="tx2"/>
                </a:solidFill>
                <a:cs typeface="Times New Roman" pitchFamily="18" charset="0"/>
              </a:rPr>
              <a:t> IM Owners are responsible to understand and identify the most appropriate “Authorized Approvers” to validate/approve the HP accounts</a:t>
            </a:r>
          </a:p>
        </p:txBody>
      </p:sp>
      <p:sp>
        <p:nvSpPr>
          <p:cNvPr id="15380" name="AutoShape 3"/>
          <p:cNvSpPr>
            <a:spLocks noChangeArrowheads="1"/>
          </p:cNvSpPr>
          <p:nvPr/>
        </p:nvSpPr>
        <p:spPr bwMode="auto">
          <a:xfrm>
            <a:off x="2982913" y="796925"/>
            <a:ext cx="4581525" cy="1193800"/>
          </a:xfrm>
          <a:prstGeom prst="roundRect">
            <a:avLst>
              <a:gd name="adj" fmla="val 16667"/>
            </a:avLst>
          </a:prstGeom>
          <a:noFill/>
          <a:ln w="9525">
            <a:solidFill>
              <a:srgbClr val="4157AD"/>
            </a:solidFill>
            <a:round/>
            <a:headEnd/>
            <a:tailEnd/>
          </a:ln>
          <a:extLst>
            <a:ext uri="{909E8E84-426E-40DD-AFC4-6F175D3DCCD1}">
              <a14:hiddenFill xmlns:a14="http://schemas.microsoft.com/office/drawing/2010/main">
                <a:solidFill>
                  <a:srgbClr val="FFFFFF"/>
                </a:solidFill>
              </a14:hiddenFill>
            </a:ext>
          </a:extLst>
        </p:spPr>
        <p:txBody>
          <a:bodyPr tIns="0" rIns="0" bIns="0" anchor="ctr"/>
          <a:lstStyle/>
          <a:p>
            <a:pPr indent="6350" algn="l" eaLnBrk="0" hangingPunct="0">
              <a:buClrTx/>
              <a:buFontTx/>
              <a:buAutoNum type="arabicPeriod"/>
            </a:pPr>
            <a:r>
              <a:rPr lang="en-US" sz="1000" b="0" dirty="0" smtClean="0">
                <a:solidFill>
                  <a:schemeClr val="tx1"/>
                </a:solidFill>
                <a:cs typeface="Times New Roman" pitchFamily="18" charset="0"/>
              </a:rPr>
              <a:t> IM </a:t>
            </a:r>
            <a:r>
              <a:rPr lang="en-US" sz="1000" b="0" dirty="0">
                <a:solidFill>
                  <a:schemeClr val="tx1"/>
                </a:solidFill>
                <a:cs typeface="Times New Roman" pitchFamily="18" charset="0"/>
              </a:rPr>
              <a:t>team to extract all active accounts in the </a:t>
            </a:r>
            <a:r>
              <a:rPr lang="en-US" sz="1000" b="0" dirty="0" smtClean="0">
                <a:solidFill>
                  <a:schemeClr val="tx1"/>
                </a:solidFill>
                <a:cs typeface="Times New Roman" pitchFamily="18" charset="0"/>
              </a:rPr>
              <a:t>application/infrastructure. </a:t>
            </a:r>
            <a:endParaRPr lang="en-US" sz="1000" b="0" dirty="0">
              <a:solidFill>
                <a:schemeClr val="tx1"/>
              </a:solidFill>
              <a:cs typeface="Times New Roman" pitchFamily="18" charset="0"/>
            </a:endParaRPr>
          </a:p>
          <a:p>
            <a:pPr indent="6350" algn="l" eaLnBrk="0" hangingPunct="0">
              <a:buClrTx/>
              <a:buFontTx/>
              <a:buAutoNum type="arabicPeriod"/>
            </a:pPr>
            <a:r>
              <a:rPr lang="en-US" sz="1000" b="0" dirty="0" smtClean="0">
                <a:solidFill>
                  <a:schemeClr val="tx1"/>
                </a:solidFill>
                <a:cs typeface="Times New Roman" pitchFamily="18" charset="0"/>
              </a:rPr>
              <a:t> Review </a:t>
            </a:r>
            <a:r>
              <a:rPr lang="en-US" sz="1000" b="0" dirty="0">
                <a:solidFill>
                  <a:schemeClr val="tx1"/>
                </a:solidFill>
                <a:cs typeface="Times New Roman" pitchFamily="18" charset="0"/>
              </a:rPr>
              <a:t>the account list to identify all highly privileged </a:t>
            </a:r>
            <a:r>
              <a:rPr lang="en-US" sz="1000" b="0" dirty="0" smtClean="0">
                <a:solidFill>
                  <a:schemeClr val="tx1"/>
                </a:solidFill>
                <a:cs typeface="Times New Roman" pitchFamily="18" charset="0"/>
              </a:rPr>
              <a:t>accounts. </a:t>
            </a:r>
            <a:endParaRPr lang="en-US" sz="1000" b="0" dirty="0">
              <a:solidFill>
                <a:schemeClr val="tx1"/>
              </a:solidFill>
              <a:cs typeface="Times New Roman" pitchFamily="18" charset="0"/>
            </a:endParaRPr>
          </a:p>
          <a:p>
            <a:pPr indent="6350" algn="l" eaLnBrk="0" hangingPunct="0">
              <a:buClrTx/>
              <a:buFontTx/>
              <a:buAutoNum type="arabicPeriod"/>
            </a:pPr>
            <a:r>
              <a:rPr lang="en-US" sz="1000" b="0" dirty="0">
                <a:solidFill>
                  <a:schemeClr val="tx1"/>
                </a:solidFill>
                <a:cs typeface="Times New Roman" pitchFamily="18" charset="0"/>
              </a:rPr>
              <a:t> Identify the </a:t>
            </a:r>
            <a:r>
              <a:rPr lang="en-US" sz="1000" b="0" dirty="0" smtClean="0">
                <a:solidFill>
                  <a:schemeClr val="tx1"/>
                </a:solidFill>
                <a:cs typeface="Times New Roman" pitchFamily="18" charset="0"/>
              </a:rPr>
              <a:t>appropriate “Authorized </a:t>
            </a:r>
            <a:r>
              <a:rPr lang="en-US" sz="1000" b="0" dirty="0">
                <a:solidFill>
                  <a:schemeClr val="tx1"/>
                </a:solidFill>
                <a:cs typeface="Times New Roman" pitchFamily="18" charset="0"/>
              </a:rPr>
              <a:t>Approver</a:t>
            </a:r>
            <a:r>
              <a:rPr lang="en-US" sz="1000" b="0" dirty="0" smtClean="0">
                <a:solidFill>
                  <a:schemeClr val="tx1"/>
                </a:solidFill>
                <a:cs typeface="Times New Roman" pitchFamily="18" charset="0"/>
              </a:rPr>
              <a:t>”</a:t>
            </a:r>
            <a:r>
              <a:rPr lang="en-US" sz="1000" dirty="0" smtClean="0">
                <a:solidFill>
                  <a:schemeClr val="tx2"/>
                </a:solidFill>
                <a:cs typeface="Times New Roman" pitchFamily="18" charset="0"/>
              </a:rPr>
              <a:t>*</a:t>
            </a:r>
            <a:r>
              <a:rPr lang="en-US" sz="1000" b="0" dirty="0" smtClean="0">
                <a:solidFill>
                  <a:schemeClr val="tx1"/>
                </a:solidFill>
                <a:cs typeface="Times New Roman" pitchFamily="18" charset="0"/>
              </a:rPr>
              <a:t> </a:t>
            </a:r>
            <a:r>
              <a:rPr lang="en-US" sz="1000" b="0" dirty="0">
                <a:solidFill>
                  <a:schemeClr val="tx1"/>
                </a:solidFill>
                <a:cs typeface="Times New Roman" pitchFamily="18" charset="0"/>
              </a:rPr>
              <a:t>for every active highly privileged </a:t>
            </a:r>
            <a:r>
              <a:rPr lang="en-US" sz="1000" b="0" dirty="0" smtClean="0">
                <a:solidFill>
                  <a:schemeClr val="tx1"/>
                </a:solidFill>
                <a:cs typeface="Times New Roman" pitchFamily="18" charset="0"/>
              </a:rPr>
              <a:t>account</a:t>
            </a:r>
            <a:r>
              <a:rPr lang="en-US" sz="1000" b="0" dirty="0">
                <a:solidFill>
                  <a:schemeClr val="tx1"/>
                </a:solidFill>
                <a:cs typeface="Times New Roman" pitchFamily="18" charset="0"/>
              </a:rPr>
              <a:t>. </a:t>
            </a:r>
          </a:p>
          <a:p>
            <a:pPr indent="6350" algn="l" eaLnBrk="0" hangingPunct="0">
              <a:buClrTx/>
              <a:buFontTx/>
              <a:buAutoNum type="arabicPeriod"/>
            </a:pPr>
            <a:r>
              <a:rPr lang="en-US" sz="1000" b="0" dirty="0" smtClean="0">
                <a:solidFill>
                  <a:schemeClr val="tx1"/>
                </a:solidFill>
                <a:cs typeface="Times New Roman" pitchFamily="18" charset="0"/>
              </a:rPr>
              <a:t> Send </a:t>
            </a:r>
            <a:r>
              <a:rPr lang="en-US" sz="1000" b="0" dirty="0">
                <a:solidFill>
                  <a:schemeClr val="tx1"/>
                </a:solidFill>
                <a:cs typeface="Times New Roman" pitchFamily="18" charset="0"/>
              </a:rPr>
              <a:t>the entire users </a:t>
            </a:r>
            <a:r>
              <a:rPr lang="en-US" sz="1000" b="0" dirty="0" smtClean="0">
                <a:solidFill>
                  <a:schemeClr val="tx1"/>
                </a:solidFill>
                <a:cs typeface="Times New Roman" pitchFamily="18" charset="0"/>
              </a:rPr>
              <a:t>list to the Access Management PMO team.</a:t>
            </a:r>
            <a:endParaRPr lang="en-US" sz="1000" b="0" dirty="0">
              <a:solidFill>
                <a:schemeClr val="tx1"/>
              </a:solidFill>
              <a:cs typeface="Times New Roman" pitchFamily="18" charset="0"/>
            </a:endParaRPr>
          </a:p>
        </p:txBody>
      </p:sp>
      <p:sp>
        <p:nvSpPr>
          <p:cNvPr id="30" name="AutoShape 2"/>
          <p:cNvSpPr>
            <a:spLocks noChangeArrowheads="1"/>
          </p:cNvSpPr>
          <p:nvPr/>
        </p:nvSpPr>
        <p:spPr bwMode="auto">
          <a:xfrm>
            <a:off x="776288" y="2976563"/>
            <a:ext cx="1279525" cy="384175"/>
          </a:xfrm>
          <a:prstGeom prst="flowChartProcess">
            <a:avLst/>
          </a:prstGeom>
          <a:solidFill>
            <a:srgbClr val="993300"/>
          </a:solidFill>
          <a:ln w="12700">
            <a:solidFill>
              <a:srgbClr val="993300"/>
            </a:solidFill>
            <a:miter lim="800000"/>
            <a:headEnd/>
            <a:tailEnd/>
          </a:ln>
        </p:spPr>
        <p:txBody>
          <a:bodyPr tIns="0" rIns="0" bIns="0" anchor="ctr"/>
          <a:lstStyle/>
          <a:p>
            <a:r>
              <a:rPr lang="en-US" sz="1200" dirty="0">
                <a:solidFill>
                  <a:schemeClr val="bg1"/>
                </a:solidFill>
              </a:rPr>
              <a:t>Defects Rollout</a:t>
            </a:r>
          </a:p>
        </p:txBody>
      </p:sp>
      <p:sp>
        <p:nvSpPr>
          <p:cNvPr id="31" name="AutoShape 9"/>
          <p:cNvSpPr>
            <a:spLocks noChangeArrowheads="1"/>
          </p:cNvSpPr>
          <p:nvPr/>
        </p:nvSpPr>
        <p:spPr bwMode="auto">
          <a:xfrm>
            <a:off x="3000375" y="2898775"/>
            <a:ext cx="4581525" cy="538163"/>
          </a:xfrm>
          <a:prstGeom prst="roundRect">
            <a:avLst>
              <a:gd name="adj" fmla="val 16667"/>
            </a:avLst>
          </a:prstGeom>
          <a:noFill/>
          <a:ln w="9525">
            <a:solidFill>
              <a:srgbClr val="4157AD"/>
            </a:solidFill>
            <a:round/>
            <a:headEnd/>
            <a:tailEnd/>
          </a:ln>
          <a:extLst>
            <a:ext uri="{909E8E84-426E-40DD-AFC4-6F175D3DCCD1}">
              <a14:hiddenFill xmlns:a14="http://schemas.microsoft.com/office/drawing/2010/main">
                <a:solidFill>
                  <a:srgbClr val="FFFFFF"/>
                </a:solidFill>
              </a14:hiddenFill>
            </a:ext>
          </a:extLst>
        </p:spPr>
        <p:txBody>
          <a:bodyPr tIns="0" rIns="0" bIns="0" anchor="ctr"/>
          <a:lstStyle/>
          <a:p>
            <a:pPr algn="l" eaLnBrk="0" hangingPunct="0">
              <a:buClrTx/>
            </a:pPr>
            <a:r>
              <a:rPr lang="en-US" sz="1000" b="0" dirty="0">
                <a:solidFill>
                  <a:schemeClr val="tx1"/>
                </a:solidFill>
                <a:cs typeface="Times New Roman" pitchFamily="18" charset="0"/>
              </a:rPr>
              <a:t>1. </a:t>
            </a:r>
            <a:r>
              <a:rPr lang="en-US" sz="1000" b="0" dirty="0" smtClean="0">
                <a:solidFill>
                  <a:schemeClr val="tx1"/>
                </a:solidFill>
                <a:cs typeface="Times New Roman" pitchFamily="18" charset="0"/>
              </a:rPr>
              <a:t>PMO to download report from OIA</a:t>
            </a:r>
            <a:endParaRPr lang="en-US" sz="1000" b="0" dirty="0">
              <a:solidFill>
                <a:schemeClr val="tx1"/>
              </a:solidFill>
              <a:cs typeface="Times New Roman" pitchFamily="18" charset="0"/>
            </a:endParaRPr>
          </a:p>
          <a:p>
            <a:pPr algn="l" eaLnBrk="0" hangingPunct="0">
              <a:buClrTx/>
            </a:pPr>
            <a:r>
              <a:rPr lang="en-US" sz="1000" b="0" dirty="0">
                <a:solidFill>
                  <a:schemeClr val="tx1"/>
                </a:solidFill>
                <a:cs typeface="Times New Roman" pitchFamily="18" charset="0"/>
              </a:rPr>
              <a:t>2. </a:t>
            </a:r>
            <a:r>
              <a:rPr lang="en-US" sz="1000" b="0" dirty="0" smtClean="0">
                <a:solidFill>
                  <a:schemeClr val="tx1"/>
                </a:solidFill>
                <a:cs typeface="Times New Roman" pitchFamily="18" charset="0"/>
              </a:rPr>
              <a:t>Roll out report to IM Owners highlighting defects</a:t>
            </a:r>
            <a:endParaRPr lang="en-US" sz="1000" b="0" dirty="0">
              <a:solidFill>
                <a:schemeClr val="tx1"/>
              </a:solidFill>
              <a:cs typeface="Times New Roman" pitchFamily="18" charset="0"/>
            </a:endParaRPr>
          </a:p>
        </p:txBody>
      </p:sp>
      <p:sp>
        <p:nvSpPr>
          <p:cNvPr id="32" name="Line 14"/>
          <p:cNvSpPr>
            <a:spLocks noChangeShapeType="1"/>
          </p:cNvSpPr>
          <p:nvPr/>
        </p:nvSpPr>
        <p:spPr bwMode="auto">
          <a:xfrm>
            <a:off x="2079625" y="3238500"/>
            <a:ext cx="914400" cy="0"/>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tIns="0" rIns="0" bIns="0"/>
          <a:lstStyle/>
          <a:p>
            <a:endParaRPr lang="en-US" dirty="0"/>
          </a:p>
        </p:txBody>
      </p:sp>
      <p:sp>
        <p:nvSpPr>
          <p:cNvPr id="33" name="Rectangle 15"/>
          <p:cNvSpPr>
            <a:spLocks noChangeArrowheads="1"/>
          </p:cNvSpPr>
          <p:nvPr/>
        </p:nvSpPr>
        <p:spPr bwMode="auto">
          <a:xfrm>
            <a:off x="2193925" y="2925763"/>
            <a:ext cx="4524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2000" dirty="0" smtClean="0">
                <a:solidFill>
                  <a:srgbClr val="777777"/>
                </a:solidFill>
              </a:rPr>
              <a:t>3</a:t>
            </a:r>
            <a:endParaRPr lang="en-US" sz="2000" dirty="0">
              <a:solidFill>
                <a:srgbClr val="777777"/>
              </a:solidFill>
            </a:endParaRPr>
          </a:p>
        </p:txBody>
      </p:sp>
      <p:pic>
        <p:nvPicPr>
          <p:cNvPr id="34" name="Picture 2" descr="IGATE.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3915" y="6236935"/>
            <a:ext cx="1226529" cy="506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544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685801"/>
            <a:ext cx="8572500" cy="6019800"/>
          </a:xfrm>
        </p:spPr>
        <p:style>
          <a:lnRef idx="2">
            <a:schemeClr val="dk1"/>
          </a:lnRef>
          <a:fillRef idx="1">
            <a:schemeClr val="lt1"/>
          </a:fillRef>
          <a:effectRef idx="0">
            <a:schemeClr val="dk1"/>
          </a:effectRef>
          <a:fontRef idx="minor">
            <a:schemeClr val="dk1"/>
          </a:fontRef>
        </p:style>
        <p:txBody>
          <a:bodyPr>
            <a:noAutofit/>
          </a:bodyPr>
          <a:lstStyle/>
          <a:p>
            <a:pPr marL="381000" indent="-381000">
              <a:buClr>
                <a:srgbClr val="CC3300"/>
              </a:buClr>
              <a:defRPr/>
            </a:pPr>
            <a:r>
              <a:rPr lang="en-US" sz="1400" b="1" dirty="0" smtClean="0">
                <a:solidFill>
                  <a:schemeClr val="tx2"/>
                </a:solidFill>
              </a:rPr>
              <a:t>Applications:</a:t>
            </a:r>
            <a:endParaRPr lang="en-US" sz="1400" b="1" dirty="0">
              <a:solidFill>
                <a:schemeClr val="tx2"/>
              </a:solidFill>
            </a:endParaRPr>
          </a:p>
          <a:p>
            <a:pPr marL="228600" indent="-228600">
              <a:buClr>
                <a:srgbClr val="CC3300"/>
              </a:buClr>
              <a:buFont typeface="Wingdings" pitchFamily="2" charset="2"/>
              <a:buChar char="Ø"/>
              <a:defRPr/>
            </a:pPr>
            <a:r>
              <a:rPr lang="en-US" sz="1000" dirty="0" smtClean="0">
                <a:solidFill>
                  <a:schemeClr val="tx2"/>
                </a:solidFill>
              </a:rPr>
              <a:t>Any </a:t>
            </a:r>
            <a:r>
              <a:rPr lang="en-US" sz="1000" dirty="0">
                <a:solidFill>
                  <a:schemeClr val="tx2"/>
                </a:solidFill>
              </a:rPr>
              <a:t>account (personal or non-personal) with</a:t>
            </a:r>
            <a:r>
              <a:rPr lang="en-US" sz="1000" dirty="0" smtClean="0">
                <a:solidFill>
                  <a:schemeClr val="tx2"/>
                </a:solidFill>
              </a:rPr>
              <a:t>:</a:t>
            </a:r>
            <a:endParaRPr lang="en-US" sz="1000" dirty="0">
              <a:solidFill>
                <a:schemeClr val="tx2"/>
              </a:solidFill>
            </a:endParaRPr>
          </a:p>
          <a:p>
            <a:pPr marL="457200" lvl="2" indent="-228600">
              <a:spcBef>
                <a:spcPct val="0"/>
              </a:spcBef>
              <a:buClr>
                <a:srgbClr val="CC3300"/>
              </a:buClr>
              <a:buFont typeface="Wingdings" pitchFamily="2" charset="2"/>
              <a:buChar char="Ø"/>
              <a:defRPr/>
            </a:pPr>
            <a:r>
              <a:rPr lang="en-US" sz="1000" dirty="0">
                <a:solidFill>
                  <a:schemeClr val="tx2"/>
                </a:solidFill>
              </a:rPr>
              <a:t>System Administrator privileges, including but not limited to the following:</a:t>
            </a:r>
          </a:p>
          <a:p>
            <a:pPr marL="742950" lvl="4" indent="-209550">
              <a:buClr>
                <a:srgbClr val="CC3300"/>
              </a:buClr>
              <a:buFont typeface="Wingdings" pitchFamily="2" charset="2"/>
              <a:buChar char="Ø"/>
              <a:defRPr/>
            </a:pPr>
            <a:r>
              <a:rPr lang="en-US" sz="1000" dirty="0">
                <a:solidFill>
                  <a:schemeClr val="tx2"/>
                </a:solidFill>
              </a:rPr>
              <a:t>Ability to create/modify/delete users or set/change passwords</a:t>
            </a:r>
          </a:p>
          <a:p>
            <a:pPr marL="742950" lvl="4" indent="-209550">
              <a:buClr>
                <a:srgbClr val="CC3300"/>
              </a:buClr>
              <a:buFont typeface="Wingdings" pitchFamily="2" charset="2"/>
              <a:buChar char="Ø"/>
              <a:defRPr/>
            </a:pPr>
            <a:r>
              <a:rPr lang="en-US" sz="1000" dirty="0">
                <a:solidFill>
                  <a:schemeClr val="tx2"/>
                </a:solidFill>
              </a:rPr>
              <a:t>Modify or promote code (production environment)</a:t>
            </a:r>
          </a:p>
          <a:p>
            <a:pPr marL="742950" lvl="4" indent="-209550">
              <a:buClr>
                <a:srgbClr val="CC3300"/>
              </a:buClr>
              <a:buFont typeface="Wingdings" pitchFamily="2" charset="2"/>
              <a:buChar char="Ø"/>
              <a:defRPr/>
            </a:pPr>
            <a:r>
              <a:rPr lang="en-US" sz="1000" dirty="0">
                <a:solidFill>
                  <a:schemeClr val="tx2"/>
                </a:solidFill>
              </a:rPr>
              <a:t>Override of application controls that the business relies on</a:t>
            </a:r>
          </a:p>
          <a:p>
            <a:pPr marL="742950" lvl="4" indent="-209550">
              <a:buClr>
                <a:srgbClr val="CC3300"/>
              </a:buClr>
              <a:buFont typeface="Wingdings" pitchFamily="2" charset="2"/>
              <a:buChar char="Ø"/>
              <a:defRPr/>
            </a:pPr>
            <a:r>
              <a:rPr lang="en-US" sz="1000" dirty="0">
                <a:solidFill>
                  <a:schemeClr val="tx2"/>
                </a:solidFill>
              </a:rPr>
              <a:t>Change configurable parameters</a:t>
            </a:r>
          </a:p>
          <a:p>
            <a:pPr marL="457200" lvl="2" indent="-228600">
              <a:spcBef>
                <a:spcPct val="0"/>
              </a:spcBef>
              <a:buClr>
                <a:srgbClr val="CC3300"/>
              </a:buClr>
              <a:buFont typeface="Wingdings" pitchFamily="2" charset="2"/>
              <a:buChar char="Ø"/>
              <a:defRPr/>
            </a:pPr>
            <a:r>
              <a:rPr lang="en-US" sz="1000" dirty="0">
                <a:solidFill>
                  <a:schemeClr val="tx2"/>
                </a:solidFill>
              </a:rPr>
              <a:t>the ability to change master data (i.e. customers, vendors, products, prices…) that impact business functions and/or global </a:t>
            </a:r>
            <a:r>
              <a:rPr lang="en-US" sz="1000" dirty="0" smtClean="0">
                <a:solidFill>
                  <a:schemeClr val="tx2"/>
                </a:solidFill>
              </a:rPr>
              <a:t>definitions</a:t>
            </a:r>
          </a:p>
          <a:p>
            <a:pPr marL="53975" lvl="1" indent="-228600">
              <a:spcBef>
                <a:spcPct val="0"/>
              </a:spcBef>
              <a:buClr>
                <a:srgbClr val="CC3300"/>
              </a:buClr>
              <a:buFont typeface="Wingdings" pitchFamily="2" charset="2"/>
              <a:buChar char="Ø"/>
              <a:defRPr/>
            </a:pPr>
            <a:r>
              <a:rPr lang="en-US" sz="1000" dirty="0" smtClean="0">
                <a:solidFill>
                  <a:schemeClr val="tx2"/>
                </a:solidFill>
              </a:rPr>
              <a:t>Any </a:t>
            </a:r>
            <a:r>
              <a:rPr lang="en-US" sz="1000" dirty="0">
                <a:solidFill>
                  <a:schemeClr val="tx2"/>
                </a:solidFill>
              </a:rPr>
              <a:t>additional accounts identified by the application owner and/or functional owner that are considered privileged</a:t>
            </a:r>
          </a:p>
          <a:p>
            <a:pPr marL="381000" indent="-381000">
              <a:buClr>
                <a:srgbClr val="CC3300"/>
              </a:buClr>
              <a:defRPr/>
            </a:pPr>
            <a:endParaRPr lang="en-US" sz="700" b="1" dirty="0">
              <a:solidFill>
                <a:schemeClr val="tx2"/>
              </a:solidFill>
            </a:endParaRPr>
          </a:p>
          <a:p>
            <a:pPr marL="381000" indent="-381000">
              <a:buClr>
                <a:srgbClr val="CC3300"/>
              </a:buClr>
              <a:defRPr/>
            </a:pPr>
            <a:r>
              <a:rPr lang="en-US" sz="1400" b="1" dirty="0">
                <a:solidFill>
                  <a:schemeClr val="tx2"/>
                </a:solidFill>
              </a:rPr>
              <a:t>Databases:</a:t>
            </a:r>
          </a:p>
          <a:p>
            <a:pPr marL="228600" indent="-228600">
              <a:buClr>
                <a:srgbClr val="CC3300"/>
              </a:buClr>
              <a:buFont typeface="Wingdings" pitchFamily="2" charset="2"/>
              <a:buChar char="Ø"/>
              <a:defRPr/>
            </a:pPr>
            <a:r>
              <a:rPr lang="en-US" sz="1000" dirty="0">
                <a:solidFill>
                  <a:schemeClr val="tx2"/>
                </a:solidFill>
              </a:rPr>
              <a:t>Any account (personal or non-personal) that:</a:t>
            </a:r>
          </a:p>
          <a:p>
            <a:pPr marL="457200" lvl="3" indent="-228600">
              <a:buClr>
                <a:srgbClr val="CC3300"/>
              </a:buClr>
              <a:buFont typeface="Wingdings" pitchFamily="2" charset="2"/>
              <a:buChar char="Ø"/>
              <a:defRPr/>
            </a:pPr>
            <a:r>
              <a:rPr lang="en-US" sz="1000" dirty="0">
                <a:solidFill>
                  <a:schemeClr val="tx2"/>
                </a:solidFill>
              </a:rPr>
              <a:t>has database administrative functions (ex: role = DBA… may also include management or monitoring accounts)</a:t>
            </a:r>
          </a:p>
          <a:p>
            <a:pPr marL="457200" lvl="3" indent="-228600">
              <a:buClr>
                <a:srgbClr val="CC3300"/>
              </a:buClr>
              <a:buFont typeface="Wingdings" pitchFamily="2" charset="2"/>
              <a:buChar char="Ø"/>
              <a:defRPr/>
            </a:pPr>
            <a:r>
              <a:rPr lang="en-US" sz="1000" dirty="0">
                <a:solidFill>
                  <a:schemeClr val="tx2"/>
                </a:solidFill>
              </a:rPr>
              <a:t>can alter schemas (ex: schema ancillary accounts)</a:t>
            </a:r>
          </a:p>
          <a:p>
            <a:pPr marL="457200" lvl="3" indent="-228600">
              <a:buClr>
                <a:srgbClr val="CC3300"/>
              </a:buClr>
              <a:buFont typeface="Wingdings" pitchFamily="2" charset="2"/>
              <a:buChar char="Ø"/>
              <a:defRPr/>
            </a:pPr>
            <a:r>
              <a:rPr lang="en-US" sz="1000" dirty="0">
                <a:solidFill>
                  <a:schemeClr val="tx2"/>
                </a:solidFill>
              </a:rPr>
              <a:t>manages users (ex: can create, modify, delete users; alter privileges or passwords, etc.)</a:t>
            </a:r>
            <a:endParaRPr lang="en-US" dirty="0">
              <a:solidFill>
                <a:schemeClr val="tx2"/>
              </a:solidFill>
            </a:endParaRPr>
          </a:p>
          <a:p>
            <a:pPr marL="381000" indent="-381000">
              <a:buClr>
                <a:srgbClr val="CC3300"/>
              </a:buClr>
              <a:defRPr/>
            </a:pPr>
            <a:endParaRPr lang="en-US" sz="700" b="1" dirty="0">
              <a:solidFill>
                <a:schemeClr val="tx2"/>
              </a:solidFill>
            </a:endParaRPr>
          </a:p>
          <a:p>
            <a:pPr marL="381000" indent="-381000">
              <a:buClr>
                <a:srgbClr val="CC3300"/>
              </a:buClr>
              <a:defRPr/>
            </a:pPr>
            <a:r>
              <a:rPr lang="en-US" sz="1400" b="1" dirty="0">
                <a:solidFill>
                  <a:schemeClr val="tx2"/>
                </a:solidFill>
              </a:rPr>
              <a:t>OS / Domains:</a:t>
            </a:r>
          </a:p>
          <a:p>
            <a:pPr marL="228600" indent="-228600">
              <a:buClr>
                <a:srgbClr val="CC3300"/>
              </a:buClr>
              <a:buFont typeface="Wingdings" pitchFamily="2" charset="2"/>
              <a:buChar char="Ø"/>
              <a:defRPr/>
            </a:pPr>
            <a:r>
              <a:rPr lang="en-US" sz="1000" dirty="0">
                <a:solidFill>
                  <a:schemeClr val="tx2"/>
                </a:solidFill>
              </a:rPr>
              <a:t>Any account (personal or non-personal) that </a:t>
            </a:r>
            <a:r>
              <a:rPr lang="en-US" sz="1000" dirty="0" smtClean="0">
                <a:solidFill>
                  <a:schemeClr val="tx2"/>
                </a:solidFill>
              </a:rPr>
              <a:t>has privileges to do the following:</a:t>
            </a:r>
          </a:p>
          <a:p>
            <a:pPr marL="457200" lvl="3" indent="-228600">
              <a:buClr>
                <a:srgbClr val="CC3300"/>
              </a:buClr>
              <a:buFont typeface="Wingdings" pitchFamily="2" charset="2"/>
              <a:buChar char="Ø"/>
              <a:defRPr/>
            </a:pPr>
            <a:r>
              <a:rPr lang="en-US" sz="1000" dirty="0" smtClean="0">
                <a:solidFill>
                  <a:schemeClr val="tx2"/>
                </a:solidFill>
              </a:rPr>
              <a:t>Create, delete</a:t>
            </a:r>
            <a:r>
              <a:rPr lang="en-US" sz="1000" dirty="0">
                <a:solidFill>
                  <a:schemeClr val="tx2"/>
                </a:solidFill>
              </a:rPr>
              <a:t>, </a:t>
            </a:r>
            <a:r>
              <a:rPr lang="en-US" sz="1000" dirty="0" smtClean="0">
                <a:solidFill>
                  <a:schemeClr val="tx2"/>
                </a:solidFill>
              </a:rPr>
              <a:t>and/or modify </a:t>
            </a:r>
            <a:r>
              <a:rPr lang="en-US" sz="1000" dirty="0">
                <a:solidFill>
                  <a:schemeClr val="tx2"/>
                </a:solidFill>
              </a:rPr>
              <a:t>u</a:t>
            </a:r>
            <a:r>
              <a:rPr lang="en-US" sz="1000" dirty="0" smtClean="0">
                <a:solidFill>
                  <a:schemeClr val="tx2"/>
                </a:solidFill>
              </a:rPr>
              <a:t>sers </a:t>
            </a:r>
            <a:r>
              <a:rPr lang="en-US" sz="1000" dirty="0">
                <a:solidFill>
                  <a:schemeClr val="tx2"/>
                </a:solidFill>
              </a:rPr>
              <a:t>within the system</a:t>
            </a:r>
          </a:p>
          <a:p>
            <a:pPr marL="457200" lvl="3" indent="-228600">
              <a:buClr>
                <a:srgbClr val="CC3300"/>
              </a:buClr>
              <a:buFont typeface="Wingdings" pitchFamily="2" charset="2"/>
              <a:buChar char="Ø"/>
              <a:defRPr/>
            </a:pPr>
            <a:r>
              <a:rPr lang="en-US" sz="1000" dirty="0">
                <a:solidFill>
                  <a:schemeClr val="tx2"/>
                </a:solidFill>
              </a:rPr>
              <a:t>Modify permissions for </a:t>
            </a:r>
            <a:r>
              <a:rPr lang="en-US" sz="1000" dirty="0" smtClean="0">
                <a:solidFill>
                  <a:schemeClr val="tx2"/>
                </a:solidFill>
              </a:rPr>
              <a:t>users </a:t>
            </a:r>
            <a:r>
              <a:rPr lang="en-US" sz="1000" dirty="0">
                <a:solidFill>
                  <a:schemeClr val="tx2"/>
                </a:solidFill>
              </a:rPr>
              <a:t>within the system</a:t>
            </a:r>
          </a:p>
          <a:p>
            <a:pPr marL="457200" lvl="3" indent="-228600">
              <a:buClr>
                <a:srgbClr val="CC3300"/>
              </a:buClr>
              <a:buFont typeface="Wingdings" pitchFamily="2" charset="2"/>
              <a:buChar char="Ø"/>
              <a:defRPr/>
            </a:pPr>
            <a:r>
              <a:rPr lang="en-US" sz="1000" dirty="0" smtClean="0">
                <a:solidFill>
                  <a:schemeClr val="tx2"/>
                </a:solidFill>
              </a:rPr>
              <a:t>Administrative-level access or other unrestricted </a:t>
            </a:r>
            <a:r>
              <a:rPr lang="en-US" sz="1000" dirty="0">
                <a:solidFill>
                  <a:schemeClr val="tx2"/>
                </a:solidFill>
              </a:rPr>
              <a:t>access to modify system level settings</a:t>
            </a:r>
          </a:p>
          <a:p>
            <a:pPr marL="228600" lvl="2" indent="0">
              <a:buClr>
                <a:srgbClr val="CC3300"/>
              </a:buClr>
              <a:buNone/>
              <a:defRPr/>
            </a:pPr>
            <a:endParaRPr lang="en-US" sz="400" dirty="0">
              <a:solidFill>
                <a:schemeClr val="tx2"/>
              </a:solidFill>
            </a:endParaRPr>
          </a:p>
          <a:p>
            <a:pPr marL="228600" lvl="2" indent="0">
              <a:buClr>
                <a:srgbClr val="CC3300"/>
              </a:buClr>
              <a:buNone/>
              <a:defRPr/>
            </a:pPr>
            <a:r>
              <a:rPr lang="en-US" sz="1000" b="1" dirty="0" smtClean="0">
                <a:solidFill>
                  <a:schemeClr val="tx2"/>
                </a:solidFill>
              </a:rPr>
              <a:t>Example:</a:t>
            </a:r>
            <a:r>
              <a:rPr lang="en-US" sz="1000" dirty="0" smtClean="0">
                <a:solidFill>
                  <a:schemeClr val="tx2"/>
                </a:solidFill>
              </a:rPr>
              <a:t> For </a:t>
            </a:r>
            <a:r>
              <a:rPr lang="en-US" sz="1000" b="1" dirty="0">
                <a:solidFill>
                  <a:schemeClr val="tx2"/>
                </a:solidFill>
              </a:rPr>
              <a:t>*nix</a:t>
            </a:r>
            <a:r>
              <a:rPr lang="en-US" sz="1000" dirty="0">
                <a:solidFill>
                  <a:schemeClr val="tx2"/>
                </a:solidFill>
              </a:rPr>
              <a:t>, this may include but is not limited to the following</a:t>
            </a:r>
            <a:r>
              <a:rPr lang="en-US" sz="1000" dirty="0" smtClean="0">
                <a:solidFill>
                  <a:schemeClr val="tx2"/>
                </a:solidFill>
              </a:rPr>
              <a:t>:</a:t>
            </a:r>
            <a:endParaRPr lang="en-US" sz="1000" dirty="0">
              <a:solidFill>
                <a:schemeClr val="tx2"/>
              </a:solidFill>
            </a:endParaRPr>
          </a:p>
          <a:p>
            <a:pPr marL="571500" lvl="4" indent="-209550">
              <a:buClr>
                <a:srgbClr val="CC3300"/>
              </a:buClr>
              <a:buFont typeface="Wingdings" pitchFamily="2" charset="2"/>
              <a:buChar char="Ø"/>
              <a:defRPr/>
            </a:pPr>
            <a:r>
              <a:rPr lang="en-US" sz="1000" dirty="0">
                <a:solidFill>
                  <a:schemeClr val="tx2"/>
                </a:solidFill>
              </a:rPr>
              <a:t>Root UID</a:t>
            </a:r>
          </a:p>
          <a:p>
            <a:pPr marL="571500" lvl="4" indent="-209550">
              <a:buClr>
                <a:srgbClr val="CC3300"/>
              </a:buClr>
              <a:buFont typeface="Wingdings" pitchFamily="2" charset="2"/>
              <a:buChar char="Ø"/>
              <a:defRPr/>
            </a:pPr>
            <a:r>
              <a:rPr lang="en-US" sz="1000" dirty="0">
                <a:solidFill>
                  <a:schemeClr val="tx2"/>
                </a:solidFill>
              </a:rPr>
              <a:t>Root GID</a:t>
            </a:r>
          </a:p>
          <a:p>
            <a:pPr marL="571500" lvl="4" indent="-209550">
              <a:buClr>
                <a:srgbClr val="CC3300"/>
              </a:buClr>
              <a:buFont typeface="Wingdings" pitchFamily="2" charset="2"/>
              <a:buChar char="Ø"/>
              <a:defRPr/>
            </a:pPr>
            <a:r>
              <a:rPr lang="en-US" sz="1000" dirty="0">
                <a:solidFill>
                  <a:schemeClr val="tx2"/>
                </a:solidFill>
              </a:rPr>
              <a:t>PowerBroker group (ex: group 9999)</a:t>
            </a:r>
          </a:p>
          <a:p>
            <a:pPr marL="571500" lvl="4" indent="-209550">
              <a:buClr>
                <a:srgbClr val="CC3300"/>
              </a:buClr>
              <a:buFont typeface="Wingdings" pitchFamily="2" charset="2"/>
              <a:buChar char="Ø"/>
              <a:defRPr/>
            </a:pPr>
            <a:r>
              <a:rPr lang="en-US" sz="1000" dirty="0">
                <a:solidFill>
                  <a:schemeClr val="tx2"/>
                </a:solidFill>
              </a:rPr>
              <a:t>ldap sudo role which allows user to sudo to root</a:t>
            </a:r>
          </a:p>
          <a:p>
            <a:pPr marL="571500" lvl="4" indent="-209550">
              <a:buClr>
                <a:srgbClr val="CC3300"/>
              </a:buClr>
              <a:buFont typeface="Wingdings" pitchFamily="2" charset="2"/>
              <a:buChar char="Ø"/>
              <a:defRPr/>
            </a:pPr>
            <a:r>
              <a:rPr lang="en-US" sz="1000" dirty="0">
                <a:solidFill>
                  <a:schemeClr val="tx2"/>
                </a:solidFill>
              </a:rPr>
              <a:t>Legacy systems, suroot permission</a:t>
            </a:r>
          </a:p>
          <a:p>
            <a:pPr marL="228600" lvl="2" indent="0">
              <a:buClr>
                <a:srgbClr val="CC3300"/>
              </a:buClr>
              <a:buNone/>
              <a:defRPr/>
            </a:pPr>
            <a:r>
              <a:rPr lang="en-US" sz="1000" b="1" dirty="0" smtClean="0">
                <a:solidFill>
                  <a:schemeClr val="tx2"/>
                </a:solidFill>
              </a:rPr>
              <a:t>Example</a:t>
            </a:r>
            <a:r>
              <a:rPr lang="en-US" sz="1000" dirty="0" smtClean="0">
                <a:solidFill>
                  <a:schemeClr val="tx2"/>
                </a:solidFill>
              </a:rPr>
              <a:t>: For </a:t>
            </a:r>
            <a:r>
              <a:rPr lang="en-US" sz="1000" b="1" dirty="0">
                <a:solidFill>
                  <a:schemeClr val="tx2"/>
                </a:solidFill>
              </a:rPr>
              <a:t>Windows</a:t>
            </a:r>
            <a:r>
              <a:rPr lang="en-US" sz="1000" dirty="0">
                <a:solidFill>
                  <a:schemeClr val="tx2"/>
                </a:solidFill>
              </a:rPr>
              <a:t>, this may include but is not limited to the following</a:t>
            </a:r>
            <a:r>
              <a:rPr lang="en-US" sz="1000" dirty="0" smtClean="0">
                <a:solidFill>
                  <a:schemeClr val="tx2"/>
                </a:solidFill>
              </a:rPr>
              <a:t>:</a:t>
            </a:r>
            <a:endParaRPr lang="en-US" sz="1000" dirty="0">
              <a:solidFill>
                <a:schemeClr val="tx2"/>
              </a:solidFill>
            </a:endParaRPr>
          </a:p>
          <a:p>
            <a:pPr marL="571500" lvl="4" indent="-209550">
              <a:buClr>
                <a:srgbClr val="CC3300"/>
              </a:buClr>
              <a:buFont typeface="Wingdings" pitchFamily="2" charset="2"/>
              <a:buChar char="Ø"/>
              <a:defRPr/>
            </a:pPr>
            <a:r>
              <a:rPr lang="en-US" sz="1000" dirty="0">
                <a:solidFill>
                  <a:schemeClr val="tx2"/>
                </a:solidFill>
              </a:rPr>
              <a:t>Any member, including members of sub-groups, of the Local Administrators group on the windows server</a:t>
            </a:r>
          </a:p>
          <a:p>
            <a:pPr marL="571500" lvl="4" indent="-209550">
              <a:buClr>
                <a:srgbClr val="CC3300"/>
              </a:buClr>
              <a:buFont typeface="Wingdings" pitchFamily="2" charset="2"/>
              <a:buChar char="Ø"/>
              <a:defRPr/>
            </a:pPr>
            <a:r>
              <a:rPr lang="en-US" sz="1000" dirty="0">
                <a:solidFill>
                  <a:schemeClr val="tx2"/>
                </a:solidFill>
              </a:rPr>
              <a:t>Any member, including members of sub-groups, of the Administrators group in each of the domains. Example: in most of the domains, the Domain Admins group is a sub-group of the Administrators group. In some domains there are other groups (ex: L3 Domain Controller Admins, or Enterprise </a:t>
            </a:r>
            <a:r>
              <a:rPr lang="en-US" sz="1000" dirty="0"/>
              <a:t>Admins)</a:t>
            </a:r>
          </a:p>
        </p:txBody>
      </p:sp>
      <p:sp>
        <p:nvSpPr>
          <p:cNvPr id="8" name="Rectangle 22"/>
          <p:cNvSpPr>
            <a:spLocks noChangeArrowheads="1"/>
          </p:cNvSpPr>
          <p:nvPr/>
        </p:nvSpPr>
        <p:spPr bwMode="auto">
          <a:xfrm>
            <a:off x="342900" y="100012"/>
            <a:ext cx="8459788"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90000"/>
              </a:lnSpc>
              <a:spcBef>
                <a:spcPct val="0"/>
              </a:spcBef>
              <a:buClrTx/>
            </a:pPr>
            <a:r>
              <a:rPr lang="en-US" sz="3200" b="1" dirty="0">
                <a:solidFill>
                  <a:srgbClr val="1E4191"/>
                </a:solidFill>
              </a:rPr>
              <a:t>Highly Privileged Access (HPA) </a:t>
            </a:r>
            <a:r>
              <a:rPr lang="en-US" sz="3200" b="1" dirty="0" smtClean="0">
                <a:solidFill>
                  <a:srgbClr val="1E4191"/>
                </a:solidFill>
              </a:rPr>
              <a:t>Definitions</a:t>
            </a:r>
            <a:r>
              <a:rPr lang="en-US" sz="3200" b="1" dirty="0"/>
              <a:t> </a:t>
            </a:r>
            <a:r>
              <a:rPr lang="en-US" sz="3200" b="1" dirty="0" smtClean="0"/>
              <a:t>-</a:t>
            </a:r>
            <a:endParaRPr lang="en-US" sz="3200" b="1" dirty="0" smtClean="0">
              <a:solidFill>
                <a:srgbClr val="1E4191"/>
              </a:solidFill>
            </a:endParaRPr>
          </a:p>
          <a:p>
            <a:pPr algn="ctr">
              <a:lnSpc>
                <a:spcPct val="90000"/>
              </a:lnSpc>
              <a:spcBef>
                <a:spcPct val="0"/>
              </a:spcBef>
              <a:buClrTx/>
            </a:pPr>
            <a:r>
              <a:rPr lang="en-US" sz="1100" b="0" dirty="0" smtClean="0">
                <a:solidFill>
                  <a:srgbClr val="1E4191"/>
                </a:solidFill>
              </a:rPr>
              <a:t>(</a:t>
            </a:r>
            <a:r>
              <a:rPr lang="en-US" sz="1100" b="0" dirty="0">
                <a:solidFill>
                  <a:srgbClr val="1E4191"/>
                </a:solidFill>
              </a:rPr>
              <a:t>applies to non ISS managed assets only (business managed infrastructure)</a:t>
            </a:r>
          </a:p>
          <a:p>
            <a:pPr algn="l">
              <a:lnSpc>
                <a:spcPct val="90000"/>
              </a:lnSpc>
              <a:spcBef>
                <a:spcPct val="0"/>
              </a:spcBef>
              <a:buClrTx/>
            </a:pPr>
            <a:endParaRPr lang="en-US" sz="3200" b="0" dirty="0">
              <a:solidFill>
                <a:srgbClr val="1E4191"/>
              </a:solidFill>
            </a:endParaRPr>
          </a:p>
        </p:txBody>
      </p:sp>
    </p:spTree>
    <p:extLst>
      <p:ext uri="{BB962C8B-B14F-4D97-AF65-F5344CB8AC3E}">
        <p14:creationId xmlns:p14="http://schemas.microsoft.com/office/powerpoint/2010/main" val="3785742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41"/>
          <p:cNvSpPr>
            <a:spLocks noChangeArrowheads="1"/>
          </p:cNvSpPr>
          <p:nvPr/>
        </p:nvSpPr>
        <p:spPr bwMode="auto">
          <a:xfrm>
            <a:off x="304800" y="111125"/>
            <a:ext cx="845978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lnSpc>
                <a:spcPct val="90000"/>
              </a:lnSpc>
              <a:spcBef>
                <a:spcPct val="0"/>
              </a:spcBef>
              <a:buClrTx/>
            </a:pPr>
            <a:r>
              <a:rPr lang="en-US" sz="3200" b="1" dirty="0" smtClean="0">
                <a:solidFill>
                  <a:srgbClr val="1E4191"/>
                </a:solidFill>
              </a:rPr>
              <a:t>2014 – Access Reviews Execution Method</a:t>
            </a:r>
            <a:endParaRPr lang="en-US" sz="3200" b="1" dirty="0">
              <a:solidFill>
                <a:srgbClr val="1E4191"/>
              </a:solidFill>
            </a:endParaRPr>
          </a:p>
        </p:txBody>
      </p:sp>
      <p:grpSp>
        <p:nvGrpSpPr>
          <p:cNvPr id="60" name="Group 59"/>
          <p:cNvGrpSpPr/>
          <p:nvPr/>
        </p:nvGrpSpPr>
        <p:grpSpPr>
          <a:xfrm>
            <a:off x="163269" y="912851"/>
            <a:ext cx="8710041" cy="3086648"/>
            <a:chOff x="77544" y="1122401"/>
            <a:chExt cx="8710041" cy="3086648"/>
          </a:xfrm>
        </p:grpSpPr>
        <p:grpSp>
          <p:nvGrpSpPr>
            <p:cNvPr id="4" name="Group 54"/>
            <p:cNvGrpSpPr>
              <a:grpSpLocks/>
            </p:cNvGrpSpPr>
            <p:nvPr/>
          </p:nvGrpSpPr>
          <p:grpSpPr bwMode="auto">
            <a:xfrm>
              <a:off x="79800" y="1122401"/>
              <a:ext cx="8707785" cy="3076671"/>
              <a:chOff x="195747" y="629493"/>
              <a:chExt cx="8623931" cy="3076996"/>
            </a:xfrm>
          </p:grpSpPr>
          <p:sp>
            <p:nvSpPr>
              <p:cNvPr id="5" name="Rectangle 1027"/>
              <p:cNvSpPr>
                <a:spLocks noChangeArrowheads="1"/>
              </p:cNvSpPr>
              <p:nvPr/>
            </p:nvSpPr>
            <p:spPr bwMode="auto">
              <a:xfrm>
                <a:off x="195749" y="1483661"/>
                <a:ext cx="1294179" cy="457200"/>
              </a:xfrm>
              <a:prstGeom prst="rect">
                <a:avLst/>
              </a:prstGeom>
              <a:solidFill>
                <a:schemeClr val="tx2">
                  <a:lumMod val="75000"/>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1000" dirty="0" smtClean="0">
                    <a:solidFill>
                      <a:schemeClr val="bg1"/>
                    </a:solidFill>
                  </a:rPr>
                  <a:t>Termination Accounts</a:t>
                </a:r>
                <a:br>
                  <a:rPr lang="en-US" sz="1000" dirty="0" smtClean="0">
                    <a:solidFill>
                      <a:schemeClr val="bg1"/>
                    </a:solidFill>
                  </a:rPr>
                </a:br>
                <a:r>
                  <a:rPr lang="en-US" sz="1000" dirty="0" smtClean="0">
                    <a:solidFill>
                      <a:schemeClr val="bg1"/>
                    </a:solidFill>
                  </a:rPr>
                  <a:t>Reviews (Monthly)</a:t>
                </a:r>
                <a:br>
                  <a:rPr lang="en-US" sz="1000" dirty="0" smtClean="0">
                    <a:solidFill>
                      <a:schemeClr val="bg1"/>
                    </a:solidFill>
                  </a:rPr>
                </a:br>
                <a:r>
                  <a:rPr lang="en-US" sz="1000" dirty="0" smtClean="0">
                    <a:solidFill>
                      <a:schemeClr val="bg1"/>
                    </a:solidFill>
                  </a:rPr>
                  <a:t>Non-IDM assets</a:t>
                </a:r>
                <a:endParaRPr lang="en-US" sz="1000" dirty="0">
                  <a:solidFill>
                    <a:schemeClr val="bg1"/>
                  </a:solidFill>
                </a:endParaRPr>
              </a:p>
            </p:txBody>
          </p:sp>
          <p:sp>
            <p:nvSpPr>
              <p:cNvPr id="6" name="Rectangle 1028"/>
              <p:cNvSpPr>
                <a:spLocks noChangeArrowheads="1"/>
              </p:cNvSpPr>
              <p:nvPr/>
            </p:nvSpPr>
            <p:spPr bwMode="auto">
              <a:xfrm>
                <a:off x="2755752" y="689909"/>
                <a:ext cx="1078944" cy="457200"/>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1000" dirty="0" smtClean="0">
                    <a:solidFill>
                      <a:schemeClr val="bg1"/>
                    </a:solidFill>
                  </a:rPr>
                  <a:t>Initiate Reviews</a:t>
                </a:r>
                <a:endParaRPr lang="en-US" sz="1000" dirty="0">
                  <a:solidFill>
                    <a:schemeClr val="bg1"/>
                  </a:solidFill>
                </a:endParaRPr>
              </a:p>
            </p:txBody>
          </p:sp>
          <p:sp>
            <p:nvSpPr>
              <p:cNvPr id="7" name="Rectangle 1030"/>
              <p:cNvSpPr>
                <a:spLocks noChangeArrowheads="1"/>
              </p:cNvSpPr>
              <p:nvPr/>
            </p:nvSpPr>
            <p:spPr bwMode="auto">
              <a:xfrm>
                <a:off x="1593580" y="693083"/>
                <a:ext cx="1011542" cy="457200"/>
              </a:xfrm>
              <a:prstGeom prst="rect">
                <a:avLst/>
              </a:prstGeom>
              <a:solidFill>
                <a:schemeClr val="bg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1000" dirty="0" smtClean="0"/>
                  <a:t>Collect Data</a:t>
                </a:r>
                <a:endParaRPr lang="en-US" sz="1000" dirty="0"/>
              </a:p>
            </p:txBody>
          </p:sp>
          <p:sp>
            <p:nvSpPr>
              <p:cNvPr id="8" name="Rectangle 1031"/>
              <p:cNvSpPr>
                <a:spLocks noChangeArrowheads="1"/>
              </p:cNvSpPr>
              <p:nvPr/>
            </p:nvSpPr>
            <p:spPr bwMode="auto">
              <a:xfrm>
                <a:off x="195747" y="2271061"/>
                <a:ext cx="1298390" cy="457200"/>
              </a:xfrm>
              <a:prstGeom prst="rect">
                <a:avLst/>
              </a:prstGeom>
              <a:solidFill>
                <a:schemeClr val="tx2">
                  <a:lumMod val="75000"/>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1000" dirty="0">
                    <a:solidFill>
                      <a:schemeClr val="bg1"/>
                    </a:solidFill>
                  </a:rPr>
                  <a:t>Highly Privileged </a:t>
                </a:r>
                <a:r>
                  <a:rPr lang="en-US" sz="1000" dirty="0" smtClean="0">
                    <a:solidFill>
                      <a:schemeClr val="bg1"/>
                    </a:solidFill>
                  </a:rPr>
                  <a:t/>
                </a:r>
                <a:br>
                  <a:rPr lang="en-US" sz="1000" dirty="0" smtClean="0">
                    <a:solidFill>
                      <a:schemeClr val="bg1"/>
                    </a:solidFill>
                  </a:rPr>
                </a:br>
                <a:r>
                  <a:rPr lang="en-US" sz="1000" dirty="0" smtClean="0">
                    <a:solidFill>
                      <a:schemeClr val="bg1"/>
                    </a:solidFill>
                  </a:rPr>
                  <a:t>Accounts </a:t>
                </a:r>
                <a:r>
                  <a:rPr lang="en-US" sz="1000" dirty="0">
                    <a:solidFill>
                      <a:schemeClr val="bg1"/>
                    </a:solidFill>
                  </a:rPr>
                  <a:t>(HPA) </a:t>
                </a:r>
                <a:r>
                  <a:rPr lang="en-US" sz="1000" dirty="0" smtClean="0">
                    <a:solidFill>
                      <a:schemeClr val="bg1"/>
                    </a:solidFill>
                  </a:rPr>
                  <a:t/>
                </a:r>
                <a:br>
                  <a:rPr lang="en-US" sz="1000" dirty="0" smtClean="0">
                    <a:solidFill>
                      <a:schemeClr val="bg1"/>
                    </a:solidFill>
                  </a:rPr>
                </a:br>
                <a:r>
                  <a:rPr lang="en-US" sz="1000" dirty="0" smtClean="0">
                    <a:solidFill>
                      <a:schemeClr val="bg1"/>
                    </a:solidFill>
                  </a:rPr>
                  <a:t>Reviews(Quarterly</a:t>
                </a:r>
                <a:r>
                  <a:rPr lang="en-US" sz="1000" dirty="0">
                    <a:solidFill>
                      <a:schemeClr val="bg1"/>
                    </a:solidFill>
                  </a:rPr>
                  <a:t>)</a:t>
                </a:r>
              </a:p>
            </p:txBody>
          </p:sp>
          <p:sp>
            <p:nvSpPr>
              <p:cNvPr id="9" name="Line 1032"/>
              <p:cNvSpPr>
                <a:spLocks noChangeShapeType="1"/>
              </p:cNvSpPr>
              <p:nvPr/>
            </p:nvSpPr>
            <p:spPr bwMode="auto">
              <a:xfrm>
                <a:off x="1523270" y="634345"/>
                <a:ext cx="25400" cy="3063564"/>
              </a:xfrm>
              <a:prstGeom prst="line">
                <a:avLst/>
              </a:prstGeom>
              <a:noFill/>
              <a:ln w="12700">
                <a:solidFill>
                  <a:srgbClr val="4157AD"/>
                </a:solidFill>
                <a:prstDash val="dash"/>
                <a:round/>
                <a:headEnd/>
                <a:tailEnd/>
              </a:ln>
              <a:extLst>
                <a:ext uri="{909E8E84-426E-40DD-AFC4-6F175D3DCCD1}">
                  <a14:hiddenFill xmlns:a14="http://schemas.microsoft.com/office/drawing/2010/main">
                    <a:noFill/>
                  </a14:hiddenFill>
                </a:ext>
              </a:extLst>
            </p:spPr>
            <p:txBody>
              <a:bodyPr tIns="0" rIns="0" bIns="0"/>
              <a:lstStyle/>
              <a:p>
                <a:endParaRPr lang="en-US" dirty="0"/>
              </a:p>
            </p:txBody>
          </p:sp>
          <p:sp>
            <p:nvSpPr>
              <p:cNvPr id="10" name="Rectangle 1033"/>
              <p:cNvSpPr>
                <a:spLocks noChangeArrowheads="1"/>
              </p:cNvSpPr>
              <p:nvPr/>
            </p:nvSpPr>
            <p:spPr bwMode="auto">
              <a:xfrm>
                <a:off x="3953212" y="699435"/>
                <a:ext cx="1170380" cy="457200"/>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1000" dirty="0" smtClean="0">
                    <a:solidFill>
                      <a:schemeClr val="bg1"/>
                    </a:solidFill>
                  </a:rPr>
                  <a:t>Access </a:t>
                </a:r>
                <a:br>
                  <a:rPr lang="en-US" sz="1000" dirty="0" smtClean="0">
                    <a:solidFill>
                      <a:schemeClr val="bg1"/>
                    </a:solidFill>
                  </a:rPr>
                </a:br>
                <a:r>
                  <a:rPr lang="en-US" sz="1000" dirty="0" smtClean="0">
                    <a:solidFill>
                      <a:schemeClr val="bg1"/>
                    </a:solidFill>
                  </a:rPr>
                  <a:t>Appropriateness </a:t>
                </a:r>
                <a:br>
                  <a:rPr lang="en-US" sz="1000" dirty="0" smtClean="0">
                    <a:solidFill>
                      <a:schemeClr val="bg1"/>
                    </a:solidFill>
                  </a:rPr>
                </a:br>
                <a:r>
                  <a:rPr lang="en-US" sz="1000" dirty="0" smtClean="0">
                    <a:solidFill>
                      <a:schemeClr val="bg1"/>
                    </a:solidFill>
                  </a:rPr>
                  <a:t>Reviews</a:t>
                </a:r>
                <a:endParaRPr lang="en-US" sz="1000" dirty="0">
                  <a:solidFill>
                    <a:schemeClr val="bg1"/>
                  </a:solidFill>
                </a:endParaRPr>
              </a:p>
            </p:txBody>
          </p:sp>
          <p:sp>
            <p:nvSpPr>
              <p:cNvPr id="12" name="Rectangle 1034"/>
              <p:cNvSpPr>
                <a:spLocks noChangeArrowheads="1"/>
              </p:cNvSpPr>
              <p:nvPr/>
            </p:nvSpPr>
            <p:spPr bwMode="auto">
              <a:xfrm>
                <a:off x="1584056" y="1490009"/>
                <a:ext cx="1011542" cy="457200"/>
              </a:xfrm>
              <a:prstGeom prst="rect">
                <a:avLst/>
              </a:prstGeom>
              <a:solidFill>
                <a:schemeClr val="bg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1000" dirty="0" smtClean="0"/>
                  <a:t>Complete AUL </a:t>
                </a:r>
                <a:br>
                  <a:rPr lang="en-US" sz="1000" dirty="0" smtClean="0"/>
                </a:br>
                <a:r>
                  <a:rPr lang="en-US" sz="1000" dirty="0" smtClean="0"/>
                  <a:t>(SSO Accounts </a:t>
                </a:r>
                <a:br>
                  <a:rPr lang="en-US" sz="1000" dirty="0" smtClean="0"/>
                </a:br>
                <a:r>
                  <a:rPr lang="en-US" sz="1000" dirty="0" smtClean="0"/>
                  <a:t>only)</a:t>
                </a:r>
                <a:endParaRPr lang="en-US" sz="1000" dirty="0"/>
              </a:p>
            </p:txBody>
          </p:sp>
          <p:sp>
            <p:nvSpPr>
              <p:cNvPr id="13" name="Rectangle 1035"/>
              <p:cNvSpPr>
                <a:spLocks noChangeArrowheads="1"/>
              </p:cNvSpPr>
              <p:nvPr/>
            </p:nvSpPr>
            <p:spPr bwMode="auto">
              <a:xfrm>
                <a:off x="1590496" y="2267883"/>
                <a:ext cx="1011542" cy="457200"/>
              </a:xfrm>
              <a:prstGeom prst="rect">
                <a:avLst/>
              </a:prstGeom>
              <a:solidFill>
                <a:schemeClr val="bg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1000" dirty="0" smtClean="0"/>
                  <a:t>ALL active HPA </a:t>
                </a:r>
                <a:br>
                  <a:rPr lang="en-US" sz="1000" dirty="0" smtClean="0"/>
                </a:br>
                <a:r>
                  <a:rPr lang="en-US" sz="1000" dirty="0" smtClean="0"/>
                  <a:t>with authorized </a:t>
                </a:r>
                <a:br>
                  <a:rPr lang="en-US" sz="1000" dirty="0" smtClean="0"/>
                </a:br>
                <a:r>
                  <a:rPr lang="en-US" sz="1000" dirty="0" smtClean="0"/>
                  <a:t>owner info</a:t>
                </a:r>
                <a:endParaRPr lang="en-US" sz="1000" dirty="0"/>
              </a:p>
            </p:txBody>
          </p:sp>
          <p:sp>
            <p:nvSpPr>
              <p:cNvPr id="14" name="Rectangle 1039"/>
              <p:cNvSpPr>
                <a:spLocks noChangeArrowheads="1"/>
              </p:cNvSpPr>
              <p:nvPr/>
            </p:nvSpPr>
            <p:spPr bwMode="auto">
              <a:xfrm>
                <a:off x="2765276" y="2267883"/>
                <a:ext cx="1078944" cy="457200"/>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1000" dirty="0">
                    <a:solidFill>
                      <a:schemeClr val="tx1"/>
                    </a:solidFill>
                  </a:rPr>
                  <a:t>Upload </a:t>
                </a:r>
                <a:r>
                  <a:rPr lang="en-US" sz="1000" dirty="0" smtClean="0">
                    <a:solidFill>
                      <a:schemeClr val="tx1"/>
                    </a:solidFill>
                  </a:rPr>
                  <a:t>HPA in </a:t>
                </a:r>
                <a:br>
                  <a:rPr lang="en-US" sz="1000" dirty="0" smtClean="0">
                    <a:solidFill>
                      <a:schemeClr val="tx1"/>
                    </a:solidFill>
                  </a:rPr>
                </a:br>
                <a:r>
                  <a:rPr lang="en-US" sz="1000" dirty="0" smtClean="0">
                    <a:solidFill>
                      <a:schemeClr val="tx1"/>
                    </a:solidFill>
                  </a:rPr>
                  <a:t>OIA &amp; trigger </a:t>
                </a:r>
                <a:br>
                  <a:rPr lang="en-US" sz="1000" dirty="0" smtClean="0">
                    <a:solidFill>
                      <a:schemeClr val="tx1"/>
                    </a:solidFill>
                  </a:rPr>
                </a:br>
                <a:r>
                  <a:rPr lang="en-US" sz="1000" dirty="0" smtClean="0">
                    <a:solidFill>
                      <a:schemeClr val="tx1"/>
                    </a:solidFill>
                  </a:rPr>
                  <a:t>Certifications</a:t>
                </a:r>
                <a:endParaRPr lang="en-US" sz="1000" dirty="0"/>
              </a:p>
            </p:txBody>
          </p:sp>
          <p:sp>
            <p:nvSpPr>
              <p:cNvPr id="15" name="Rectangle 1041"/>
              <p:cNvSpPr>
                <a:spLocks noChangeArrowheads="1"/>
              </p:cNvSpPr>
              <p:nvPr/>
            </p:nvSpPr>
            <p:spPr bwMode="auto">
              <a:xfrm>
                <a:off x="3956391" y="2267883"/>
                <a:ext cx="1173296" cy="457200"/>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1000" dirty="0" smtClean="0">
                    <a:solidFill>
                      <a:schemeClr val="tx1"/>
                    </a:solidFill>
                  </a:rPr>
                  <a:t>Authorized Owners </a:t>
                </a:r>
                <a:br>
                  <a:rPr lang="en-US" sz="1000" dirty="0" smtClean="0">
                    <a:solidFill>
                      <a:schemeClr val="tx1"/>
                    </a:solidFill>
                  </a:rPr>
                </a:br>
                <a:r>
                  <a:rPr lang="en-US" sz="1000" dirty="0" smtClean="0">
                    <a:solidFill>
                      <a:schemeClr val="tx1"/>
                    </a:solidFill>
                  </a:rPr>
                  <a:t>to review HPA &amp; </a:t>
                </a:r>
                <a:br>
                  <a:rPr lang="en-US" sz="1000" dirty="0" smtClean="0">
                    <a:solidFill>
                      <a:schemeClr val="tx1"/>
                    </a:solidFill>
                  </a:rPr>
                </a:br>
                <a:r>
                  <a:rPr lang="en-US" sz="1000" dirty="0" smtClean="0">
                    <a:solidFill>
                      <a:schemeClr val="tx1"/>
                    </a:solidFill>
                  </a:rPr>
                  <a:t>Certify thru OIA</a:t>
                </a:r>
                <a:endParaRPr lang="en-US" sz="1000" dirty="0"/>
              </a:p>
            </p:txBody>
          </p:sp>
          <p:sp>
            <p:nvSpPr>
              <p:cNvPr id="16" name="Line 1042"/>
              <p:cNvSpPr>
                <a:spLocks noChangeShapeType="1"/>
              </p:cNvSpPr>
              <p:nvPr/>
            </p:nvSpPr>
            <p:spPr bwMode="auto">
              <a:xfrm>
                <a:off x="211048" y="1289983"/>
                <a:ext cx="8595360" cy="12700"/>
              </a:xfrm>
              <a:prstGeom prst="line">
                <a:avLst/>
              </a:prstGeom>
              <a:noFill/>
              <a:ln w="12700">
                <a:solidFill>
                  <a:srgbClr val="4157AD"/>
                </a:solidFill>
                <a:prstDash val="dash"/>
                <a:round/>
                <a:headEnd/>
                <a:tailEnd/>
              </a:ln>
              <a:extLst>
                <a:ext uri="{909E8E84-426E-40DD-AFC4-6F175D3DCCD1}">
                  <a14:hiddenFill xmlns:a14="http://schemas.microsoft.com/office/drawing/2010/main">
                    <a:noFill/>
                  </a14:hiddenFill>
                </a:ext>
              </a:extLst>
            </p:spPr>
            <p:txBody>
              <a:bodyPr tIns="0" rIns="0" bIns="0"/>
              <a:lstStyle/>
              <a:p>
                <a:endParaRPr lang="en-US" dirty="0"/>
              </a:p>
            </p:txBody>
          </p:sp>
          <p:sp>
            <p:nvSpPr>
              <p:cNvPr id="17" name="Line 1043"/>
              <p:cNvSpPr>
                <a:spLocks noChangeShapeType="1"/>
              </p:cNvSpPr>
              <p:nvPr/>
            </p:nvSpPr>
            <p:spPr bwMode="auto">
              <a:xfrm>
                <a:off x="214044" y="2090083"/>
                <a:ext cx="8595360" cy="12700"/>
              </a:xfrm>
              <a:prstGeom prst="line">
                <a:avLst/>
              </a:prstGeom>
              <a:noFill/>
              <a:ln w="12700">
                <a:solidFill>
                  <a:srgbClr val="4157AD"/>
                </a:solidFill>
                <a:prstDash val="dash"/>
                <a:round/>
                <a:headEnd/>
                <a:tailEnd/>
              </a:ln>
              <a:extLst>
                <a:ext uri="{909E8E84-426E-40DD-AFC4-6F175D3DCCD1}">
                  <a14:hiddenFill xmlns:a14="http://schemas.microsoft.com/office/drawing/2010/main">
                    <a:noFill/>
                  </a14:hiddenFill>
                </a:ext>
              </a:extLst>
            </p:spPr>
            <p:txBody>
              <a:bodyPr tIns="0" rIns="0" bIns="0"/>
              <a:lstStyle/>
              <a:p>
                <a:endParaRPr lang="en-US" dirty="0"/>
              </a:p>
            </p:txBody>
          </p:sp>
          <p:sp>
            <p:nvSpPr>
              <p:cNvPr id="18" name="Line 1069"/>
              <p:cNvSpPr>
                <a:spLocks noChangeShapeType="1"/>
              </p:cNvSpPr>
              <p:nvPr/>
            </p:nvSpPr>
            <p:spPr bwMode="auto">
              <a:xfrm>
                <a:off x="2666754" y="634345"/>
                <a:ext cx="25400" cy="3063564"/>
              </a:xfrm>
              <a:prstGeom prst="line">
                <a:avLst/>
              </a:prstGeom>
              <a:noFill/>
              <a:ln w="12700">
                <a:solidFill>
                  <a:srgbClr val="4157AD"/>
                </a:solidFill>
                <a:prstDash val="dash"/>
                <a:round/>
                <a:headEnd/>
                <a:tailEnd/>
              </a:ln>
              <a:extLst>
                <a:ext uri="{909E8E84-426E-40DD-AFC4-6F175D3DCCD1}">
                  <a14:hiddenFill xmlns:a14="http://schemas.microsoft.com/office/drawing/2010/main">
                    <a:noFill/>
                  </a14:hiddenFill>
                </a:ext>
              </a:extLst>
            </p:spPr>
            <p:txBody>
              <a:bodyPr tIns="0" rIns="0" bIns="0"/>
              <a:lstStyle/>
              <a:p>
                <a:endParaRPr lang="en-US" dirty="0"/>
              </a:p>
            </p:txBody>
          </p:sp>
          <p:sp>
            <p:nvSpPr>
              <p:cNvPr id="19" name="Line 1070"/>
              <p:cNvSpPr>
                <a:spLocks noChangeShapeType="1"/>
              </p:cNvSpPr>
              <p:nvPr/>
            </p:nvSpPr>
            <p:spPr bwMode="auto">
              <a:xfrm>
                <a:off x="3876822" y="642925"/>
                <a:ext cx="25400" cy="3063564"/>
              </a:xfrm>
              <a:prstGeom prst="line">
                <a:avLst/>
              </a:prstGeom>
              <a:noFill/>
              <a:ln w="12700">
                <a:solidFill>
                  <a:srgbClr val="4157AD"/>
                </a:solidFill>
                <a:prstDash val="dash"/>
                <a:round/>
                <a:headEnd/>
                <a:tailEnd/>
              </a:ln>
              <a:extLst>
                <a:ext uri="{909E8E84-426E-40DD-AFC4-6F175D3DCCD1}">
                  <a14:hiddenFill xmlns:a14="http://schemas.microsoft.com/office/drawing/2010/main">
                    <a:noFill/>
                  </a14:hiddenFill>
                </a:ext>
              </a:extLst>
            </p:spPr>
            <p:txBody>
              <a:bodyPr tIns="0" rIns="0" bIns="0"/>
              <a:lstStyle/>
              <a:p>
                <a:endParaRPr lang="en-US" dirty="0"/>
              </a:p>
            </p:txBody>
          </p:sp>
          <p:sp>
            <p:nvSpPr>
              <p:cNvPr id="20" name="Rectangle 1072"/>
              <p:cNvSpPr>
                <a:spLocks noChangeArrowheads="1"/>
              </p:cNvSpPr>
              <p:nvPr/>
            </p:nvSpPr>
            <p:spPr bwMode="auto">
              <a:xfrm>
                <a:off x="5270954" y="699435"/>
                <a:ext cx="1216098" cy="457200"/>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1000" dirty="0" smtClean="0">
                    <a:solidFill>
                      <a:schemeClr val="bg1"/>
                    </a:solidFill>
                  </a:rPr>
                  <a:t>Defects Rollout</a:t>
                </a:r>
                <a:endParaRPr lang="en-US" sz="1000" dirty="0">
                  <a:solidFill>
                    <a:schemeClr val="bg1"/>
                  </a:solidFill>
                </a:endParaRPr>
              </a:p>
            </p:txBody>
          </p:sp>
          <p:sp>
            <p:nvSpPr>
              <p:cNvPr id="21" name="Rectangle 1073"/>
              <p:cNvSpPr>
                <a:spLocks noChangeArrowheads="1"/>
              </p:cNvSpPr>
              <p:nvPr/>
            </p:nvSpPr>
            <p:spPr bwMode="auto">
              <a:xfrm>
                <a:off x="5267687" y="1480483"/>
                <a:ext cx="1214487" cy="457200"/>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1000" dirty="0" smtClean="0">
                    <a:solidFill>
                      <a:schemeClr val="tx1"/>
                    </a:solidFill>
                  </a:rPr>
                  <a:t>Download </a:t>
                </a:r>
                <a:br>
                  <a:rPr lang="en-US" sz="1000" dirty="0" smtClean="0">
                    <a:solidFill>
                      <a:schemeClr val="tx1"/>
                    </a:solidFill>
                  </a:rPr>
                </a:br>
                <a:r>
                  <a:rPr lang="en-US" sz="1000" dirty="0" smtClean="0">
                    <a:solidFill>
                      <a:schemeClr val="tx1"/>
                    </a:solidFill>
                  </a:rPr>
                  <a:t>Termination defects </a:t>
                </a:r>
                <a:br>
                  <a:rPr lang="en-US" sz="1000" dirty="0" smtClean="0">
                    <a:solidFill>
                      <a:schemeClr val="tx1"/>
                    </a:solidFill>
                  </a:rPr>
                </a:br>
                <a:r>
                  <a:rPr lang="en-US" sz="1000" dirty="0" smtClean="0">
                    <a:solidFill>
                      <a:schemeClr val="tx1"/>
                    </a:solidFill>
                  </a:rPr>
                  <a:t>from OIA &amp; roll out</a:t>
                </a:r>
                <a:endParaRPr lang="en-US" sz="1000" dirty="0"/>
              </a:p>
            </p:txBody>
          </p:sp>
          <p:sp>
            <p:nvSpPr>
              <p:cNvPr id="22" name="Rectangle 1074"/>
              <p:cNvSpPr>
                <a:spLocks noChangeArrowheads="1"/>
              </p:cNvSpPr>
              <p:nvPr/>
            </p:nvSpPr>
            <p:spPr bwMode="auto">
              <a:xfrm>
                <a:off x="5264419" y="2267883"/>
                <a:ext cx="1216098" cy="457200"/>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1000" dirty="0" smtClean="0">
                    <a:solidFill>
                      <a:schemeClr val="tx1"/>
                    </a:solidFill>
                  </a:rPr>
                  <a:t>Download </a:t>
                </a:r>
                <a:br>
                  <a:rPr lang="en-US" sz="1000" dirty="0" smtClean="0">
                    <a:solidFill>
                      <a:schemeClr val="tx1"/>
                    </a:solidFill>
                  </a:rPr>
                </a:br>
                <a:r>
                  <a:rPr lang="en-US" sz="1000" dirty="0" smtClean="0">
                    <a:solidFill>
                      <a:schemeClr val="tx1"/>
                    </a:solidFill>
                  </a:rPr>
                  <a:t>Certification report </a:t>
                </a:r>
                <a:br>
                  <a:rPr lang="en-US" sz="1000" dirty="0" smtClean="0">
                    <a:solidFill>
                      <a:schemeClr val="tx1"/>
                    </a:solidFill>
                  </a:rPr>
                </a:br>
                <a:r>
                  <a:rPr lang="en-US" sz="1000" dirty="0" smtClean="0">
                    <a:solidFill>
                      <a:schemeClr val="tx1"/>
                    </a:solidFill>
                  </a:rPr>
                  <a:t>from OIA &amp; roll out</a:t>
                </a:r>
                <a:endParaRPr lang="en-US" sz="1000" dirty="0"/>
              </a:p>
            </p:txBody>
          </p:sp>
          <p:sp>
            <p:nvSpPr>
              <p:cNvPr id="23" name="Line 1078"/>
              <p:cNvSpPr>
                <a:spLocks noChangeShapeType="1"/>
              </p:cNvSpPr>
              <p:nvPr/>
            </p:nvSpPr>
            <p:spPr bwMode="auto">
              <a:xfrm>
                <a:off x="5181865" y="629493"/>
                <a:ext cx="25400" cy="3063564"/>
              </a:xfrm>
              <a:prstGeom prst="line">
                <a:avLst/>
              </a:prstGeom>
              <a:noFill/>
              <a:ln w="12700">
                <a:solidFill>
                  <a:srgbClr val="4157AD"/>
                </a:solidFill>
                <a:prstDash val="dash"/>
                <a:round/>
                <a:headEnd/>
                <a:tailEnd/>
              </a:ln>
              <a:extLst>
                <a:ext uri="{909E8E84-426E-40DD-AFC4-6F175D3DCCD1}">
                  <a14:hiddenFill xmlns:a14="http://schemas.microsoft.com/office/drawing/2010/main">
                    <a:noFill/>
                  </a14:hiddenFill>
                </a:ext>
              </a:extLst>
            </p:spPr>
            <p:txBody>
              <a:bodyPr tIns="0" rIns="0" bIns="0"/>
              <a:lstStyle/>
              <a:p>
                <a:endParaRPr lang="en-US" dirty="0"/>
              </a:p>
            </p:txBody>
          </p:sp>
          <p:sp>
            <p:nvSpPr>
              <p:cNvPr id="26" name="Rectangle 1027"/>
              <p:cNvSpPr>
                <a:spLocks noChangeArrowheads="1"/>
              </p:cNvSpPr>
              <p:nvPr/>
            </p:nvSpPr>
            <p:spPr bwMode="auto">
              <a:xfrm>
                <a:off x="195747" y="3074337"/>
                <a:ext cx="1298390" cy="457200"/>
              </a:xfrm>
              <a:prstGeom prst="rect">
                <a:avLst/>
              </a:prstGeom>
              <a:solidFill>
                <a:schemeClr val="tx2">
                  <a:lumMod val="75000"/>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1000" dirty="0">
                    <a:solidFill>
                      <a:schemeClr val="bg1"/>
                    </a:solidFill>
                  </a:rPr>
                  <a:t>Baseline </a:t>
                </a:r>
                <a:r>
                  <a:rPr lang="en-US" sz="1000" dirty="0" smtClean="0">
                    <a:solidFill>
                      <a:schemeClr val="bg1"/>
                    </a:solidFill>
                  </a:rPr>
                  <a:t>Reviews</a:t>
                </a:r>
                <a:br>
                  <a:rPr lang="en-US" sz="1000" dirty="0" smtClean="0">
                    <a:solidFill>
                      <a:schemeClr val="bg1"/>
                    </a:solidFill>
                  </a:rPr>
                </a:br>
                <a:r>
                  <a:rPr lang="en-US" sz="1000" dirty="0" smtClean="0">
                    <a:solidFill>
                      <a:schemeClr val="bg1"/>
                    </a:solidFill>
                  </a:rPr>
                  <a:t>IdM Assets: Annual</a:t>
                </a:r>
                <a:br>
                  <a:rPr lang="en-US" sz="1000" dirty="0" smtClean="0">
                    <a:solidFill>
                      <a:schemeClr val="bg1"/>
                    </a:solidFill>
                  </a:rPr>
                </a:br>
                <a:r>
                  <a:rPr lang="en-US" sz="1000" dirty="0" smtClean="0">
                    <a:solidFill>
                      <a:schemeClr val="bg1"/>
                    </a:solidFill>
                  </a:rPr>
                  <a:t>non-IdM: Semi-annual</a:t>
                </a:r>
                <a:endParaRPr lang="en-US" sz="1000" dirty="0">
                  <a:solidFill>
                    <a:schemeClr val="bg1"/>
                  </a:solidFill>
                </a:endParaRPr>
              </a:p>
            </p:txBody>
          </p:sp>
          <p:sp>
            <p:nvSpPr>
              <p:cNvPr id="28" name="Rectangle 1034"/>
              <p:cNvSpPr>
                <a:spLocks noChangeArrowheads="1"/>
              </p:cNvSpPr>
              <p:nvPr/>
            </p:nvSpPr>
            <p:spPr bwMode="auto">
              <a:xfrm>
                <a:off x="1584056" y="3071159"/>
                <a:ext cx="1011542" cy="457200"/>
              </a:xfrm>
              <a:prstGeom prst="rect">
                <a:avLst/>
              </a:prstGeom>
              <a:solidFill>
                <a:schemeClr val="bg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1000" dirty="0"/>
                  <a:t>Complete AUL</a:t>
                </a:r>
              </a:p>
            </p:txBody>
          </p:sp>
          <p:sp>
            <p:nvSpPr>
              <p:cNvPr id="32" name="Line 1043"/>
              <p:cNvSpPr>
                <a:spLocks noChangeShapeType="1"/>
              </p:cNvSpPr>
              <p:nvPr/>
            </p:nvSpPr>
            <p:spPr bwMode="auto">
              <a:xfrm>
                <a:off x="214044" y="2871133"/>
                <a:ext cx="8595360" cy="12700"/>
              </a:xfrm>
              <a:prstGeom prst="line">
                <a:avLst/>
              </a:prstGeom>
              <a:noFill/>
              <a:ln w="12700">
                <a:solidFill>
                  <a:srgbClr val="4157AD"/>
                </a:solidFill>
                <a:prstDash val="dash"/>
                <a:round/>
                <a:headEnd/>
                <a:tailEnd/>
              </a:ln>
              <a:extLst>
                <a:ext uri="{909E8E84-426E-40DD-AFC4-6F175D3DCCD1}">
                  <a14:hiddenFill xmlns:a14="http://schemas.microsoft.com/office/drawing/2010/main">
                    <a:noFill/>
                  </a14:hiddenFill>
                </a:ext>
              </a:extLst>
            </p:spPr>
            <p:txBody>
              <a:bodyPr tIns="0" rIns="0" bIns="0"/>
              <a:lstStyle/>
              <a:p>
                <a:endParaRPr lang="en-US" dirty="0"/>
              </a:p>
            </p:txBody>
          </p:sp>
          <p:sp>
            <p:nvSpPr>
              <p:cNvPr id="33" name="Rectangle 1073"/>
              <p:cNvSpPr>
                <a:spLocks noChangeArrowheads="1"/>
              </p:cNvSpPr>
              <p:nvPr/>
            </p:nvSpPr>
            <p:spPr bwMode="auto">
              <a:xfrm>
                <a:off x="5267687" y="3061633"/>
                <a:ext cx="1216098" cy="457200"/>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1000" dirty="0">
                    <a:solidFill>
                      <a:schemeClr val="tx1"/>
                    </a:solidFill>
                  </a:rPr>
                  <a:t>Download </a:t>
                </a:r>
                <a:br>
                  <a:rPr lang="en-US" sz="1000" dirty="0">
                    <a:solidFill>
                      <a:schemeClr val="tx1"/>
                    </a:solidFill>
                  </a:rPr>
                </a:br>
                <a:r>
                  <a:rPr lang="en-US" sz="1000" dirty="0">
                    <a:solidFill>
                      <a:schemeClr val="tx1"/>
                    </a:solidFill>
                  </a:rPr>
                  <a:t>Certification report </a:t>
                </a:r>
                <a:br>
                  <a:rPr lang="en-US" sz="1000" dirty="0">
                    <a:solidFill>
                      <a:schemeClr val="tx1"/>
                    </a:solidFill>
                  </a:rPr>
                </a:br>
                <a:r>
                  <a:rPr lang="en-US" sz="1000" dirty="0">
                    <a:solidFill>
                      <a:schemeClr val="tx1"/>
                    </a:solidFill>
                  </a:rPr>
                  <a:t>from OIA &amp; roll out</a:t>
                </a:r>
                <a:endParaRPr lang="en-US" sz="1000" dirty="0"/>
              </a:p>
            </p:txBody>
          </p:sp>
          <p:sp>
            <p:nvSpPr>
              <p:cNvPr id="36" name="Line 1043"/>
              <p:cNvSpPr>
                <a:spLocks noChangeShapeType="1"/>
              </p:cNvSpPr>
              <p:nvPr/>
            </p:nvSpPr>
            <p:spPr bwMode="auto">
              <a:xfrm>
                <a:off x="224318" y="3680758"/>
                <a:ext cx="8595360" cy="12700"/>
              </a:xfrm>
              <a:prstGeom prst="line">
                <a:avLst/>
              </a:prstGeom>
              <a:noFill/>
              <a:ln w="12700">
                <a:solidFill>
                  <a:srgbClr val="4157AD"/>
                </a:solidFill>
                <a:prstDash val="dash"/>
                <a:round/>
                <a:headEnd/>
                <a:tailEnd/>
              </a:ln>
              <a:extLst>
                <a:ext uri="{909E8E84-426E-40DD-AFC4-6F175D3DCCD1}">
                  <a14:hiddenFill xmlns:a14="http://schemas.microsoft.com/office/drawing/2010/main">
                    <a:noFill/>
                  </a14:hiddenFill>
                </a:ext>
              </a:extLst>
            </p:spPr>
            <p:txBody>
              <a:bodyPr tIns="0" rIns="0" bIns="0"/>
              <a:lstStyle/>
              <a:p>
                <a:endParaRPr lang="en-US" dirty="0"/>
              </a:p>
            </p:txBody>
          </p:sp>
        </p:grpSp>
        <p:sp>
          <p:nvSpPr>
            <p:cNvPr id="37" name="Rectangle 1030"/>
            <p:cNvSpPr>
              <a:spLocks noChangeArrowheads="1"/>
            </p:cNvSpPr>
            <p:nvPr/>
          </p:nvSpPr>
          <p:spPr bwMode="auto">
            <a:xfrm>
              <a:off x="77544" y="1195509"/>
              <a:ext cx="1298448" cy="457152"/>
            </a:xfrm>
            <a:prstGeom prst="rect">
              <a:avLst/>
            </a:prstGeom>
            <a:solidFill>
              <a:schemeClr val="tx2">
                <a:lumMod val="75000"/>
              </a:schemeClr>
            </a:solidFill>
            <a:ln>
              <a:noFill/>
            </a:ln>
          </p:spPr>
          <p:txBody>
            <a:bodyPr wrap="none" tIns="0" rIns="0" bIns="0" anchor="ctr"/>
            <a:lstStyle/>
            <a:p>
              <a:r>
                <a:rPr lang="en-US" sz="1000" dirty="0" smtClean="0">
                  <a:solidFill>
                    <a:schemeClr val="bg1"/>
                  </a:solidFill>
                </a:rPr>
                <a:t>Activities</a:t>
              </a:r>
              <a:endParaRPr lang="en-US" sz="1000" dirty="0">
                <a:solidFill>
                  <a:schemeClr val="bg1"/>
                </a:solidFill>
              </a:endParaRPr>
            </a:p>
          </p:txBody>
        </p:sp>
        <p:sp>
          <p:nvSpPr>
            <p:cNvPr id="38" name="Rectangle 1039"/>
            <p:cNvSpPr>
              <a:spLocks noChangeArrowheads="1"/>
            </p:cNvSpPr>
            <p:nvPr/>
          </p:nvSpPr>
          <p:spPr bwMode="auto">
            <a:xfrm>
              <a:off x="2665144" y="1979568"/>
              <a:ext cx="1078181" cy="457152"/>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1000" dirty="0" smtClean="0">
                  <a:solidFill>
                    <a:schemeClr val="tx1"/>
                  </a:solidFill>
                </a:rPr>
                <a:t>Upload user list in </a:t>
              </a:r>
              <a:br>
                <a:rPr lang="en-US" sz="1000" dirty="0" smtClean="0">
                  <a:solidFill>
                    <a:schemeClr val="tx1"/>
                  </a:solidFill>
                </a:rPr>
              </a:br>
              <a:r>
                <a:rPr lang="en-US" sz="1000" dirty="0" smtClean="0">
                  <a:solidFill>
                    <a:schemeClr val="tx1"/>
                  </a:solidFill>
                </a:rPr>
                <a:t>OIA to identify </a:t>
              </a:r>
              <a:br>
                <a:rPr lang="en-US" sz="1000" dirty="0" smtClean="0">
                  <a:solidFill>
                    <a:schemeClr val="tx1"/>
                  </a:solidFill>
                </a:rPr>
              </a:br>
              <a:r>
                <a:rPr lang="en-US" sz="1000" dirty="0" smtClean="0">
                  <a:solidFill>
                    <a:schemeClr val="tx1"/>
                  </a:solidFill>
                </a:rPr>
                <a:t>term defects</a:t>
              </a:r>
              <a:endParaRPr lang="en-US" sz="1000" dirty="0"/>
            </a:p>
          </p:txBody>
        </p:sp>
        <p:sp>
          <p:nvSpPr>
            <p:cNvPr id="39" name="Rectangle 1041"/>
            <p:cNvSpPr>
              <a:spLocks noChangeArrowheads="1"/>
            </p:cNvSpPr>
            <p:nvPr/>
          </p:nvSpPr>
          <p:spPr bwMode="auto">
            <a:xfrm>
              <a:off x="3874902" y="1979568"/>
              <a:ext cx="1170432" cy="457152"/>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1000" dirty="0">
                  <a:solidFill>
                    <a:schemeClr val="tx1"/>
                  </a:solidFill>
                </a:rPr>
                <a:t>N/A</a:t>
              </a:r>
              <a:endParaRPr lang="en-US" sz="1000" dirty="0"/>
            </a:p>
          </p:txBody>
        </p:sp>
        <p:sp>
          <p:nvSpPr>
            <p:cNvPr id="40" name="Rectangle 1039"/>
            <p:cNvSpPr>
              <a:spLocks noChangeArrowheads="1"/>
            </p:cNvSpPr>
            <p:nvPr/>
          </p:nvSpPr>
          <p:spPr bwMode="auto">
            <a:xfrm>
              <a:off x="2674669" y="3560718"/>
              <a:ext cx="1078992" cy="457152"/>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1000" dirty="0">
                  <a:solidFill>
                    <a:schemeClr val="tx1"/>
                  </a:solidFill>
                </a:rPr>
                <a:t>Upload </a:t>
              </a:r>
              <a:r>
                <a:rPr lang="en-US" sz="1000" dirty="0" smtClean="0">
                  <a:solidFill>
                    <a:schemeClr val="tx1"/>
                  </a:solidFill>
                </a:rPr>
                <a:t>user list in </a:t>
              </a:r>
              <a:br>
                <a:rPr lang="en-US" sz="1000" dirty="0" smtClean="0">
                  <a:solidFill>
                    <a:schemeClr val="tx1"/>
                  </a:solidFill>
                </a:rPr>
              </a:br>
              <a:r>
                <a:rPr lang="en-US" sz="1000" dirty="0" smtClean="0">
                  <a:solidFill>
                    <a:schemeClr val="tx1"/>
                  </a:solidFill>
                </a:rPr>
                <a:t>OIA &amp; trigger </a:t>
              </a:r>
              <a:br>
                <a:rPr lang="en-US" sz="1000" dirty="0" smtClean="0">
                  <a:solidFill>
                    <a:schemeClr val="tx1"/>
                  </a:solidFill>
                </a:rPr>
              </a:br>
              <a:r>
                <a:rPr lang="en-US" sz="1000" dirty="0" smtClean="0">
                  <a:solidFill>
                    <a:schemeClr val="tx1"/>
                  </a:solidFill>
                </a:rPr>
                <a:t>Certifications</a:t>
              </a:r>
              <a:endParaRPr lang="en-US" sz="1000" dirty="0"/>
            </a:p>
          </p:txBody>
        </p:sp>
        <p:sp>
          <p:nvSpPr>
            <p:cNvPr id="41" name="Rectangle 1041"/>
            <p:cNvSpPr>
              <a:spLocks noChangeArrowheads="1"/>
            </p:cNvSpPr>
            <p:nvPr/>
          </p:nvSpPr>
          <p:spPr bwMode="auto">
            <a:xfrm>
              <a:off x="3881250" y="3560718"/>
              <a:ext cx="1170432" cy="457152"/>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1000" dirty="0" smtClean="0">
                  <a:solidFill>
                    <a:schemeClr val="tx1"/>
                  </a:solidFill>
                </a:rPr>
                <a:t>User/Manager</a:t>
              </a:r>
              <a:br>
                <a:rPr lang="en-US" sz="1000" dirty="0" smtClean="0">
                  <a:solidFill>
                    <a:schemeClr val="tx1"/>
                  </a:solidFill>
                </a:rPr>
              </a:br>
              <a:r>
                <a:rPr lang="en-US" sz="1000" dirty="0" smtClean="0">
                  <a:solidFill>
                    <a:schemeClr val="tx1"/>
                  </a:solidFill>
                </a:rPr>
                <a:t>review access app </a:t>
              </a:r>
              <a:br>
                <a:rPr lang="en-US" sz="1000" dirty="0" smtClean="0">
                  <a:solidFill>
                    <a:schemeClr val="tx1"/>
                  </a:solidFill>
                </a:rPr>
              </a:br>
              <a:r>
                <a:rPr lang="en-US" sz="1000" dirty="0" smtClean="0">
                  <a:solidFill>
                    <a:schemeClr val="tx1"/>
                  </a:solidFill>
                </a:rPr>
                <a:t>&amp; Certify thru OIA</a:t>
              </a:r>
              <a:endParaRPr lang="en-US" sz="1000" dirty="0"/>
            </a:p>
          </p:txBody>
        </p:sp>
        <p:sp>
          <p:nvSpPr>
            <p:cNvPr id="42" name="Rectangle 1072"/>
            <p:cNvSpPr>
              <a:spLocks noChangeArrowheads="1"/>
            </p:cNvSpPr>
            <p:nvPr/>
          </p:nvSpPr>
          <p:spPr bwMode="auto">
            <a:xfrm>
              <a:off x="6561035" y="1192336"/>
              <a:ext cx="1234440" cy="457152"/>
            </a:xfrm>
            <a:prstGeom prst="rect">
              <a:avLst/>
            </a:prstGeom>
            <a:solidFill>
              <a:schemeClr val="bg2"/>
            </a:solidFill>
            <a:ln>
              <a:noFill/>
            </a:ln>
          </p:spPr>
          <p:txBody>
            <a:bodyPr wrap="none" tIns="0" rIns="0" bIns="0" anchor="ctr"/>
            <a:lstStyle/>
            <a:p>
              <a:r>
                <a:rPr lang="en-US" sz="1000" dirty="0" smtClean="0"/>
                <a:t>Defect Remediation</a:t>
              </a:r>
              <a:endParaRPr lang="en-US" sz="1000" dirty="0"/>
            </a:p>
          </p:txBody>
        </p:sp>
        <p:sp>
          <p:nvSpPr>
            <p:cNvPr id="43" name="Rectangle 1073"/>
            <p:cNvSpPr>
              <a:spLocks noChangeArrowheads="1"/>
            </p:cNvSpPr>
            <p:nvPr/>
          </p:nvSpPr>
          <p:spPr bwMode="auto">
            <a:xfrm>
              <a:off x="6567384" y="1982826"/>
              <a:ext cx="1234440" cy="457152"/>
            </a:xfrm>
            <a:prstGeom prst="rect">
              <a:avLst/>
            </a:prstGeom>
            <a:solidFill>
              <a:schemeClr val="bg2"/>
            </a:solidFill>
            <a:ln>
              <a:noFill/>
            </a:ln>
          </p:spPr>
          <p:txBody>
            <a:bodyPr wrap="none" tIns="0" rIns="0" bIns="0" anchor="ctr"/>
            <a:lstStyle/>
            <a:p>
              <a:r>
                <a:rPr lang="en-US" sz="1000" dirty="0"/>
                <a:t>Remove access </a:t>
              </a:r>
              <a:r>
                <a:rPr lang="en-US" sz="1000" dirty="0" smtClean="0"/>
                <a:t/>
              </a:r>
              <a:br>
                <a:rPr lang="en-US" sz="1000" dirty="0" smtClean="0"/>
              </a:br>
              <a:r>
                <a:rPr lang="en-US" sz="1000" dirty="0" smtClean="0"/>
                <a:t>for </a:t>
              </a:r>
              <a:r>
                <a:rPr lang="en-US" sz="1000" dirty="0"/>
                <a:t>defects </a:t>
              </a:r>
              <a:r>
                <a:rPr lang="en-US" sz="1000" dirty="0" smtClean="0"/>
                <a:t/>
              </a:r>
              <a:br>
                <a:rPr lang="en-US" sz="1000" dirty="0" smtClean="0"/>
              </a:br>
              <a:r>
                <a:rPr lang="en-US" sz="1000" dirty="0" smtClean="0"/>
                <a:t>identified</a:t>
              </a:r>
              <a:endParaRPr lang="en-US" sz="1000" dirty="0"/>
            </a:p>
          </p:txBody>
        </p:sp>
        <p:sp>
          <p:nvSpPr>
            <p:cNvPr id="44" name="Rectangle 1074"/>
            <p:cNvSpPr>
              <a:spLocks noChangeArrowheads="1"/>
            </p:cNvSpPr>
            <p:nvPr/>
          </p:nvSpPr>
          <p:spPr bwMode="auto">
            <a:xfrm>
              <a:off x="6554684" y="2770143"/>
              <a:ext cx="1234440" cy="457152"/>
            </a:xfrm>
            <a:prstGeom prst="rect">
              <a:avLst/>
            </a:prstGeom>
            <a:solidFill>
              <a:schemeClr val="bg2"/>
            </a:solidFill>
            <a:ln>
              <a:noFill/>
            </a:ln>
          </p:spPr>
          <p:txBody>
            <a:bodyPr wrap="none" tIns="0" rIns="0" bIns="0" anchor="ctr"/>
            <a:lstStyle/>
            <a:p>
              <a:pPr fontAlgn="auto">
                <a:spcBef>
                  <a:spcPts val="0"/>
                </a:spcBef>
                <a:spcAft>
                  <a:spcPts val="0"/>
                </a:spcAft>
                <a:buClrTx/>
                <a:defRPr/>
              </a:pPr>
              <a:r>
                <a:rPr lang="en-US" sz="1000" dirty="0"/>
                <a:t>Remove </a:t>
              </a:r>
              <a:r>
                <a:rPr lang="en-US" sz="1000" dirty="0" smtClean="0"/>
                <a:t>appropriate</a:t>
              </a:r>
              <a:br>
                <a:rPr lang="en-US" sz="1000" dirty="0" smtClean="0"/>
              </a:br>
              <a:r>
                <a:rPr lang="en-US" sz="1000" dirty="0" smtClean="0"/>
                <a:t> </a:t>
              </a:r>
              <a:r>
                <a:rPr lang="en-US" sz="1000" dirty="0"/>
                <a:t>access for </a:t>
              </a:r>
              <a:r>
                <a:rPr lang="en-US" sz="1000" dirty="0" smtClean="0"/>
                <a:t>defects</a:t>
              </a:r>
              <a:br>
                <a:rPr lang="en-US" sz="1000" dirty="0" smtClean="0"/>
              </a:br>
              <a:r>
                <a:rPr lang="en-US" sz="1000" dirty="0" smtClean="0"/>
                <a:t> </a:t>
              </a:r>
              <a:r>
                <a:rPr lang="en-US" sz="1000" dirty="0"/>
                <a:t>identified</a:t>
              </a:r>
            </a:p>
          </p:txBody>
        </p:sp>
        <p:sp>
          <p:nvSpPr>
            <p:cNvPr id="45" name="Rectangle 1073"/>
            <p:cNvSpPr>
              <a:spLocks noChangeArrowheads="1"/>
            </p:cNvSpPr>
            <p:nvPr/>
          </p:nvSpPr>
          <p:spPr bwMode="auto">
            <a:xfrm>
              <a:off x="6567384" y="3563809"/>
              <a:ext cx="1234440" cy="457152"/>
            </a:xfrm>
            <a:prstGeom prst="rect">
              <a:avLst/>
            </a:prstGeom>
            <a:solidFill>
              <a:schemeClr val="bg2"/>
            </a:solidFill>
            <a:ln>
              <a:noFill/>
            </a:ln>
          </p:spPr>
          <p:txBody>
            <a:bodyPr wrap="none" tIns="0" rIns="0" bIns="0" anchor="ctr"/>
            <a:lstStyle/>
            <a:p>
              <a:r>
                <a:rPr lang="en-US" sz="1000" dirty="0"/>
                <a:t>Remove access </a:t>
              </a:r>
              <a:br>
                <a:rPr lang="en-US" sz="1000" dirty="0"/>
              </a:br>
              <a:r>
                <a:rPr lang="en-US" sz="1000" dirty="0"/>
                <a:t>for defects </a:t>
              </a:r>
              <a:br>
                <a:rPr lang="en-US" sz="1000" dirty="0"/>
              </a:br>
              <a:r>
                <a:rPr lang="en-US" sz="1000" dirty="0"/>
                <a:t>identified</a:t>
              </a:r>
            </a:p>
          </p:txBody>
        </p:sp>
        <p:sp>
          <p:nvSpPr>
            <p:cNvPr id="47" name="Rectangle 1072"/>
            <p:cNvSpPr>
              <a:spLocks noChangeArrowheads="1"/>
            </p:cNvSpPr>
            <p:nvPr/>
          </p:nvSpPr>
          <p:spPr bwMode="auto">
            <a:xfrm>
              <a:off x="7923110" y="1192336"/>
              <a:ext cx="822960" cy="457152"/>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1000" dirty="0" smtClean="0">
                  <a:solidFill>
                    <a:schemeClr val="bg1"/>
                  </a:solidFill>
                </a:rPr>
                <a:t>Report &amp;</a:t>
              </a:r>
              <a:br>
                <a:rPr lang="en-US" sz="1000" dirty="0" smtClean="0">
                  <a:solidFill>
                    <a:schemeClr val="bg1"/>
                  </a:solidFill>
                </a:rPr>
              </a:br>
              <a:r>
                <a:rPr lang="en-US" sz="1000" dirty="0" smtClean="0">
                  <a:solidFill>
                    <a:schemeClr val="bg1"/>
                  </a:solidFill>
                </a:rPr>
                <a:t>Document</a:t>
              </a:r>
              <a:endParaRPr lang="en-US" sz="1000" dirty="0">
                <a:solidFill>
                  <a:schemeClr val="bg1"/>
                </a:solidFill>
              </a:endParaRPr>
            </a:p>
          </p:txBody>
        </p:sp>
        <p:sp>
          <p:nvSpPr>
            <p:cNvPr id="48" name="Rectangle 1073"/>
            <p:cNvSpPr>
              <a:spLocks noChangeArrowheads="1"/>
            </p:cNvSpPr>
            <p:nvPr/>
          </p:nvSpPr>
          <p:spPr bwMode="auto">
            <a:xfrm>
              <a:off x="7929459" y="1992351"/>
              <a:ext cx="822960" cy="457152"/>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1000" dirty="0">
                  <a:solidFill>
                    <a:schemeClr val="tx1"/>
                  </a:solidFill>
                </a:rPr>
                <a:t>Document </a:t>
              </a:r>
              <a:r>
                <a:rPr lang="en-US" sz="1000" dirty="0" smtClean="0">
                  <a:solidFill>
                    <a:schemeClr val="tx1"/>
                  </a:solidFill>
                </a:rPr>
                <a:t/>
              </a:r>
              <a:br>
                <a:rPr lang="en-US" sz="1000" dirty="0" smtClean="0">
                  <a:solidFill>
                    <a:schemeClr val="tx1"/>
                  </a:solidFill>
                </a:rPr>
              </a:br>
              <a:r>
                <a:rPr lang="en-US" sz="1000" dirty="0" smtClean="0">
                  <a:solidFill>
                    <a:schemeClr val="tx1"/>
                  </a:solidFill>
                </a:rPr>
                <a:t>Test </a:t>
              </a:r>
              <a:r>
                <a:rPr lang="en-US" sz="1000" dirty="0">
                  <a:solidFill>
                    <a:schemeClr val="tx1"/>
                  </a:solidFill>
                </a:rPr>
                <a:t>results</a:t>
              </a:r>
            </a:p>
          </p:txBody>
        </p:sp>
        <p:sp>
          <p:nvSpPr>
            <p:cNvPr id="49" name="Rectangle 1074"/>
            <p:cNvSpPr>
              <a:spLocks noChangeArrowheads="1"/>
            </p:cNvSpPr>
            <p:nvPr/>
          </p:nvSpPr>
          <p:spPr bwMode="auto">
            <a:xfrm>
              <a:off x="7926283" y="2770143"/>
              <a:ext cx="822960" cy="457152"/>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1000" dirty="0">
                  <a:solidFill>
                    <a:schemeClr val="tx1"/>
                  </a:solidFill>
                </a:rPr>
                <a:t>Document </a:t>
              </a:r>
              <a:br>
                <a:rPr lang="en-US" sz="1000" dirty="0">
                  <a:solidFill>
                    <a:schemeClr val="tx1"/>
                  </a:solidFill>
                </a:rPr>
              </a:br>
              <a:r>
                <a:rPr lang="en-US" sz="1000" dirty="0">
                  <a:solidFill>
                    <a:schemeClr val="tx1"/>
                  </a:solidFill>
                </a:rPr>
                <a:t>Test results</a:t>
              </a:r>
            </a:p>
          </p:txBody>
        </p:sp>
        <p:sp>
          <p:nvSpPr>
            <p:cNvPr id="50" name="Rectangle 1073"/>
            <p:cNvSpPr>
              <a:spLocks noChangeArrowheads="1"/>
            </p:cNvSpPr>
            <p:nvPr/>
          </p:nvSpPr>
          <p:spPr bwMode="auto">
            <a:xfrm>
              <a:off x="7919934" y="3563809"/>
              <a:ext cx="822960" cy="457152"/>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rIns="0" bIns="0" anchor="ctr"/>
            <a:lstStyle/>
            <a:p>
              <a:r>
                <a:rPr lang="en-US" sz="1000" dirty="0">
                  <a:solidFill>
                    <a:schemeClr val="tx1"/>
                  </a:solidFill>
                </a:rPr>
                <a:t>Document </a:t>
              </a:r>
              <a:br>
                <a:rPr lang="en-US" sz="1000" dirty="0">
                  <a:solidFill>
                    <a:schemeClr val="tx1"/>
                  </a:solidFill>
                </a:rPr>
              </a:br>
              <a:r>
                <a:rPr lang="en-US" sz="1000" dirty="0">
                  <a:solidFill>
                    <a:schemeClr val="tx1"/>
                  </a:solidFill>
                </a:rPr>
                <a:t>Test results</a:t>
              </a:r>
            </a:p>
          </p:txBody>
        </p:sp>
        <p:sp>
          <p:nvSpPr>
            <p:cNvPr id="52" name="Line 1070"/>
            <p:cNvSpPr>
              <a:spLocks noChangeShapeType="1"/>
            </p:cNvSpPr>
            <p:nvPr/>
          </p:nvSpPr>
          <p:spPr bwMode="auto">
            <a:xfrm>
              <a:off x="6491091" y="1145809"/>
              <a:ext cx="25401" cy="3063240"/>
            </a:xfrm>
            <a:prstGeom prst="line">
              <a:avLst/>
            </a:prstGeom>
            <a:noFill/>
            <a:ln w="12700">
              <a:solidFill>
                <a:srgbClr val="4157AD"/>
              </a:solidFill>
              <a:prstDash val="dash"/>
              <a:round/>
              <a:headEnd/>
              <a:tailEnd/>
            </a:ln>
            <a:extLst>
              <a:ext uri="{909E8E84-426E-40DD-AFC4-6F175D3DCCD1}">
                <a14:hiddenFill xmlns:a14="http://schemas.microsoft.com/office/drawing/2010/main">
                  <a:noFill/>
                </a14:hiddenFill>
              </a:ext>
            </a:extLst>
          </p:spPr>
          <p:txBody>
            <a:bodyPr tIns="0" rIns="0" bIns="0"/>
            <a:lstStyle/>
            <a:p>
              <a:endParaRPr lang="en-US" dirty="0"/>
            </a:p>
          </p:txBody>
        </p:sp>
        <p:sp>
          <p:nvSpPr>
            <p:cNvPr id="53" name="Line 1070"/>
            <p:cNvSpPr>
              <a:spLocks noChangeShapeType="1"/>
            </p:cNvSpPr>
            <p:nvPr/>
          </p:nvSpPr>
          <p:spPr bwMode="auto">
            <a:xfrm>
              <a:off x="7843732" y="1127400"/>
              <a:ext cx="25401" cy="3063240"/>
            </a:xfrm>
            <a:prstGeom prst="line">
              <a:avLst/>
            </a:prstGeom>
            <a:noFill/>
            <a:ln w="12700">
              <a:solidFill>
                <a:srgbClr val="4157AD"/>
              </a:solidFill>
              <a:prstDash val="dash"/>
              <a:round/>
              <a:headEnd/>
              <a:tailEnd/>
            </a:ln>
            <a:extLst>
              <a:ext uri="{909E8E84-426E-40DD-AFC4-6F175D3DCCD1}">
                <a14:hiddenFill xmlns:a14="http://schemas.microsoft.com/office/drawing/2010/main">
                  <a:noFill/>
                </a14:hiddenFill>
              </a:ext>
            </a:extLst>
          </p:spPr>
          <p:txBody>
            <a:bodyPr tIns="0" rIns="0" bIns="0"/>
            <a:lstStyle/>
            <a:p>
              <a:endParaRPr lang="en-US" dirty="0"/>
            </a:p>
          </p:txBody>
        </p:sp>
      </p:grpSp>
      <p:sp>
        <p:nvSpPr>
          <p:cNvPr id="58" name="Rectangle 57"/>
          <p:cNvSpPr/>
          <p:nvPr/>
        </p:nvSpPr>
        <p:spPr bwMode="auto">
          <a:xfrm>
            <a:off x="1300725" y="4162425"/>
            <a:ext cx="1713009" cy="171450"/>
          </a:xfrm>
          <a:prstGeom prst="rect">
            <a:avLst/>
          </a:prstGeom>
          <a:solidFill>
            <a:schemeClr val="bg2"/>
          </a:solidFill>
          <a:ln w="9525" cap="rnd">
            <a:solidFill>
              <a:schemeClr val="tx1"/>
            </a:solidFill>
            <a:prstDash val="sysDot"/>
            <a:round/>
            <a:headEnd/>
            <a:tailEnd/>
          </a:ln>
          <a:effectLst/>
          <a:extLst/>
        </p:spPr>
        <p:txBody>
          <a:bodyPr rtlCol="0" anchor="ctr"/>
          <a:lstStyle/>
          <a:p>
            <a:pPr algn="ctr"/>
            <a:r>
              <a:rPr lang="en-US" sz="1000" dirty="0" smtClean="0"/>
              <a:t>IM Owner Responsibility</a:t>
            </a:r>
            <a:endParaRPr lang="en-US" sz="1000" dirty="0"/>
          </a:p>
        </p:txBody>
      </p:sp>
      <p:sp>
        <p:nvSpPr>
          <p:cNvPr id="59" name="Rectangle 58"/>
          <p:cNvSpPr/>
          <p:nvPr/>
        </p:nvSpPr>
        <p:spPr bwMode="auto">
          <a:xfrm>
            <a:off x="4827750" y="4162425"/>
            <a:ext cx="1713009" cy="171450"/>
          </a:xfrm>
          <a:prstGeom prst="rect">
            <a:avLst/>
          </a:prstGeom>
          <a:solidFill>
            <a:srgbClr val="99CCFF"/>
          </a:solidFill>
          <a:ln w="9525" cap="rnd">
            <a:solidFill>
              <a:schemeClr val="tx1"/>
            </a:solidFill>
            <a:prstDash val="sysDot"/>
            <a:round/>
            <a:headEnd/>
            <a:tailEnd/>
          </a:ln>
          <a:effectLst/>
          <a:extLst/>
        </p:spPr>
        <p:txBody>
          <a:bodyPr rtlCol="0" anchor="ctr"/>
          <a:lstStyle/>
          <a:p>
            <a:pPr algn="ctr"/>
            <a:r>
              <a:rPr lang="en-US" sz="1000" dirty="0" smtClean="0">
                <a:solidFill>
                  <a:schemeClr val="tx1"/>
                </a:solidFill>
              </a:rPr>
              <a:t>PMO Team</a:t>
            </a:r>
            <a:endParaRPr lang="en-US" sz="1000" dirty="0">
              <a:solidFill>
                <a:schemeClr val="tx1"/>
              </a:solidFill>
            </a:endParaRPr>
          </a:p>
        </p:txBody>
      </p:sp>
      <p:pic>
        <p:nvPicPr>
          <p:cNvPr id="46" name="Picture 2" descr="IGATE.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6019800"/>
            <a:ext cx="1226529" cy="506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282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68607" y="1524000"/>
            <a:ext cx="8229600" cy="464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endParaRPr lang="en-US" sz="1600" dirty="0">
              <a:latin typeface="Candara" panose="020E0502030303020204" pitchFamily="34" charset="0"/>
            </a:endParaRPr>
          </a:p>
        </p:txBody>
      </p:sp>
      <p:sp>
        <p:nvSpPr>
          <p:cNvPr id="9" name="Title 1"/>
          <p:cNvSpPr txBox="1">
            <a:spLocks/>
          </p:cNvSpPr>
          <p:nvPr/>
        </p:nvSpPr>
        <p:spPr>
          <a:xfrm>
            <a:off x="508307" y="737175"/>
            <a:ext cx="8229600" cy="543502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dirty="0">
              <a:solidFill>
                <a:schemeClr val="tx2"/>
              </a:solidFill>
              <a:latin typeface="Candara" panose="020E0502030303020204" pitchFamily="34" charset="0"/>
            </a:endParaRPr>
          </a:p>
          <a:p>
            <a:pPr algn="l"/>
            <a:r>
              <a:rPr lang="en-US" sz="1800" dirty="0" smtClean="0">
                <a:solidFill>
                  <a:schemeClr val="tx2"/>
                </a:solidFill>
                <a:latin typeface="Candara" panose="020E0502030303020204" pitchFamily="34" charset="0"/>
              </a:rPr>
              <a:t>A </a:t>
            </a:r>
            <a:r>
              <a:rPr lang="en-US" sz="1800" dirty="0">
                <a:solidFill>
                  <a:schemeClr val="tx2"/>
                </a:solidFill>
                <a:latin typeface="Candara" panose="020E0502030303020204" pitchFamily="34" charset="0"/>
              </a:rPr>
              <a:t>process to check termination defects on weekly basis through ART and OIA</a:t>
            </a:r>
            <a:r>
              <a:rPr lang="en-US" sz="1800" b="1" dirty="0">
                <a:solidFill>
                  <a:schemeClr val="tx2"/>
                </a:solidFill>
                <a:latin typeface="Candara" panose="020E0502030303020204" pitchFamily="34" charset="0"/>
              </a:rPr>
              <a:t>. </a:t>
            </a:r>
            <a:r>
              <a:rPr lang="en-US" sz="1800" dirty="0">
                <a:solidFill>
                  <a:schemeClr val="tx2"/>
                </a:solidFill>
                <a:latin typeface="Candara" panose="020E0502030303020204" pitchFamily="34" charset="0"/>
              </a:rPr>
              <a:t>If any defects, PMO to roll out the defects to IM Team and request for removal and obtain active user list. PMO to refresh ART with the new active user list</a:t>
            </a:r>
            <a:r>
              <a:rPr lang="en-US" sz="2000" dirty="0" smtClean="0">
                <a:solidFill>
                  <a:schemeClr val="tx2"/>
                </a:solidFill>
                <a:latin typeface="Candara" panose="020E0502030303020204" pitchFamily="34" charset="0"/>
              </a:rPr>
              <a:t>.</a:t>
            </a:r>
          </a:p>
          <a:p>
            <a:pPr algn="l"/>
            <a:endParaRPr lang="en-US" sz="1800" b="1" i="1" u="sng" dirty="0" smtClean="0">
              <a:solidFill>
                <a:schemeClr val="tx2"/>
              </a:solidFill>
              <a:latin typeface="Candara" panose="020E0502030303020204" pitchFamily="34" charset="0"/>
            </a:endParaRPr>
          </a:p>
          <a:p>
            <a:pPr algn="l"/>
            <a:r>
              <a:rPr lang="en-US" sz="1800" b="1" i="1" u="sng" dirty="0" smtClean="0">
                <a:solidFill>
                  <a:schemeClr val="tx2"/>
                </a:solidFill>
                <a:latin typeface="Candara" panose="020E0502030303020204" pitchFamily="34" charset="0"/>
              </a:rPr>
              <a:t>Process</a:t>
            </a:r>
          </a:p>
          <a:p>
            <a:pPr algn="l"/>
            <a:endParaRPr lang="en-US" sz="1800" b="1" i="1" u="sng" dirty="0" smtClean="0">
              <a:solidFill>
                <a:schemeClr val="tx2"/>
              </a:solidFill>
              <a:latin typeface="Candara" panose="020E0502030303020204" pitchFamily="34" charset="0"/>
            </a:endParaRPr>
          </a:p>
          <a:p>
            <a:pPr lvl="0" algn="l"/>
            <a:r>
              <a:rPr lang="en-US" sz="1800" dirty="0" smtClean="0">
                <a:solidFill>
                  <a:schemeClr val="tx2"/>
                </a:solidFill>
                <a:latin typeface="Candara" panose="020E0502030303020204" pitchFamily="34" charset="0"/>
              </a:rPr>
              <a:t>1)IM </a:t>
            </a:r>
            <a:r>
              <a:rPr lang="en-US" sz="1800" dirty="0">
                <a:solidFill>
                  <a:schemeClr val="tx2"/>
                </a:solidFill>
                <a:latin typeface="Candara" panose="020E0502030303020204" pitchFamily="34" charset="0"/>
              </a:rPr>
              <a:t>team to extract all active accounts in the application</a:t>
            </a:r>
            <a:r>
              <a:rPr lang="en-US" sz="1800" dirty="0" smtClean="0">
                <a:solidFill>
                  <a:schemeClr val="tx2"/>
                </a:solidFill>
                <a:latin typeface="Candara" panose="020E0502030303020204" pitchFamily="34" charset="0"/>
              </a:rPr>
              <a:t>.</a:t>
            </a:r>
          </a:p>
          <a:p>
            <a:pPr lvl="0" algn="l"/>
            <a:r>
              <a:rPr lang="en-US" sz="1800" dirty="0" smtClean="0">
                <a:solidFill>
                  <a:schemeClr val="tx2"/>
                </a:solidFill>
                <a:latin typeface="Candara" panose="020E0502030303020204" pitchFamily="34" charset="0"/>
              </a:rPr>
              <a:t>2)PMO </a:t>
            </a:r>
            <a:r>
              <a:rPr lang="en-US" sz="1800" dirty="0">
                <a:solidFill>
                  <a:schemeClr val="tx2"/>
                </a:solidFill>
                <a:latin typeface="Candara" panose="020E0502030303020204" pitchFamily="34" charset="0"/>
              </a:rPr>
              <a:t>to upload the active user list in Access Reviewer Tool</a:t>
            </a:r>
            <a:r>
              <a:rPr lang="en-US" sz="1800" dirty="0" smtClean="0">
                <a:solidFill>
                  <a:schemeClr val="tx2"/>
                </a:solidFill>
                <a:latin typeface="Candara" panose="020E0502030303020204" pitchFamily="34" charset="0"/>
              </a:rPr>
              <a:t>.</a:t>
            </a:r>
          </a:p>
          <a:p>
            <a:pPr lvl="0" algn="l"/>
            <a:r>
              <a:rPr lang="en-US" sz="1800" dirty="0" smtClean="0">
                <a:solidFill>
                  <a:schemeClr val="tx2"/>
                </a:solidFill>
                <a:latin typeface="Candara" panose="020E0502030303020204" pitchFamily="34" charset="0"/>
              </a:rPr>
              <a:t>3)On </a:t>
            </a:r>
            <a:r>
              <a:rPr lang="en-US" sz="1800" dirty="0">
                <a:solidFill>
                  <a:schemeClr val="tx2"/>
                </a:solidFill>
                <a:latin typeface="Candara" panose="020E0502030303020204" pitchFamily="34" charset="0"/>
              </a:rPr>
              <a:t>every Tuesday PMO to download the termination defects from ART, if any and check if there is any termination email from OIA</a:t>
            </a:r>
            <a:r>
              <a:rPr lang="en-US" sz="1800" dirty="0" smtClean="0">
                <a:solidFill>
                  <a:schemeClr val="tx2"/>
                </a:solidFill>
                <a:latin typeface="Candara" panose="020E0502030303020204" pitchFamily="34" charset="0"/>
              </a:rPr>
              <a:t>.</a:t>
            </a:r>
          </a:p>
          <a:p>
            <a:pPr lvl="0" algn="l"/>
            <a:endParaRPr lang="en-US" sz="1800" dirty="0" smtClean="0">
              <a:solidFill>
                <a:schemeClr val="tx2"/>
              </a:solidFill>
              <a:latin typeface="Candara" panose="020E0502030303020204" pitchFamily="34" charset="0"/>
            </a:endParaRPr>
          </a:p>
          <a:p>
            <a:pPr lvl="0" algn="l"/>
            <a:r>
              <a:rPr lang="en-US" sz="1800" dirty="0" smtClean="0">
                <a:solidFill>
                  <a:schemeClr val="tx2"/>
                </a:solidFill>
                <a:latin typeface="Candara" panose="020E0502030303020204" pitchFamily="34" charset="0"/>
              </a:rPr>
              <a:t>4)Roll </a:t>
            </a:r>
            <a:r>
              <a:rPr lang="en-US" sz="1800" dirty="0">
                <a:solidFill>
                  <a:schemeClr val="tx2"/>
                </a:solidFill>
                <a:latin typeface="Candara" panose="020E0502030303020204" pitchFamily="34" charset="0"/>
              </a:rPr>
              <a:t>out termination defects to the IM team for removal.</a:t>
            </a:r>
          </a:p>
          <a:p>
            <a:pPr lvl="0" algn="l"/>
            <a:r>
              <a:rPr lang="en-US" sz="1800" dirty="0" smtClean="0">
                <a:solidFill>
                  <a:schemeClr val="tx2"/>
                </a:solidFill>
                <a:latin typeface="Candara" panose="020E0502030303020204" pitchFamily="34" charset="0"/>
              </a:rPr>
              <a:t>5)IM </a:t>
            </a:r>
            <a:r>
              <a:rPr lang="en-US" sz="1800" dirty="0">
                <a:solidFill>
                  <a:schemeClr val="tx2"/>
                </a:solidFill>
                <a:latin typeface="Candara" panose="020E0502030303020204" pitchFamily="34" charset="0"/>
              </a:rPr>
              <a:t>team to disable/remove application access</a:t>
            </a:r>
          </a:p>
          <a:p>
            <a:pPr lvl="0" algn="l"/>
            <a:r>
              <a:rPr lang="en-US" sz="1800" dirty="0" smtClean="0">
                <a:solidFill>
                  <a:schemeClr val="tx2"/>
                </a:solidFill>
                <a:latin typeface="Candara" panose="020E0502030303020204" pitchFamily="34" charset="0"/>
              </a:rPr>
              <a:t>6)IM </a:t>
            </a:r>
            <a:r>
              <a:rPr lang="en-US" sz="1800" dirty="0">
                <a:solidFill>
                  <a:schemeClr val="tx2"/>
                </a:solidFill>
                <a:latin typeface="Candara" panose="020E0502030303020204" pitchFamily="34" charset="0"/>
              </a:rPr>
              <a:t>team to extract active user list after defects removal</a:t>
            </a:r>
            <a:r>
              <a:rPr lang="en-US" sz="1800" dirty="0" smtClean="0">
                <a:solidFill>
                  <a:schemeClr val="tx2"/>
                </a:solidFill>
                <a:latin typeface="Candara" panose="020E0502030303020204" pitchFamily="34" charset="0"/>
              </a:rPr>
              <a:t>.</a:t>
            </a:r>
          </a:p>
          <a:p>
            <a:pPr lvl="0" algn="l"/>
            <a:r>
              <a:rPr lang="en-US" sz="1800" dirty="0" smtClean="0">
                <a:solidFill>
                  <a:schemeClr val="tx2"/>
                </a:solidFill>
                <a:latin typeface="Candara" panose="020E0502030303020204" pitchFamily="34" charset="0"/>
              </a:rPr>
              <a:t>7)PMO </a:t>
            </a:r>
            <a:r>
              <a:rPr lang="en-US" sz="1800" dirty="0">
                <a:solidFill>
                  <a:schemeClr val="tx2"/>
                </a:solidFill>
                <a:latin typeface="Candara" panose="020E0502030303020204" pitchFamily="34" charset="0"/>
              </a:rPr>
              <a:t>to ensure identified defects are removed from application access</a:t>
            </a:r>
            <a:r>
              <a:rPr lang="en-US" sz="1800" dirty="0" smtClean="0">
                <a:solidFill>
                  <a:schemeClr val="tx2"/>
                </a:solidFill>
                <a:latin typeface="Candara" panose="020E0502030303020204" pitchFamily="34" charset="0"/>
              </a:rPr>
              <a:t>.</a:t>
            </a:r>
          </a:p>
          <a:p>
            <a:pPr lvl="0" algn="l"/>
            <a:r>
              <a:rPr lang="en-US" sz="1800" dirty="0" smtClean="0">
                <a:solidFill>
                  <a:schemeClr val="tx2"/>
                </a:solidFill>
                <a:latin typeface="Candara" panose="020E0502030303020204" pitchFamily="34" charset="0"/>
              </a:rPr>
              <a:t>8)Document/report </a:t>
            </a:r>
            <a:r>
              <a:rPr lang="en-US" sz="1800" dirty="0">
                <a:solidFill>
                  <a:schemeClr val="tx2"/>
                </a:solidFill>
                <a:latin typeface="Candara" panose="020E0502030303020204" pitchFamily="34" charset="0"/>
              </a:rPr>
              <a:t>test plan</a:t>
            </a:r>
          </a:p>
          <a:p>
            <a:pPr lvl="0" algn="l"/>
            <a:endParaRPr lang="en-US" sz="1600" dirty="0">
              <a:latin typeface="Candara" panose="020E0502030303020204" pitchFamily="34" charset="0"/>
            </a:endParaRPr>
          </a:p>
          <a:p>
            <a:pPr algn="l"/>
            <a:endParaRPr lang="en-US" sz="1600" dirty="0">
              <a:latin typeface="Candara" panose="020E0502030303020204" pitchFamily="34" charset="0"/>
            </a:endParaRPr>
          </a:p>
        </p:txBody>
      </p:sp>
      <p:pic>
        <p:nvPicPr>
          <p:cNvPr id="8" name="Picture 2" descr="IGATE.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5707" y="6236606"/>
            <a:ext cx="1226529" cy="50618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762965" y="152400"/>
            <a:ext cx="5720284" cy="584775"/>
          </a:xfrm>
          <a:prstGeom prst="rect">
            <a:avLst/>
          </a:prstGeom>
        </p:spPr>
        <p:txBody>
          <a:bodyPr wrap="none">
            <a:spAutoFit/>
          </a:bodyPr>
          <a:lstStyle/>
          <a:p>
            <a:r>
              <a:rPr lang="en-US" sz="3200" b="1" dirty="0">
                <a:solidFill>
                  <a:srgbClr val="1E4191"/>
                </a:solidFill>
              </a:rPr>
              <a:t>Termination Reviews (Monthly)  </a:t>
            </a:r>
          </a:p>
        </p:txBody>
      </p:sp>
    </p:spTree>
    <p:extLst>
      <p:ext uri="{BB962C8B-B14F-4D97-AF65-F5344CB8AC3E}">
        <p14:creationId xmlns:p14="http://schemas.microsoft.com/office/powerpoint/2010/main" val="1940985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68607" y="1524000"/>
            <a:ext cx="8229600" cy="464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endParaRPr lang="en-US" sz="1600" dirty="0">
              <a:latin typeface="Candara" panose="020E0502030303020204" pitchFamily="34" charset="0"/>
            </a:endParaRPr>
          </a:p>
        </p:txBody>
      </p:sp>
      <p:sp>
        <p:nvSpPr>
          <p:cNvPr id="9" name="Title 1"/>
          <p:cNvSpPr txBox="1">
            <a:spLocks/>
          </p:cNvSpPr>
          <p:nvPr/>
        </p:nvSpPr>
        <p:spPr>
          <a:xfrm>
            <a:off x="384971" y="762000"/>
            <a:ext cx="8229600" cy="5410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200" b="1" dirty="0" smtClean="0">
              <a:solidFill>
                <a:srgbClr val="1E4191"/>
              </a:solidFill>
              <a:latin typeface="+mn-lt"/>
              <a:ea typeface="+mn-ea"/>
              <a:cs typeface="+mn-cs"/>
            </a:endParaRPr>
          </a:p>
          <a:p>
            <a:r>
              <a:rPr lang="en-US" sz="3200" b="1" dirty="0" smtClean="0">
                <a:solidFill>
                  <a:srgbClr val="1E4191"/>
                </a:solidFill>
                <a:latin typeface="+mn-lt"/>
                <a:ea typeface="+mn-ea"/>
                <a:cs typeface="+mn-cs"/>
              </a:rPr>
              <a:t>IDM </a:t>
            </a:r>
            <a:r>
              <a:rPr lang="en-US" sz="3200" b="1" dirty="0">
                <a:solidFill>
                  <a:srgbClr val="1E4191"/>
                </a:solidFill>
                <a:latin typeface="+mn-lt"/>
                <a:ea typeface="+mn-ea"/>
                <a:cs typeface="+mn-cs"/>
              </a:rPr>
              <a:t>Reconciliation (Weekly</a:t>
            </a:r>
            <a:r>
              <a:rPr lang="en-US" sz="3200" b="1" dirty="0" smtClean="0">
                <a:solidFill>
                  <a:srgbClr val="1E4191"/>
                </a:solidFill>
                <a:latin typeface="+mn-lt"/>
                <a:ea typeface="+mn-ea"/>
                <a:cs typeface="+mn-cs"/>
              </a:rPr>
              <a:t>)</a:t>
            </a:r>
          </a:p>
          <a:p>
            <a:pPr algn="l"/>
            <a:endParaRPr lang="en-US" sz="1600" dirty="0" smtClean="0">
              <a:solidFill>
                <a:schemeClr val="tx2"/>
              </a:solidFill>
              <a:latin typeface="Candara" panose="020E0502030303020204" pitchFamily="34" charset="0"/>
            </a:endParaRPr>
          </a:p>
          <a:p>
            <a:pPr algn="l"/>
            <a:r>
              <a:rPr lang="en-US" sz="1600" dirty="0" smtClean="0">
                <a:solidFill>
                  <a:schemeClr val="tx2"/>
                </a:solidFill>
                <a:latin typeface="Candara" panose="020E0502030303020204" pitchFamily="34" charset="0"/>
              </a:rPr>
              <a:t>Reconciliation </a:t>
            </a:r>
            <a:r>
              <a:rPr lang="en-US" sz="1600" dirty="0">
                <a:solidFill>
                  <a:schemeClr val="tx2"/>
                </a:solidFill>
                <a:latin typeface="Candara" panose="020E0502030303020204" pitchFamily="34" charset="0"/>
              </a:rPr>
              <a:t>is the periodic process that ensures that the active accounts and entitlements in the application match the list of accounts and entitlements provisioned by </a:t>
            </a:r>
            <a:r>
              <a:rPr lang="en-US" sz="1600" dirty="0" smtClean="0">
                <a:solidFill>
                  <a:schemeClr val="tx2"/>
                </a:solidFill>
                <a:latin typeface="Candara" panose="020E0502030303020204" pitchFamily="34" charset="0"/>
              </a:rPr>
              <a:t>IdM.</a:t>
            </a:r>
          </a:p>
          <a:p>
            <a:pPr algn="l"/>
            <a:endParaRPr lang="en-US" sz="1600" dirty="0" smtClean="0">
              <a:solidFill>
                <a:schemeClr val="tx2"/>
              </a:solidFill>
              <a:latin typeface="Candara" panose="020E0502030303020204" pitchFamily="34" charset="0"/>
            </a:endParaRPr>
          </a:p>
          <a:p>
            <a:pPr algn="l"/>
            <a:r>
              <a:rPr lang="en-US" sz="1600" b="1" dirty="0">
                <a:solidFill>
                  <a:schemeClr val="tx2"/>
                </a:solidFill>
                <a:latin typeface="Candara" panose="020E0502030303020204" pitchFamily="34" charset="0"/>
              </a:rPr>
              <a:t>Why is Reconciliation Important?</a:t>
            </a:r>
          </a:p>
          <a:p>
            <a:pPr algn="l"/>
            <a:r>
              <a:rPr lang="en-US" sz="1600" dirty="0" smtClean="0">
                <a:solidFill>
                  <a:schemeClr val="tx2"/>
                </a:solidFill>
                <a:latin typeface="Candara" panose="020E0502030303020204" pitchFamily="34" charset="0"/>
              </a:rPr>
              <a:t>Security </a:t>
            </a:r>
            <a:r>
              <a:rPr lang="en-US" sz="1600" dirty="0">
                <a:solidFill>
                  <a:schemeClr val="tx2"/>
                </a:solidFill>
                <a:latin typeface="Candara" panose="020E0502030303020204" pitchFamily="34" charset="0"/>
              </a:rPr>
              <a:t>and Compliance … </a:t>
            </a:r>
            <a:r>
              <a:rPr lang="en-US" sz="1600" u="sng" dirty="0">
                <a:solidFill>
                  <a:schemeClr val="tx2"/>
                </a:solidFill>
                <a:latin typeface="Candara" panose="020E0502030303020204" pitchFamily="34" charset="0"/>
              </a:rPr>
              <a:t>Timely disposition</a:t>
            </a:r>
            <a:r>
              <a:rPr lang="en-US" sz="1600" dirty="0">
                <a:solidFill>
                  <a:schemeClr val="tx2"/>
                </a:solidFill>
                <a:latin typeface="Candara" panose="020E0502030303020204" pitchFamily="34" charset="0"/>
              </a:rPr>
              <a:t> of reconciliation defects keeps IdM and the application in sync which is </a:t>
            </a:r>
            <a:r>
              <a:rPr lang="en-US" sz="1600" u="sng" dirty="0">
                <a:solidFill>
                  <a:schemeClr val="tx2"/>
                </a:solidFill>
                <a:latin typeface="Candara" panose="020E0502030303020204" pitchFamily="34" charset="0"/>
              </a:rPr>
              <a:t>essential</a:t>
            </a:r>
            <a:r>
              <a:rPr lang="en-US" sz="1600" dirty="0">
                <a:solidFill>
                  <a:schemeClr val="tx2"/>
                </a:solidFill>
                <a:latin typeface="Candara" panose="020E0502030303020204" pitchFamily="34" charset="0"/>
              </a:rPr>
              <a:t> to ensure that critical Identity and Access Management processes - like deprovisioning, job change/transfer, password resets - function properly.  This helps GE maintain the highest level of </a:t>
            </a:r>
            <a:r>
              <a:rPr lang="en-US" sz="1600" u="sng" dirty="0">
                <a:solidFill>
                  <a:schemeClr val="tx2"/>
                </a:solidFill>
                <a:latin typeface="Candara" panose="020E0502030303020204" pitchFamily="34" charset="0"/>
              </a:rPr>
              <a:t>security and </a:t>
            </a:r>
            <a:r>
              <a:rPr lang="en-US" sz="1600" u="sng" dirty="0" smtClean="0">
                <a:solidFill>
                  <a:schemeClr val="tx2"/>
                </a:solidFill>
                <a:latin typeface="Candara" panose="020E0502030303020204" pitchFamily="34" charset="0"/>
              </a:rPr>
              <a:t>compliance</a:t>
            </a:r>
          </a:p>
          <a:p>
            <a:pPr algn="l"/>
            <a:endParaRPr lang="en-US" sz="1600" u="sng" dirty="0" smtClean="0">
              <a:solidFill>
                <a:schemeClr val="tx2"/>
              </a:solidFill>
              <a:latin typeface="Candara" panose="020E0502030303020204" pitchFamily="34" charset="0"/>
            </a:endParaRPr>
          </a:p>
          <a:p>
            <a:pPr algn="l"/>
            <a:r>
              <a:rPr lang="en-US" sz="1600" b="1" i="1" u="sng" dirty="0" smtClean="0">
                <a:solidFill>
                  <a:schemeClr val="tx2"/>
                </a:solidFill>
                <a:latin typeface="Candara" panose="020E0502030303020204" pitchFamily="34" charset="0"/>
              </a:rPr>
              <a:t>Process</a:t>
            </a:r>
          </a:p>
          <a:p>
            <a:pPr lvl="0" algn="l"/>
            <a:r>
              <a:rPr lang="en-US" sz="1600" i="1" dirty="0" smtClean="0">
                <a:solidFill>
                  <a:schemeClr val="tx2"/>
                </a:solidFill>
                <a:latin typeface="Candara" panose="020E0502030303020204" pitchFamily="34" charset="0"/>
              </a:rPr>
              <a:t>1) </a:t>
            </a:r>
            <a:r>
              <a:rPr lang="en-US" sz="1600" dirty="0" smtClean="0">
                <a:solidFill>
                  <a:schemeClr val="tx2"/>
                </a:solidFill>
                <a:latin typeface="Candara" panose="020E0502030303020204" pitchFamily="34" charset="0"/>
              </a:rPr>
              <a:t>AM </a:t>
            </a:r>
            <a:r>
              <a:rPr lang="en-US" sz="1600" dirty="0">
                <a:solidFill>
                  <a:schemeClr val="tx2"/>
                </a:solidFill>
                <a:latin typeface="Candara" panose="020E0502030303020204" pitchFamily="34" charset="0"/>
              </a:rPr>
              <a:t>PMO extracts the weekly recon report from IdM recon dashboard into an excel file</a:t>
            </a:r>
            <a:r>
              <a:rPr lang="en-US" sz="1600" dirty="0" smtClean="0">
                <a:solidFill>
                  <a:schemeClr val="tx2"/>
                </a:solidFill>
                <a:latin typeface="Candara" panose="020E0502030303020204" pitchFamily="34" charset="0"/>
              </a:rPr>
              <a:t>.</a:t>
            </a:r>
          </a:p>
          <a:p>
            <a:pPr lvl="0" algn="l"/>
            <a:endParaRPr lang="en-US" sz="1600" dirty="0">
              <a:solidFill>
                <a:schemeClr val="tx2"/>
              </a:solidFill>
              <a:latin typeface="Candara" panose="020E0502030303020204" pitchFamily="34" charset="0"/>
            </a:endParaRPr>
          </a:p>
          <a:p>
            <a:pPr lvl="0" algn="l"/>
            <a:r>
              <a:rPr lang="en-US" sz="1600" i="1" dirty="0" smtClean="0">
                <a:solidFill>
                  <a:schemeClr val="tx2"/>
                </a:solidFill>
                <a:latin typeface="Candara" panose="020E0502030303020204" pitchFamily="34" charset="0"/>
              </a:rPr>
              <a:t>2)</a:t>
            </a:r>
            <a:r>
              <a:rPr lang="en-US" sz="1600" dirty="0" smtClean="0">
                <a:solidFill>
                  <a:schemeClr val="tx2"/>
                </a:solidFill>
                <a:latin typeface="Candara" panose="020E0502030303020204" pitchFamily="34" charset="0"/>
              </a:rPr>
              <a:t> Filter </a:t>
            </a:r>
            <a:r>
              <a:rPr lang="en-US" sz="1600" dirty="0">
                <a:solidFill>
                  <a:schemeClr val="tx2"/>
                </a:solidFill>
                <a:latin typeface="Candara" panose="020E0502030303020204" pitchFamily="34" charset="0"/>
              </a:rPr>
              <a:t>the data to </a:t>
            </a:r>
            <a:r>
              <a:rPr lang="en-US" sz="1600" b="1" dirty="0">
                <a:solidFill>
                  <a:schemeClr val="tx2"/>
                </a:solidFill>
                <a:latin typeface="Candara" panose="020E0502030303020204" pitchFamily="34" charset="0"/>
              </a:rPr>
              <a:t>Aviation</a:t>
            </a:r>
            <a:r>
              <a:rPr lang="en-US" sz="1600" dirty="0">
                <a:solidFill>
                  <a:schemeClr val="tx2"/>
                </a:solidFill>
                <a:latin typeface="Candara" panose="020E0502030303020204" pitchFamily="34" charset="0"/>
              </a:rPr>
              <a:t> business and select </a:t>
            </a:r>
            <a:r>
              <a:rPr lang="en-US" sz="1600" b="1" dirty="0">
                <a:solidFill>
                  <a:schemeClr val="tx2"/>
                </a:solidFill>
                <a:latin typeface="Candara" panose="020E0502030303020204" pitchFamily="34" charset="0"/>
              </a:rPr>
              <a:t>Export</a:t>
            </a:r>
            <a:r>
              <a:rPr lang="en-US" sz="1600" dirty="0">
                <a:solidFill>
                  <a:schemeClr val="tx2"/>
                </a:solidFill>
                <a:latin typeface="Candara" panose="020E0502030303020204" pitchFamily="34" charset="0"/>
              </a:rPr>
              <a:t> menu button to pull full Overdue defects report</a:t>
            </a:r>
            <a:r>
              <a:rPr lang="en-US" sz="1600" dirty="0" smtClean="0">
                <a:solidFill>
                  <a:schemeClr val="tx2"/>
                </a:solidFill>
                <a:latin typeface="Candara" panose="020E0502030303020204" pitchFamily="34" charset="0"/>
              </a:rPr>
              <a:t>.</a:t>
            </a:r>
          </a:p>
          <a:p>
            <a:pPr algn="l"/>
            <a:r>
              <a:rPr lang="en-US" sz="1600" dirty="0">
                <a:solidFill>
                  <a:schemeClr val="tx2"/>
                </a:solidFill>
                <a:latin typeface="Candara" panose="020E0502030303020204" pitchFamily="34" charset="0"/>
              </a:rPr>
              <a:t>3)Based on prior discussions with IdM team or the application team, remove necessary applications which should not be in the current recon report. </a:t>
            </a:r>
          </a:p>
          <a:p>
            <a:pPr algn="l"/>
            <a:endParaRPr lang="en-US" sz="1600" dirty="0">
              <a:solidFill>
                <a:schemeClr val="tx2"/>
              </a:solidFill>
              <a:latin typeface="Candara" panose="020E0502030303020204" pitchFamily="34" charset="0"/>
            </a:endParaRPr>
          </a:p>
          <a:p>
            <a:pPr lvl="0" algn="l"/>
            <a:r>
              <a:rPr lang="en-US" sz="1600" dirty="0">
                <a:solidFill>
                  <a:schemeClr val="tx2"/>
                </a:solidFill>
                <a:latin typeface="Candara" panose="020E0502030303020204" pitchFamily="34" charset="0"/>
              </a:rPr>
              <a:t>4)Roll out the email to the application IM Team with the overdue defects. </a:t>
            </a:r>
            <a:endParaRPr lang="en-US" sz="1600" dirty="0" smtClean="0">
              <a:solidFill>
                <a:schemeClr val="tx2"/>
              </a:solidFill>
              <a:latin typeface="Candara" panose="020E0502030303020204" pitchFamily="34" charset="0"/>
            </a:endParaRPr>
          </a:p>
          <a:p>
            <a:pPr lvl="0" algn="l"/>
            <a:endParaRPr lang="en-US" sz="1600" dirty="0" smtClean="0">
              <a:solidFill>
                <a:schemeClr val="tx2"/>
              </a:solidFill>
              <a:latin typeface="Candara" panose="020E0502030303020204" pitchFamily="34" charset="0"/>
            </a:endParaRPr>
          </a:p>
          <a:p>
            <a:pPr algn="l"/>
            <a:r>
              <a:rPr lang="en-US" sz="1600" dirty="0">
                <a:solidFill>
                  <a:schemeClr val="tx2"/>
                </a:solidFill>
                <a:latin typeface="Candara" panose="020E0502030303020204" pitchFamily="34" charset="0"/>
              </a:rPr>
              <a:t>5)Application owners can provide resolution on overdue defects by replying to the email by Friday EOD or can discuss during the weekly recon board meeting call on Wednesday. </a:t>
            </a:r>
          </a:p>
          <a:p>
            <a:pPr lvl="0" algn="l"/>
            <a:endParaRPr lang="en-US" sz="1600" dirty="0">
              <a:latin typeface="Candara" panose="020E0502030303020204" pitchFamily="34" charset="0"/>
            </a:endParaRPr>
          </a:p>
          <a:p>
            <a:pPr lvl="0" algn="l"/>
            <a:endParaRPr lang="en-US" sz="1600" dirty="0" smtClean="0">
              <a:latin typeface="Candara" panose="020E0502030303020204" pitchFamily="34" charset="0"/>
            </a:endParaRPr>
          </a:p>
          <a:p>
            <a:pPr lvl="0" algn="l"/>
            <a:endParaRPr lang="en-US" sz="1600" dirty="0">
              <a:latin typeface="Candara" panose="020E0502030303020204" pitchFamily="34" charset="0"/>
            </a:endParaRPr>
          </a:p>
          <a:p>
            <a:pPr lvl="0" algn="l"/>
            <a:endParaRPr lang="en-US" sz="1600" i="1" dirty="0">
              <a:latin typeface="Candara" panose="020E0502030303020204" pitchFamily="34" charset="0"/>
            </a:endParaRPr>
          </a:p>
        </p:txBody>
      </p:sp>
      <p:pic>
        <p:nvPicPr>
          <p:cNvPr id="8" name="Picture 2" descr="IGATE.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7464" y="6325506"/>
            <a:ext cx="1226529" cy="506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9679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68607" y="737173"/>
            <a:ext cx="8229600" cy="543502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endParaRPr lang="en-US" sz="1600" dirty="0">
              <a:latin typeface="Candara" panose="020E0502030303020204" pitchFamily="34" charset="0"/>
            </a:endParaRPr>
          </a:p>
        </p:txBody>
      </p:sp>
      <p:sp>
        <p:nvSpPr>
          <p:cNvPr id="9" name="Title 1"/>
          <p:cNvSpPr txBox="1">
            <a:spLocks/>
          </p:cNvSpPr>
          <p:nvPr/>
        </p:nvSpPr>
        <p:spPr>
          <a:xfrm>
            <a:off x="521007" y="737173"/>
            <a:ext cx="8229600" cy="554412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1400" dirty="0" smtClean="0">
                <a:latin typeface="Candara" panose="020E0502030303020204" pitchFamily="34" charset="0"/>
              </a:rPr>
              <a:t>(To Work with IdM team to identify duplicate accounts)</a:t>
            </a:r>
          </a:p>
          <a:p>
            <a:pPr algn="l"/>
            <a:r>
              <a:rPr lang="en-US" sz="1400" b="1" i="1" u="sng" dirty="0" smtClean="0">
                <a:solidFill>
                  <a:srgbClr val="002060"/>
                </a:solidFill>
              </a:rPr>
              <a:t>Process</a:t>
            </a:r>
          </a:p>
          <a:p>
            <a:pPr algn="l"/>
            <a:endParaRPr lang="en-US" sz="1400" b="1" i="1" u="sng" dirty="0" smtClean="0">
              <a:solidFill>
                <a:srgbClr val="002060"/>
              </a:solidFill>
            </a:endParaRPr>
          </a:p>
          <a:p>
            <a:pPr algn="l"/>
            <a:r>
              <a:rPr lang="en-US" sz="1400" b="1" i="1" dirty="0" smtClean="0">
                <a:solidFill>
                  <a:srgbClr val="002060"/>
                </a:solidFill>
              </a:rPr>
              <a:t>1)Work with IdM team to identify duplicate accounts</a:t>
            </a:r>
          </a:p>
          <a:p>
            <a:pPr algn="l"/>
            <a:endParaRPr lang="en-US" sz="1400" b="1" i="1" dirty="0" smtClean="0">
              <a:solidFill>
                <a:srgbClr val="002060"/>
              </a:solidFill>
            </a:endParaRPr>
          </a:p>
          <a:p>
            <a:pPr lvl="0" algn="l"/>
            <a:r>
              <a:rPr lang="en-US" sz="1400" dirty="0" smtClean="0">
                <a:latin typeface="Candara" panose="020E0502030303020204" pitchFamily="34" charset="0"/>
              </a:rPr>
              <a:t>Every Quarter work with IdM team to obtain the duplicate accounts that needs to be cleaned up.</a:t>
            </a:r>
          </a:p>
          <a:p>
            <a:pPr lvl="0" algn="l"/>
            <a:r>
              <a:rPr lang="en-US" sz="1400" dirty="0" smtClean="0">
                <a:latin typeface="Candara" panose="020E0502030303020204" pitchFamily="34" charset="0"/>
              </a:rPr>
              <a:t>Setup call with IdM team to understand the types of accounts based on the account category and action items. This call is to understand what accounts needs to be cleaned up and who are required to be communicated for the cleanup activity.</a:t>
            </a:r>
          </a:p>
          <a:p>
            <a:pPr lvl="0" algn="l"/>
            <a:endParaRPr lang="en-US" sz="1400" dirty="0" smtClean="0">
              <a:latin typeface="Candara" panose="020E0502030303020204" pitchFamily="34" charset="0"/>
            </a:endParaRPr>
          </a:p>
          <a:p>
            <a:pPr lvl="0" algn="l"/>
            <a:r>
              <a:rPr lang="en-US" sz="1400" b="1" i="1" dirty="0" smtClean="0">
                <a:solidFill>
                  <a:srgbClr val="002060"/>
                </a:solidFill>
              </a:rPr>
              <a:t>2)Roll out email communication on duplicate accounts termination/cleanup</a:t>
            </a:r>
          </a:p>
          <a:p>
            <a:pPr lvl="0" algn="l"/>
            <a:endParaRPr lang="en-US" sz="1400" b="1" i="1" dirty="0" smtClean="0">
              <a:solidFill>
                <a:srgbClr val="002060"/>
              </a:solidFill>
            </a:endParaRPr>
          </a:p>
          <a:p>
            <a:pPr lvl="0" algn="l"/>
            <a:r>
              <a:rPr lang="en-US" sz="1400" dirty="0" smtClean="0">
                <a:latin typeface="Candara" panose="020E0502030303020204" pitchFamily="34" charset="0"/>
              </a:rPr>
              <a:t>Roll out email communicate to the respective owner as per discussion with IdM team notifying that the duplicate account would be terminated. The email should have details on the accounts owned by the respective owner and duplicate account highlighted in RED and the date of termination of the duplicate account</a:t>
            </a:r>
            <a:r>
              <a:rPr lang="en-US" sz="1400" dirty="0">
                <a:latin typeface="Candara" panose="020E0502030303020204" pitchFamily="34" charset="0"/>
              </a:rPr>
              <a:t>. Track email responses, if any and discuss with Access Management Leader and IdM team for action items/next steps.</a:t>
            </a:r>
          </a:p>
          <a:p>
            <a:pPr lvl="0" algn="l"/>
            <a:endParaRPr lang="en-US" sz="1400" dirty="0"/>
          </a:p>
          <a:p>
            <a:pPr lvl="0" algn="l"/>
            <a:r>
              <a:rPr lang="en-US" sz="1400" b="1" i="1" dirty="0">
                <a:solidFill>
                  <a:srgbClr val="002060"/>
                </a:solidFill>
              </a:rPr>
              <a:t>3)Raise ServiceNow request to de-activate duplicate accounts </a:t>
            </a:r>
          </a:p>
          <a:p>
            <a:pPr lvl="0" algn="l"/>
            <a:endParaRPr lang="en-US" sz="1400" b="1" i="1" dirty="0">
              <a:solidFill>
                <a:srgbClr val="002060"/>
              </a:solidFill>
            </a:endParaRPr>
          </a:p>
          <a:p>
            <a:pPr lvl="0" algn="l"/>
            <a:r>
              <a:rPr lang="en-US" sz="1400" dirty="0"/>
              <a:t>Raise ServiceNow request to IdM team to terminate all duplicate accounts that are identified for cleanup-activity. </a:t>
            </a:r>
            <a:r>
              <a:rPr lang="en-US" sz="1400" b="1" dirty="0" smtClean="0"/>
              <a:t>NOTE</a:t>
            </a:r>
            <a:r>
              <a:rPr lang="en-US" sz="1400" b="1" dirty="0"/>
              <a:t>:</a:t>
            </a:r>
            <a:r>
              <a:rPr lang="en-US" sz="1400" dirty="0"/>
              <a:t> Appropriate action should be taken per directions from Access Management Leader and IdM team for any email responses received from the respective owner. </a:t>
            </a:r>
          </a:p>
          <a:p>
            <a:pPr lvl="0" algn="l"/>
            <a:r>
              <a:rPr lang="en-US" sz="1400" dirty="0"/>
              <a:t>Track ServiceNow request for closure.</a:t>
            </a:r>
          </a:p>
          <a:p>
            <a:pPr lvl="0" algn="l"/>
            <a:endParaRPr lang="en-US" sz="1600" dirty="0">
              <a:latin typeface="Candara" panose="020E0502030303020204" pitchFamily="34" charset="0"/>
            </a:endParaRPr>
          </a:p>
        </p:txBody>
      </p:sp>
      <p:pic>
        <p:nvPicPr>
          <p:cNvPr id="8" name="Picture 2" descr="IGATE.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9362" y="6324600"/>
            <a:ext cx="1226529" cy="50618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70087" y="152398"/>
            <a:ext cx="7778540" cy="584775"/>
          </a:xfrm>
          <a:prstGeom prst="rect">
            <a:avLst/>
          </a:prstGeom>
        </p:spPr>
        <p:txBody>
          <a:bodyPr wrap="none">
            <a:spAutoFit/>
          </a:bodyPr>
          <a:lstStyle/>
          <a:p>
            <a:pPr lvl="0"/>
            <a:r>
              <a:rPr lang="en-US" sz="3200" b="1" dirty="0">
                <a:solidFill>
                  <a:srgbClr val="1E4191"/>
                </a:solidFill>
              </a:rPr>
              <a:t>IdM Duplicate Accounts Cleanup (Quarterly) </a:t>
            </a:r>
            <a:endParaRPr lang="en-US" sz="3200" b="1" dirty="0">
              <a:solidFill>
                <a:schemeClr val="tx2">
                  <a:lumMod val="75000"/>
                </a:schemeClr>
              </a:solidFill>
              <a:latin typeface="Candara" panose="020E0502030303020204" pitchFamily="34" charset="0"/>
            </a:endParaRPr>
          </a:p>
        </p:txBody>
      </p:sp>
    </p:spTree>
    <p:extLst>
      <p:ext uri="{BB962C8B-B14F-4D97-AF65-F5344CB8AC3E}">
        <p14:creationId xmlns:p14="http://schemas.microsoft.com/office/powerpoint/2010/main" val="933536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1607</TotalTime>
  <Words>1972</Words>
  <Application>Microsoft Office PowerPoint</Application>
  <PresentationFormat>On-screen Show (4:3)</PresentationFormat>
  <Paragraphs>227</Paragraphs>
  <Slides>11</Slides>
  <Notes>4</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AM PMO Activities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Venuprasad Muniswamy</dc:creator>
  <cp:lastModifiedBy>Venuprasad Muniswamy</cp:lastModifiedBy>
  <cp:revision>222</cp:revision>
  <dcterms:created xsi:type="dcterms:W3CDTF">2014-08-13T13:37:00Z</dcterms:created>
  <dcterms:modified xsi:type="dcterms:W3CDTF">2014-08-26T06:34:08Z</dcterms:modified>
</cp:coreProperties>
</file>